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1.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24.xml" ContentType="application/vnd.openxmlformats-officedocument.presentationml.tags+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25.xml" ContentType="application/vnd.openxmlformats-officedocument.presentationml.tags+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notesSlides/notesSlide14.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29.xml" ContentType="application/vnd.openxmlformats-officedocument.presentationml.tags+xml"/>
  <Override PartName="/ppt/notesSlides/notesSlide1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3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31.xml" ContentType="application/vnd.openxmlformats-officedocument.presentationml.tags+xml"/>
  <Override PartName="/ppt/notesSlides/notesSlide18.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notesSlides/notesSlide20.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ags/tag39.xml" ContentType="application/vnd.openxmlformats-officedocument.presentationml.tag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1.xml" ContentType="application/vnd.openxmlformats-officedocument.drawingml.chartshapes+xml"/>
  <Override PartName="/ppt/tags/tag40.xml" ContentType="application/vnd.openxmlformats-officedocument.presentationml.tags+xml"/>
  <Override PartName="/ppt/notesSlides/notesSlide2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ags/tag41.xml" ContentType="application/vnd.openxmlformats-officedocument.presentationml.tags+xml"/>
  <Override PartName="/ppt/notesSlides/notesSlide27.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2.xml" ContentType="application/vnd.openxmlformats-officedocument.drawingml.chartshapes+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ags/tag42.xml" ContentType="application/vnd.openxmlformats-officedocument.presentationml.tags+xml"/>
  <Override PartName="/ppt/notesSlides/notesSlide28.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ags/tag43.xml" ContentType="application/vnd.openxmlformats-officedocument.presentationml.tags+xml"/>
  <Override PartName="/ppt/notesSlides/notesSlide29.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ags/tag44.xml" ContentType="application/vnd.openxmlformats-officedocument.presentationml.tags+xml"/>
  <Override PartName="/ppt/tags/tag45.xml" ContentType="application/vnd.openxmlformats-officedocument.presentationml.tags+xml"/>
  <Override PartName="/ppt/notesSlides/notesSlide30.xml" ContentType="application/vnd.openxmlformats-officedocument.presentationml.notesSlide+xml"/>
  <Override PartName="/ppt/tags/tag46.xml" ContentType="application/vnd.openxmlformats-officedocument.presentationml.tags+xml"/>
  <Override PartName="/ppt/notesSlides/notesSlide31.xml" ContentType="application/vnd.openxmlformats-officedocument.presentationml.notesSlide+xml"/>
  <Override PartName="/ppt/tags/tag47.xml" ContentType="application/vnd.openxmlformats-officedocument.presentationml.tags+xml"/>
  <Override PartName="/ppt/notesSlides/notesSlide32.xml" ContentType="application/vnd.openxmlformats-officedocument.presentationml.notesSlide+xml"/>
  <Override PartName="/ppt/tags/tag48.xml" ContentType="application/vnd.openxmlformats-officedocument.presentationml.tags+xml"/>
  <Override PartName="/ppt/notesSlides/notesSlide33.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ags/tag49.xml" ContentType="application/vnd.openxmlformats-officedocument.presentationml.tags+xml"/>
  <Override PartName="/ppt/notesSlides/notesSlide3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ags/tag50.xml" ContentType="application/vnd.openxmlformats-officedocument.presentationml.tags+xml"/>
  <Override PartName="/ppt/notesSlides/notesSlide3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ags/tag51.xml" ContentType="application/vnd.openxmlformats-officedocument.presentationml.tags+xml"/>
  <Override PartName="/ppt/notesSlides/notesSlide3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ags/tag52.xml" ContentType="application/vnd.openxmlformats-officedocument.presentationml.tags+xml"/>
  <Override PartName="/ppt/notesSlides/notesSlide3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ags/tag53.xml" ContentType="application/vnd.openxmlformats-officedocument.presentationml.tags+xml"/>
  <Override PartName="/ppt/notesSlides/notesSlide3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ags/tag54.xml" ContentType="application/vnd.openxmlformats-officedocument.presentationml.tags+xml"/>
  <Override PartName="/ppt/notesSlides/notesSlide40.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ags/tag55.xml" ContentType="application/vnd.openxmlformats-officedocument.presentationml.tags+xml"/>
  <Override PartName="/ppt/notesSlides/notesSlide4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ags/tag56.xml" ContentType="application/vnd.openxmlformats-officedocument.presentationml.tags+xml"/>
  <Override PartName="/ppt/notesSlides/notesSlide42.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3.xml" ContentType="application/vnd.openxmlformats-officedocument.drawingml.chartshapes+xml"/>
  <Override PartName="/ppt/tags/tag57.xml" ContentType="application/vnd.openxmlformats-officedocument.presentationml.tags+xml"/>
  <Override PartName="/ppt/notesSlides/notesSlide43.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ags/tag58.xml" ContentType="application/vnd.openxmlformats-officedocument.presentationml.tags+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tags/tag59.xml" ContentType="application/vnd.openxmlformats-officedocument.presentationml.tags+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notesSlides/notesSlide44.xml" ContentType="application/vnd.openxmlformats-officedocument.presentationml.notesSlide+xml"/>
  <Override PartName="/ppt/tags/tag62.xml" ContentType="application/vnd.openxmlformats-officedocument.presentationml.tags+xml"/>
  <Override PartName="/ppt/notesSlides/notesSlide45.xml" ContentType="application/vnd.openxmlformats-officedocument.presentationml.notesSlide+xml"/>
  <Override PartName="/ppt/tags/tag63.xml" ContentType="application/vnd.openxmlformats-officedocument.presentationml.tags+xml"/>
  <Override PartName="/ppt/notesSlides/notesSlide46.xml" ContentType="application/vnd.openxmlformats-officedocument.presentationml.notesSlide+xml"/>
  <Override PartName="/ppt/tags/tag64.xml" ContentType="application/vnd.openxmlformats-officedocument.presentationml.tags+xml"/>
  <Override PartName="/ppt/notesSlides/notesSlide47.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ags/tag65.xml" ContentType="application/vnd.openxmlformats-officedocument.presentationml.tags+xml"/>
  <Override PartName="/ppt/notesSlides/notesSlide48.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tags/tag66.xml" ContentType="application/vnd.openxmlformats-officedocument.presentationml.tags+xml"/>
  <Override PartName="/ppt/notesSlides/notesSlide49.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ags/tag67.xml" ContentType="application/vnd.openxmlformats-officedocument.presentationml.tags+xml"/>
  <Override PartName="/ppt/notesSlides/notesSlide50.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tags/tag68.xml" ContentType="application/vnd.openxmlformats-officedocument.presentationml.tags+xml"/>
  <Override PartName="/ppt/notesSlides/notesSlide51.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ags/tag69.xml" ContentType="application/vnd.openxmlformats-officedocument.presentationml.tags+xml"/>
  <Override PartName="/ppt/notesSlides/notesSlide52.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ags/tag70.xml" ContentType="application/vnd.openxmlformats-officedocument.presentationml.tags+xml"/>
  <Override PartName="/ppt/notesSlides/notesSlide53.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ags/tag71.xml" ContentType="application/vnd.openxmlformats-officedocument.presentationml.tags+xml"/>
  <Override PartName="/ppt/notesSlides/notesSlide54.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tags/tag72.xml" ContentType="application/vnd.openxmlformats-officedocument.presentationml.tags+xml"/>
  <Override PartName="/ppt/notesSlides/notesSlide55.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ags/tag73.xml" ContentType="application/vnd.openxmlformats-officedocument.presentationml.tags+xml"/>
  <Override PartName="/ppt/notesSlides/notesSlide56.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ags/tag74.xml" ContentType="application/vnd.openxmlformats-officedocument.presentationml.tags+xml"/>
  <Override PartName="/ppt/tags/tag75.xml" ContentType="application/vnd.openxmlformats-officedocument.presentationml.tags+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ags/tag76.xml" ContentType="application/vnd.openxmlformats-officedocument.presentationml.tags+xml"/>
  <Override PartName="/ppt/notesSlides/notesSlide57.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tags/tag77.xml" ContentType="application/vnd.openxmlformats-officedocument.presentationml.tags+xml"/>
  <Override PartName="/ppt/notesSlides/notesSlide58.xml" ContentType="application/vnd.openxmlformats-officedocument.presentationml.notesSlid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ags/tag78.xml" ContentType="application/vnd.openxmlformats-officedocument.presentationml.tags+xml"/>
  <Override PartName="/ppt/notesSlides/notesSlide59.xml" ContentType="application/vnd.openxmlformats-officedocument.presentationml.notesSl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ags/tag79.xml" ContentType="application/vnd.openxmlformats-officedocument.presentationml.tags+xml"/>
  <Override PartName="/ppt/tags/tag80.xml" ContentType="application/vnd.openxmlformats-officedocument.presentationml.tags+xml"/>
  <Override PartName="/ppt/notesSlides/notesSlide60.xml" ContentType="application/vnd.openxmlformats-officedocument.presentationml.notesSlide+xml"/>
  <Override PartName="/ppt/tags/tag81.xml" ContentType="application/vnd.openxmlformats-officedocument.presentationml.tags+xml"/>
  <Override PartName="/ppt/notesSlides/notesSlide61.xml" ContentType="application/vnd.openxmlformats-officedocument.presentationml.notesSlide+xml"/>
  <Override PartName="/ppt/tags/tag82.xml" ContentType="application/vnd.openxmlformats-officedocument.presentationml.tags+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tags/tag83.xml" ContentType="application/vnd.openxmlformats-officedocument.presentationml.tags+xml"/>
  <Override PartName="/ppt/notesSlides/notesSlide62.xml" ContentType="application/vnd.openxmlformats-officedocument.presentationml.notesSlid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ags/tag84.xml" ContentType="application/vnd.openxmlformats-officedocument.presentationml.tags+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tags/tag85.xml" ContentType="application/vnd.openxmlformats-officedocument.presentationml.tags+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drawings/drawing4.xml" ContentType="application/vnd.openxmlformats-officedocument.drawingml.chartshapes+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notesSlides/notesSlide63.xml" ContentType="application/vnd.openxmlformats-officedocument.presentationml.notesSl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ags/tag88.xml" ContentType="application/vnd.openxmlformats-officedocument.presentationml.tags+xml"/>
  <Override PartName="/ppt/notesSlides/notesSlide64.xml" ContentType="application/vnd.openxmlformats-officedocument.presentationml.notesSl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tags/tag89.xml" ContentType="application/vnd.openxmlformats-officedocument.presentationml.tags+xml"/>
  <Override PartName="/ppt/tags/tag90.xml" ContentType="application/vnd.openxmlformats-officedocument.presentationml.tags+xml"/>
  <Override PartName="/ppt/notesSlides/notesSlide65.xml" ContentType="application/vnd.openxmlformats-officedocument.presentationml.notesSlide+xml"/>
  <Override PartName="/ppt/tags/tag91.xml" ContentType="application/vnd.openxmlformats-officedocument.presentationml.tags+xml"/>
  <Override PartName="/ppt/notesSlides/notesSlide66.xml" ContentType="application/vnd.openxmlformats-officedocument.presentationml.notesSlide+xml"/>
  <Override PartName="/ppt/tags/tag92.xml" ContentType="application/vnd.openxmlformats-officedocument.presentationml.tags+xml"/>
  <Override PartName="/ppt/notesSlides/notesSlide67.xml" ContentType="application/vnd.openxmlformats-officedocument.presentationml.notesSlide+xml"/>
  <Override PartName="/ppt/tags/tag93.xml" ContentType="application/vnd.openxmlformats-officedocument.presentationml.tags+xml"/>
  <Override PartName="/ppt/notesSlides/notesSlide6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69.xml" ContentType="application/vnd.openxmlformats-officedocument.presentationml.notesSlid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tags/tag96.xml" ContentType="application/vnd.openxmlformats-officedocument.presentationml.tags+xml"/>
  <Override PartName="/ppt/notesSlides/notesSlide70.xml" ContentType="application/vnd.openxmlformats-officedocument.presentationml.notesSlid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ags/tag97.xml" ContentType="application/vnd.openxmlformats-officedocument.presentationml.tags+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ags/tag98.xml" ContentType="application/vnd.openxmlformats-officedocument.presentationml.tags+xml"/>
  <Override PartName="/ppt/notesSlides/notesSlide71.xml" ContentType="application/vnd.openxmlformats-officedocument.presentationml.notesSl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tags/tag99.xml" ContentType="application/vnd.openxmlformats-officedocument.presentationml.tags+xml"/>
  <Override PartName="/ppt/notesSlides/notesSlide72.xml" ContentType="application/vnd.openxmlformats-officedocument.presentationml.notesSlide+xml"/>
  <Override PartName="/ppt/charts/chart89.xml" ContentType="application/vnd.openxmlformats-officedocument.drawingml.chart+xml"/>
  <Override PartName="/ppt/tags/tag100.xml" ContentType="application/vnd.openxmlformats-officedocument.presentationml.tags+xml"/>
  <Override PartName="/ppt/notesSlides/notesSlide73.xml" ContentType="application/vnd.openxmlformats-officedocument.presentationml.notesSlide+xml"/>
  <Override PartName="/ppt/charts/chart90.xml" ContentType="application/vnd.openxmlformats-officedocument.drawingml.chart+xml"/>
  <Override PartName="/ppt/tags/tag101.xml" ContentType="application/vnd.openxmlformats-officedocument.presentationml.tags+xml"/>
  <Override PartName="/ppt/notesSlides/notesSlide74.xml" ContentType="application/vnd.openxmlformats-officedocument.presentationml.notesSlide+xml"/>
  <Override PartName="/ppt/charts/chart91.xml" ContentType="application/vnd.openxmlformats-officedocument.drawingml.chart+xml"/>
  <Override PartName="/ppt/drawings/drawing5.xml" ContentType="application/vnd.openxmlformats-officedocument.drawingml.chartshapes+xml"/>
  <Override PartName="/ppt/tags/tag10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 id="2147483709" r:id="rId6"/>
  </p:sldMasterIdLst>
  <p:notesMasterIdLst>
    <p:notesMasterId r:id="rId107"/>
  </p:notesMasterIdLst>
  <p:sldIdLst>
    <p:sldId id="266" r:id="rId7"/>
    <p:sldId id="3162" r:id="rId8"/>
    <p:sldId id="2091" r:id="rId9"/>
    <p:sldId id="3163" r:id="rId10"/>
    <p:sldId id="2598" r:id="rId11"/>
    <p:sldId id="2599" r:id="rId12"/>
    <p:sldId id="3014" r:id="rId13"/>
    <p:sldId id="3015" r:id="rId14"/>
    <p:sldId id="2967" r:id="rId15"/>
    <p:sldId id="2991" r:id="rId16"/>
    <p:sldId id="3130" r:id="rId17"/>
    <p:sldId id="3131" r:id="rId18"/>
    <p:sldId id="3020" r:id="rId19"/>
    <p:sldId id="3023" r:id="rId20"/>
    <p:sldId id="3024" r:id="rId21"/>
    <p:sldId id="3132" r:id="rId22"/>
    <p:sldId id="3022" r:id="rId23"/>
    <p:sldId id="3164" r:id="rId24"/>
    <p:sldId id="3165" r:id="rId25"/>
    <p:sldId id="3166" r:id="rId26"/>
    <p:sldId id="3167" r:id="rId27"/>
    <p:sldId id="3168" r:id="rId28"/>
    <p:sldId id="3169" r:id="rId29"/>
    <p:sldId id="3138" r:id="rId30"/>
    <p:sldId id="3083" r:id="rId31"/>
    <p:sldId id="3170" r:id="rId32"/>
    <p:sldId id="2794" r:id="rId33"/>
    <p:sldId id="2796" r:id="rId34"/>
    <p:sldId id="3139" r:id="rId35"/>
    <p:sldId id="3140" r:id="rId36"/>
    <p:sldId id="2801" r:id="rId37"/>
    <p:sldId id="3081" r:id="rId38"/>
    <p:sldId id="3123" r:id="rId39"/>
    <p:sldId id="3124" r:id="rId40"/>
    <p:sldId id="2799" r:id="rId41"/>
    <p:sldId id="3171" r:id="rId42"/>
    <p:sldId id="3172" r:id="rId43"/>
    <p:sldId id="3173" r:id="rId44"/>
    <p:sldId id="3174" r:id="rId45"/>
    <p:sldId id="2802" r:id="rId46"/>
    <p:sldId id="2978" r:id="rId47"/>
    <p:sldId id="3093" r:id="rId48"/>
    <p:sldId id="3094" r:id="rId49"/>
    <p:sldId id="3095" r:id="rId50"/>
    <p:sldId id="3042" r:id="rId51"/>
    <p:sldId id="3043" r:id="rId52"/>
    <p:sldId id="3101" r:id="rId53"/>
    <p:sldId id="3103" r:id="rId54"/>
    <p:sldId id="3104" r:id="rId55"/>
    <p:sldId id="3046" r:id="rId56"/>
    <p:sldId id="3176" r:id="rId57"/>
    <p:sldId id="3107" r:id="rId58"/>
    <p:sldId id="3106" r:id="rId59"/>
    <p:sldId id="3051" r:id="rId60"/>
    <p:sldId id="2987" r:id="rId61"/>
    <p:sldId id="3053" r:id="rId62"/>
    <p:sldId id="3052" r:id="rId63"/>
    <p:sldId id="3054" r:id="rId64"/>
    <p:sldId id="3151" r:id="rId65"/>
    <p:sldId id="3092" r:id="rId66"/>
    <p:sldId id="3090" r:id="rId67"/>
    <p:sldId id="3061" r:id="rId68"/>
    <p:sldId id="3062" r:id="rId69"/>
    <p:sldId id="3059" r:id="rId70"/>
    <p:sldId id="3060" r:id="rId71"/>
    <p:sldId id="3066" r:id="rId72"/>
    <p:sldId id="3149" r:id="rId73"/>
    <p:sldId id="3156" r:id="rId74"/>
    <p:sldId id="3177" r:id="rId75"/>
    <p:sldId id="3157" r:id="rId76"/>
    <p:sldId id="3098" r:id="rId77"/>
    <p:sldId id="3150" r:id="rId78"/>
    <p:sldId id="3143" r:id="rId79"/>
    <p:sldId id="3144" r:id="rId80"/>
    <p:sldId id="3129" r:id="rId81"/>
    <p:sldId id="2896" r:id="rId82"/>
    <p:sldId id="3073" r:id="rId83"/>
    <p:sldId id="3074" r:id="rId84"/>
    <p:sldId id="3178" r:id="rId85"/>
    <p:sldId id="3126" r:id="rId86"/>
    <p:sldId id="3179" r:id="rId87"/>
    <p:sldId id="3080" r:id="rId88"/>
    <p:sldId id="2964" r:id="rId89"/>
    <p:sldId id="3078" r:id="rId90"/>
    <p:sldId id="3127" r:id="rId91"/>
    <p:sldId id="3082" r:id="rId92"/>
    <p:sldId id="2876" r:id="rId93"/>
    <p:sldId id="2950" r:id="rId94"/>
    <p:sldId id="2877" r:id="rId95"/>
    <p:sldId id="2094" r:id="rId96"/>
    <p:sldId id="2875" r:id="rId97"/>
    <p:sldId id="3155" r:id="rId98"/>
    <p:sldId id="3044" r:id="rId99"/>
    <p:sldId id="3049" r:id="rId100"/>
    <p:sldId id="3045" r:id="rId101"/>
    <p:sldId id="3047" r:id="rId102"/>
    <p:sldId id="3063" r:id="rId103"/>
    <p:sldId id="3064" r:id="rId104"/>
    <p:sldId id="3065" r:id="rId105"/>
    <p:sldId id="2477" r:id="rId106"/>
  </p:sldIdLst>
  <p:sldSz cx="12192000" cy="6858000"/>
  <p:notesSz cx="6858000" cy="9144000"/>
  <p:custDataLst>
    <p:tags r:id="rId10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s" id="{C6A849E6-B320-4D5A-82DB-0064C29BE4AA}">
          <p14:sldIdLst>
            <p14:sldId id="266"/>
            <p14:sldId id="3162"/>
          </p14:sldIdLst>
        </p14:section>
        <p14:section name="Introduction" id="{8B9179FC-318B-4634-8227-1B5AAA7E25AA}">
          <p14:sldIdLst>
            <p14:sldId id="2091"/>
            <p14:sldId id="3163"/>
            <p14:sldId id="2598"/>
            <p14:sldId id="2599"/>
          </p14:sldIdLst>
        </p14:section>
        <p14:section name="Health and Wellbeing" id="{90C530C9-CABE-48A0-AD9D-11CA81C6DAA8}">
          <p14:sldIdLst>
            <p14:sldId id="3014"/>
            <p14:sldId id="3015"/>
            <p14:sldId id="2967"/>
            <p14:sldId id="2991"/>
            <p14:sldId id="3130"/>
            <p14:sldId id="3131"/>
            <p14:sldId id="3020"/>
            <p14:sldId id="3023"/>
            <p14:sldId id="3024"/>
            <p14:sldId id="3132"/>
            <p14:sldId id="3022"/>
            <p14:sldId id="3164"/>
            <p14:sldId id="3165"/>
            <p14:sldId id="3166"/>
            <p14:sldId id="3167"/>
            <p14:sldId id="3168"/>
            <p14:sldId id="3169"/>
            <p14:sldId id="3138"/>
            <p14:sldId id="3083"/>
            <p14:sldId id="3170"/>
          </p14:sldIdLst>
        </p14:section>
        <p14:section name="Good work" id="{E13E92B0-F632-40DB-B267-F30B79331CED}">
          <p14:sldIdLst>
            <p14:sldId id="2794"/>
            <p14:sldId id="2796"/>
            <p14:sldId id="3139"/>
            <p14:sldId id="3140"/>
            <p14:sldId id="2801"/>
            <p14:sldId id="3081"/>
            <p14:sldId id="3123"/>
            <p14:sldId id="3124"/>
            <p14:sldId id="2799"/>
            <p14:sldId id="3171"/>
            <p14:sldId id="3172"/>
            <p14:sldId id="3173"/>
            <p14:sldId id="3174"/>
            <p14:sldId id="2802"/>
          </p14:sldIdLst>
        </p14:section>
        <p14:section name="Your Local Area" id="{EA2199F8-C89E-42A6-9653-7D526C16804F}">
          <p14:sldIdLst>
            <p14:sldId id="2978"/>
            <p14:sldId id="3093"/>
            <p14:sldId id="3094"/>
            <p14:sldId id="3095"/>
            <p14:sldId id="3042"/>
            <p14:sldId id="3043"/>
            <p14:sldId id="3101"/>
            <p14:sldId id="3103"/>
            <p14:sldId id="3104"/>
            <p14:sldId id="3046"/>
            <p14:sldId id="3176"/>
            <p14:sldId id="3107"/>
            <p14:sldId id="3106"/>
            <p14:sldId id="3051"/>
            <p14:sldId id="2987"/>
            <p14:sldId id="3053"/>
            <p14:sldId id="3052"/>
          </p14:sldIdLst>
        </p14:section>
        <p14:section name="Cost of Living" id="{0C9C625E-B63F-48DC-99BF-5E10E2238143}">
          <p14:sldIdLst>
            <p14:sldId id="3054"/>
            <p14:sldId id="3151"/>
            <p14:sldId id="3092"/>
            <p14:sldId id="3090"/>
            <p14:sldId id="3061"/>
            <p14:sldId id="3062"/>
            <p14:sldId id="3059"/>
            <p14:sldId id="3060"/>
            <p14:sldId id="3066"/>
            <p14:sldId id="3149"/>
            <p14:sldId id="3156"/>
            <p14:sldId id="3177"/>
            <p14:sldId id="3157"/>
            <p14:sldId id="3098"/>
            <p14:sldId id="3150"/>
            <p14:sldId id="3143"/>
            <p14:sldId id="3144"/>
            <p14:sldId id="3129"/>
            <p14:sldId id="2896"/>
          </p14:sldIdLst>
        </p14:section>
        <p14:section name="Digital inclusion" id="{6DFAB682-5FCD-4A50-933A-E7A663AA2EBC}">
          <p14:sldIdLst>
            <p14:sldId id="3073"/>
            <p14:sldId id="3074"/>
            <p14:sldId id="3178"/>
            <p14:sldId id="3126"/>
            <p14:sldId id="3179"/>
            <p14:sldId id="3080"/>
            <p14:sldId id="2964"/>
            <p14:sldId id="3078"/>
            <p14:sldId id="3127"/>
            <p14:sldId id="3082"/>
          </p14:sldIdLst>
        </p14:section>
        <p14:section name="District summaries" id="{0A4056D3-9F0F-48D9-95D9-4F4DD005C383}">
          <p14:sldIdLst/>
        </p14:section>
        <p14:section name="Appendix" id="{9DED440C-AD8D-4702-A811-443B70F5104B}">
          <p14:sldIdLst>
            <p14:sldId id="2876"/>
            <p14:sldId id="2950"/>
            <p14:sldId id="2877"/>
            <p14:sldId id="2094"/>
            <p14:sldId id="2875"/>
            <p14:sldId id="3155"/>
            <p14:sldId id="3044"/>
            <p14:sldId id="3049"/>
            <p14:sldId id="3045"/>
            <p14:sldId id="3047"/>
            <p14:sldId id="3063"/>
            <p14:sldId id="3064"/>
            <p14:sldId id="3065"/>
            <p14:sldId id="2477"/>
          </p14:sldIdLst>
        </p14:section>
      </p14:sectionLst>
    </p:ext>
    <p:ext uri="{EFAFB233-063F-42B5-8137-9DF3F51BA10A}">
      <p15:sldGuideLst xmlns:p15="http://schemas.microsoft.com/office/powerpoint/2012/main">
        <p15:guide id="1" orient="horz" pos="2183" userDrawn="1">
          <p15:clr>
            <a:srgbClr val="A4A3A4"/>
          </p15:clr>
        </p15:guide>
        <p15:guide id="2" pos="1685"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91409-AE93-3499-2B88-C27E21B5F9CF}" name="Bennett, Jack" initials="BJ" userId="S::jack.bennett@greatermanchester-ca.gov.uk::8d4afd51-dc6c-43c2-8e55-85a9a5f349be" providerId="AD"/>
  <p188:author id="{2010D70E-0732-8620-1505-4AAE795BE190}" name="Kaur, Dashrena" initials="KD" userId="S::dashrena.kaur@greatermanchester-ca.gov.uk::465e28c7-c02c-476c-920f-f04c1bedba7d" providerId="AD"/>
  <p188:author id="{18BF5F16-E12D-A4D7-92CC-1E63488A059D}" name="Chan, Oliver" initials="CO" userId="S::oliver.chan@greatermanchester-ca.gov.uk::b12b6d1e-b182-4081-ac14-02837549d316" providerId="AD"/>
  <p188:author id="{4F90A323-6A47-1825-7B88-1E176B89E326}" name="Louise Cazenave (BMG)" initials="LC" userId="S::Louise.Cazenave@bmgresearch.com::f143dade-71e1-4836-9395-a6c70dac2d88" providerId="AD"/>
  <p188:author id="{C1421324-6DCB-1F7A-9496-A4A40B168AAF}" name="Pope, Christopher" initials="CP" userId="S::Christopher.Pope@greatermanchester-ca.gov.uk::94ad3384-49a9-4033-9838-b6ce03556405" providerId="AD"/>
  <p188:author id="{002A7E25-C0BC-74BB-D68B-15EAE4C22BE0}" name="Kaur, Dashrena" initials="KD" userId="S::Dashrena.Kaur@greatermanchester-ca.gov.uk::465e28c7-c02c-476c-920f-f04c1bedba7d" providerId="AD"/>
  <p188:author id="{010E6530-770C-C369-BC9D-9FCD2D224C0C}" name="Beth Burls" initials="BB" userId="S::Beth.Burls@bmgresearch.com::b9eefdf3-d224-41ad-bc6e-ae840c4c47a0" providerId="AD"/>
  <p188:author id="{BC59BB36-ECF8-DB14-BE31-A9FE43565BC8}" name="Bennett, Jack" initials="BJ" userId="S::Jack.Bennett@greatermanchester-ca.gov.uk::8d4afd51-dc6c-43c2-8e55-85a9a5f349be" providerId="AD"/>
  <p188:author id="{4CEB903E-18AB-5E28-506F-2BB1A73DC315}" name="Beth Burls" initials="BB" userId="S::Beth.Burls@bmgresearch.com::e51db7cf-fd92-4430-83aa-abde93e81bf2" providerId="AD"/>
  <p188:author id="{87383E45-BAC1-9ECB-D59A-2EC83B9E947A}" name="Ottiwell, David" initials="OD" userId="S::David.Ottiwell@greatermanchester-ca.gov.uk::fdacd154-9d7b-49cf-84b6-2b98f5918a2a" providerId="AD"/>
  <p188:author id="{F2DF904B-AFDD-A936-225A-44873D6AA8E1}" name="Kauser, Shabnam" initials="KS" userId="S::shabnam.kauser@greatermanchester-ca.gov.uk::565d6e30-3011-4b9d-b5c5-93e2505c8a23" providerId="AD"/>
  <p188:author id="{29688257-6948-1DCA-BE0D-7568BF9863A2}" name="Poolan, Emma" initials="PE" userId="S::emma.poolan@greatermanchester-ca.gov.uk::794549c4-ea24-44d4-a708-ea489fba24b0" providerId="AD"/>
  <p188:author id="{1ED04258-1F01-77B1-C2AD-C4F503B2EDCF}" name="Smith, Jessica" initials="SJ" userId="S::jessica.smith@greatermanchester-ca.gov.uk::26cac524-1be4-41c1-897f-f8ca83cd5f22" providerId="AD"/>
  <p188:author id="{2749955D-A5F0-891D-FD77-5DA6A02F38A2}" name="Chan, Oliver" initials="CO" userId="S::Oliver.Chan@greatermanchester-ca.gov.uk::b12b6d1e-b182-4081-ac14-02837549d316" providerId="AD"/>
  <p188:author id="{AF99BD76-B612-A236-F897-FF5EE264E25F}" name="Harley, Rachel" initials="HR" userId="S::Rachel.Harley@greatermanchester-ca.gov.uk::5910cac3-d4ed-4c49-abcd-943c7e8cd993" providerId="AD"/>
  <p188:author id="{6DE4347A-CF86-A033-F1F4-1E9510F5B239}" name="Anna Wilkinson" initials="AW" userId="S::Anna.Wilkinson@bmgresearch.com::f206cafe-8b16-4234-80d2-ec924401ffbe" providerId="AD"/>
  <p188:author id="{563A5D7E-8011-A915-D4FB-221C20A541DA}" name="Panayiota Papouridou" initials="PP [2]" userId="S::Panayiota.Papouridou@bmgresearch.com::adb3a392-1c1e-43ba-9d9b-9532b52afd31" providerId="AD"/>
  <p188:author id="{AE490289-146B-2D82-F790-F1298EB9E6F3}" name="Adam King" initials="AK" userId="S::Adam.King@bmgresearch.com::0d5c83a8-03a3-430a-9684-bf1c098d070e" providerId="AD"/>
  <p188:author id="{5E7A5E8D-EF13-F12F-DB67-F55E4BCC58E4}" name="George Porter" initials="GP" userId="S::George.Porter@bmgresearch.com::baa1c2ec-b8cb-43b2-af2b-b50e6a708328" providerId="AD"/>
  <p188:author id="{5DB895A8-2CCC-D1FB-3DA7-71BE2112CA11}" name="Victoria Perllman" initials="VP" userId="S::Victoria.Perllman@bmgresearch.com::d7980bd5-6fe8-4e65-abd8-d96ef76b3e27" providerId="AD"/>
  <p188:author id="{AB15E2AD-ACB9-C1A9-1D72-FFF6A7472750}" name="Harley, Rachel" initials="HR" userId="S::rachel.harley@greatermanchester-ca.gov.uk::5910cac3-d4ed-4c49-abcd-943c7e8cd993" providerId="AD"/>
  <p188:author id="{CCE4E4B2-07A5-F1F8-7CC1-E606D367D23F}" name="Panayiota Papouridou" initials="PP" userId="S::Panayiota.Papouridou@bmgresearch.com::cb55ff90-0a81-49d1-9c8a-7f9d3a05a290"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FA663E8-BA6D-AC78-213F-0F09E9434B4F}" name="Pope, Christopher" initials="PC" userId="S::christopher.pope@greatermanchester-ca.gov.uk::94ad3384-49a9-4033-9838-b6ce03556405" providerId="AD"/>
  <p188:author id="{5DCF41F0-5FCA-4A7F-C7F2-3EDDDB72AF36}" name="Ottiwell, David" initials="OD" userId="S::david.ottiwell@greatermanchester-ca.gov.uk::fdacd154-9d7b-49cf-84b6-2b98f5918a2a" providerId="AD"/>
  <p188:author id="{1EFF02F9-9E93-7E3D-4FD2-3332D137D47F}" name="Kasturi Patwardhan" initials="KP" userId="S::Kasturi.Patwardhan@bmgresearch.com::13398746-b418-4526-8e0a-355b94028a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29" clrIdx="0">
    <p:extLst>
      <p:ext uri="{19B8F6BF-5375-455C-9EA6-DF929625EA0E}">
        <p15:presenceInfo xmlns:p15="http://schemas.microsoft.com/office/powerpoint/2012/main" userId="S::Adam.King@bmgresearch.com::8053fbb0-ca35-4e61-affa-d3590efa4b31" providerId="AD"/>
      </p:ext>
    </p:extLst>
  </p:cmAuthor>
  <p:cmAuthor id="2" name="Beth Burls" initials="BB" lastIdx="101" clrIdx="1">
    <p:extLst>
      <p:ext uri="{19B8F6BF-5375-455C-9EA6-DF929625EA0E}">
        <p15:presenceInfo xmlns:p15="http://schemas.microsoft.com/office/powerpoint/2012/main" userId="S::Beth.Burls@bmgresearch.com::e51db7cf-fd92-4430-83aa-abde93e81bf2" providerId="AD"/>
      </p:ext>
    </p:extLst>
  </p:cmAuthor>
  <p:cmAuthor id="3" name="Panayiota Papouridou" initials="PP" lastIdx="232" clrIdx="2">
    <p:extLst>
      <p:ext uri="{19B8F6BF-5375-455C-9EA6-DF929625EA0E}">
        <p15:presenceInfo xmlns:p15="http://schemas.microsoft.com/office/powerpoint/2012/main" userId="S::Panayiota.Papouridou@bmgresearch.com::cb55ff90-0a81-49d1-9c8a-7f9d3a05a290" providerId="AD"/>
      </p:ext>
    </p:extLst>
  </p:cmAuthor>
  <p:cmAuthor id="4" name="Ottiwell, David" initials="OD" lastIdx="251" clrIdx="3">
    <p:extLst>
      <p:ext uri="{19B8F6BF-5375-455C-9EA6-DF929625EA0E}">
        <p15:presenceInfo xmlns:p15="http://schemas.microsoft.com/office/powerpoint/2012/main" userId="S::David.Ottiwell@greatermanchester-ca.gov.uk::fdacd154-9d7b-49cf-84b6-2b98f5918a2a" providerId="AD"/>
      </p:ext>
    </p:extLst>
  </p:cmAuthor>
  <p:cmAuthor id="5" name="Sainsbury, Martin" initials="SM" lastIdx="154" clrIdx="4">
    <p:extLst>
      <p:ext uri="{19B8F6BF-5375-455C-9EA6-DF929625EA0E}">
        <p15:presenceInfo xmlns:p15="http://schemas.microsoft.com/office/powerpoint/2012/main" userId="S::Martin.Sainsbury@greatermanchester-ca.gov.uk::bb1da36c-741f-4a0b-8c74-4693c0978d5e" providerId="AD"/>
      </p:ext>
    </p:extLst>
  </p:cmAuthor>
  <p:cmAuthor id="6" name="Harley, Rachel" initials="HR" lastIdx="95" clrIdx="5">
    <p:extLst>
      <p:ext uri="{19B8F6BF-5375-455C-9EA6-DF929625EA0E}">
        <p15:presenceInfo xmlns:p15="http://schemas.microsoft.com/office/powerpoint/2012/main" userId="S::rachel.harley@greatermanchester-ca.gov.uk::5910cac3-d4ed-4c49-abcd-943c7e8cd993" providerId="AD"/>
      </p:ext>
    </p:extLst>
  </p:cmAuthor>
  <p:cmAuthor id="7" name="Pettit, Lucy" initials="PL" lastIdx="37" clrIdx="6">
    <p:extLst>
      <p:ext uri="{19B8F6BF-5375-455C-9EA6-DF929625EA0E}">
        <p15:presenceInfo xmlns:p15="http://schemas.microsoft.com/office/powerpoint/2012/main" userId="S::Lucy.Pettit@greatermanchester-ca.gov.uk::bdef355b-33a5-437e-9e8e-1c046d406f2d" providerId="AD"/>
      </p:ext>
    </p:extLst>
  </p:cmAuthor>
  <p:cmAuthor id="8" name="Pope, Christopher" initials="PC" lastIdx="5" clrIdx="7">
    <p:extLst>
      <p:ext uri="{19B8F6BF-5375-455C-9EA6-DF929625EA0E}">
        <p15:presenceInfo xmlns:p15="http://schemas.microsoft.com/office/powerpoint/2012/main" userId="S::christopher.pope@greatermanchester-ca.gov.uk::94ad3384-49a9-4033-9838-b6ce03556405" providerId="AD"/>
      </p:ext>
    </p:extLst>
  </p:cmAuthor>
  <p:cmAuthor id="9" name="Markus, Francis" initials="MF" lastIdx="52" clrIdx="8">
    <p:extLst>
      <p:ext uri="{19B8F6BF-5375-455C-9EA6-DF929625EA0E}">
        <p15:presenceInfo xmlns:p15="http://schemas.microsoft.com/office/powerpoint/2012/main" userId="S::Francis.Markus@greatermanchester-ca.gov.uk::ea2c85a8-147b-43c6-ae9c-bcac1cf1d645" providerId="AD"/>
      </p:ext>
    </p:extLst>
  </p:cmAuthor>
  <p:cmAuthor id="10" name="Poolan, Emma" initials="PE" lastIdx="18" clrIdx="9">
    <p:extLst>
      <p:ext uri="{19B8F6BF-5375-455C-9EA6-DF929625EA0E}">
        <p15:presenceInfo xmlns:p15="http://schemas.microsoft.com/office/powerpoint/2012/main" userId="S::emma.poolan@greatermanchester-ca.gov.uk::794549c4-ea24-44d4-a708-ea489fba24b0" providerId="AD"/>
      </p:ext>
    </p:extLst>
  </p:cmAuthor>
  <p:cmAuthor id="11" name="Mary-Jane Sturt" initials="MJS" lastIdx="8" clrIdx="10">
    <p:extLst>
      <p:ext uri="{19B8F6BF-5375-455C-9EA6-DF929625EA0E}">
        <p15:presenceInfo xmlns:p15="http://schemas.microsoft.com/office/powerpoint/2012/main" userId="S::Mary-Jane.Sturt@tfgm.com::5eb3da7e-e0ae-4b9e-aa85-05b44d034a59" providerId="AD"/>
      </p:ext>
    </p:extLst>
  </p:cmAuthor>
  <p:cmAuthor id="12" name="Panayiota Papouridou" initials="PP [2]" lastIdx="36" clrIdx="11">
    <p:extLst>
      <p:ext uri="{19B8F6BF-5375-455C-9EA6-DF929625EA0E}">
        <p15:presenceInfo xmlns:p15="http://schemas.microsoft.com/office/powerpoint/2012/main" userId="S::Panayiota.Papouridou@bmgresearch.com::adb3a392-1c1e-43ba-9d9b-9532b52afd31" providerId="AD"/>
      </p:ext>
    </p:extLst>
  </p:cmAuthor>
  <p:cmAuthor id="13" name="Beth Burls" initials="BB [2]" lastIdx="24" clrIdx="12">
    <p:extLst>
      <p:ext uri="{19B8F6BF-5375-455C-9EA6-DF929625EA0E}">
        <p15:presenceInfo xmlns:p15="http://schemas.microsoft.com/office/powerpoint/2012/main" userId="S::Beth.Burls@bmgresearch.com::b9eefdf3-d224-41ad-bc6e-ae840c4c47a0" providerId="AD"/>
      </p:ext>
    </p:extLst>
  </p:cmAuthor>
  <p:cmAuthor id="14" name="Kaur, Dashrena" initials="KD" lastIdx="63" clrIdx="13">
    <p:extLst>
      <p:ext uri="{19B8F6BF-5375-455C-9EA6-DF929625EA0E}">
        <p15:presenceInfo xmlns:p15="http://schemas.microsoft.com/office/powerpoint/2012/main" userId="S::dashrena.kaur@greatermanchester-ca.gov.uk::465e28c7-c02c-476c-920f-f04c1bedba7d" providerId="AD"/>
      </p:ext>
    </p:extLst>
  </p:cmAuthor>
  <p:cmAuthor id="15" name="Bennett, Jack" initials="BJ" lastIdx="9" clrIdx="14">
    <p:extLst>
      <p:ext uri="{19B8F6BF-5375-455C-9EA6-DF929625EA0E}">
        <p15:presenceInfo xmlns:p15="http://schemas.microsoft.com/office/powerpoint/2012/main" userId="S::jack.bennett@greatermanchester-ca.gov.uk::8d4afd51-dc6c-43c2-8e55-85a9a5f349be" providerId="AD"/>
      </p:ext>
    </p:extLst>
  </p:cmAuthor>
  <p:cmAuthor id="16" name="Smith, Jessica" initials="SJ" lastIdx="5" clrIdx="15">
    <p:extLst>
      <p:ext uri="{19B8F6BF-5375-455C-9EA6-DF929625EA0E}">
        <p15:presenceInfo xmlns:p15="http://schemas.microsoft.com/office/powerpoint/2012/main" userId="S::jessica.smith@greatermanchester-ca.gov.uk::26cac524-1be4-41c1-897f-f8ca83cd5f22" providerId="AD"/>
      </p:ext>
    </p:extLst>
  </p:cmAuthor>
  <p:cmAuthor id="17" name="Adam King" initials="AK [2]" lastIdx="27" clrIdx="16">
    <p:extLst>
      <p:ext uri="{19B8F6BF-5375-455C-9EA6-DF929625EA0E}">
        <p15:presenceInfo xmlns:p15="http://schemas.microsoft.com/office/powerpoint/2012/main" userId="S::Adam.King@bmgresearch.com::0d5c83a8-03a3-430a-9684-bf1c098d07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8F87"/>
    <a:srgbClr val="009690"/>
    <a:srgbClr val="BEECE9"/>
    <a:srgbClr val="97E1DC"/>
    <a:srgbClr val="6DD5CE"/>
    <a:srgbClr val="00D2C8"/>
    <a:srgbClr val="5C5B5A"/>
    <a:srgbClr val="006C67"/>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6FDB50-D7C0-4A3E-B487-A28665C7AB35}" v="1328" dt="2024-12-03T07:52:29.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557" autoAdjust="0"/>
  </p:normalViewPr>
  <p:slideViewPr>
    <p:cSldViewPr snapToGrid="0">
      <p:cViewPr varScale="1">
        <p:scale>
          <a:sx n="60" d="100"/>
          <a:sy n="60" d="100"/>
        </p:scale>
        <p:origin x="124" y="28"/>
      </p:cViewPr>
      <p:guideLst>
        <p:guide orient="horz" pos="2183"/>
        <p:guide pos="1685"/>
      </p:guideLst>
    </p:cSldViewPr>
  </p:slideViewPr>
  <p:outlineViewPr>
    <p:cViewPr>
      <p:scale>
        <a:sx n="33" d="100"/>
        <a:sy n="33" d="100"/>
      </p:scale>
      <p:origin x="0" y="-199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notesMaster" Target="notesMasters/notesMaster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tags" Target="tags/tag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microsoft.com/office/2015/10/relationships/revisionInfo" Target="revisionInfo.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commentAuthors" Target="commen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presProps" Target="presProps.xml"/><Relationship Id="rId115" Type="http://schemas.microsoft.com/office/2018/10/relationships/authors" Target="author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80.xml"/><Relationship Id="rId1" Type="http://schemas.microsoft.com/office/2011/relationships/chartStyle" Target="style80.xml"/><Relationship Id="rId4" Type="http://schemas.openxmlformats.org/officeDocument/2006/relationships/chartUserShapes" Target="../drawings/drawing4.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5.xml"/><Relationship Id="rId1" Type="http://schemas.microsoft.com/office/2011/relationships/chartStyle" Target="style85.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6.xml"/><Relationship Id="rId1" Type="http://schemas.microsoft.com/office/2011/relationships/chartStyle" Target="style86.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9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31035406990515918"/>
          <c:w val="0.97084904909368608"/>
          <c:h val="0.24067343055005744"/>
        </c:manualLayout>
      </c:layout>
      <c:lineChart>
        <c:grouping val="stacked"/>
        <c:varyColors val="0"/>
        <c:ser>
          <c:idx val="0"/>
          <c:order val="0"/>
          <c:tx>
            <c:strRef>
              <c:f>Sheet1!$B$1</c:f>
              <c:strCache>
                <c:ptCount val="1"/>
                <c:pt idx="0">
                  <c:v>High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Sheet1!$B$2:$B$13</c:f>
              <c:numCache>
                <c:formatCode>0%</c:formatCode>
                <c:ptCount val="12"/>
                <c:pt idx="0">
                  <c:v>0.46</c:v>
                </c:pt>
                <c:pt idx="1">
                  <c:v>0.43</c:v>
                </c:pt>
                <c:pt idx="2">
                  <c:v>0.43</c:v>
                </c:pt>
                <c:pt idx="3">
                  <c:v>0.42</c:v>
                </c:pt>
                <c:pt idx="4">
                  <c:v>0.44</c:v>
                </c:pt>
                <c:pt idx="5">
                  <c:v>0.44</c:v>
                </c:pt>
                <c:pt idx="6">
                  <c:v>0.43</c:v>
                </c:pt>
                <c:pt idx="7">
                  <c:v>0.46</c:v>
                </c:pt>
                <c:pt idx="8">
                  <c:v>0.45</c:v>
                </c:pt>
                <c:pt idx="9">
                  <c:v>0.43</c:v>
                </c:pt>
                <c:pt idx="10">
                  <c:v>0.46</c:v>
                </c:pt>
                <c:pt idx="11">
                  <c:v>0.47</c:v>
                </c:pt>
              </c:numCache>
            </c:numRef>
          </c:val>
          <c:smooth val="0"/>
          <c:extLst>
            <c:ext xmlns:c16="http://schemas.microsoft.com/office/drawing/2014/chart" uri="{C3380CC4-5D6E-409C-BE32-E72D297353CC}">
              <c16:uniqueId val="{00000000-7F8F-49DC-9A96-65A8E920C1F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2543523195737788"/>
          <c:w val="0.74519335045269786"/>
          <c:h val="0.2955402998595128"/>
        </c:manualLayout>
      </c:layout>
      <c:lineChart>
        <c:grouping val="stacked"/>
        <c:varyColors val="0"/>
        <c:ser>
          <c:idx val="0"/>
          <c:order val="0"/>
          <c:tx>
            <c:strRef>
              <c:f>Sheet1!$B$1</c:f>
              <c:strCache>
                <c:ptCount val="1"/>
                <c:pt idx="0">
                  <c:v>Not worthwhile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May '24 
(S12)</c:v>
                </c:pt>
                <c:pt idx="5">
                  <c:v>July '24 
(S13)</c:v>
                </c:pt>
                <c:pt idx="6">
                  <c:v>Aug '24
(S14)</c:v>
                </c:pt>
                <c:pt idx="7">
                  <c:v>Oct '24
(S15)</c:v>
                </c:pt>
              </c:strCache>
            </c:strRef>
          </c:cat>
          <c:val>
            <c:numRef>
              <c:f>Sheet1!$B$2:$B$9</c:f>
              <c:numCache>
                <c:formatCode>0%</c:formatCode>
                <c:ptCount val="8"/>
                <c:pt idx="0">
                  <c:v>0.14000000000000001</c:v>
                </c:pt>
                <c:pt idx="1">
                  <c:v>0.13</c:v>
                </c:pt>
                <c:pt idx="2">
                  <c:v>0.15</c:v>
                </c:pt>
                <c:pt idx="3">
                  <c:v>0.12</c:v>
                </c:pt>
                <c:pt idx="4">
                  <c:v>0.13</c:v>
                </c:pt>
                <c:pt idx="5">
                  <c:v>0.14000000000000001</c:v>
                </c:pt>
                <c:pt idx="6">
                  <c:v>0.12</c:v>
                </c:pt>
                <c:pt idx="7">
                  <c:v>0.11</c:v>
                </c:pt>
              </c:numCache>
            </c:numRef>
          </c:val>
          <c:smooth val="0"/>
          <c:extLst>
            <c:ext xmlns:c16="http://schemas.microsoft.com/office/drawing/2014/chart" uri="{C3380CC4-5D6E-409C-BE32-E72D297353CC}">
              <c16:uniqueId val="{00000000-007F-47BB-9AE9-6617E8F68E54}"/>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9765289014322674"/>
          <c:w val="0.74519335045269786"/>
          <c:h val="0.15223945373350684"/>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June '24 
(S12)</c:v>
                </c:pt>
                <c:pt idx="5">
                  <c:v>July '24 
(S13)</c:v>
                </c:pt>
                <c:pt idx="6">
                  <c:v>Aug '24 (S14)</c:v>
                </c:pt>
                <c:pt idx="7">
                  <c:v>Oct '24
(S15)</c:v>
                </c:pt>
              </c:strCache>
            </c:strRef>
          </c:cat>
          <c:val>
            <c:numRef>
              <c:f>Sheet1!$B$2:$B$9</c:f>
              <c:numCache>
                <c:formatCode>0%</c:formatCode>
                <c:ptCount val="8"/>
                <c:pt idx="0">
                  <c:v>0.24</c:v>
                </c:pt>
                <c:pt idx="1">
                  <c:v>0.21</c:v>
                </c:pt>
                <c:pt idx="2">
                  <c:v>0.22</c:v>
                </c:pt>
                <c:pt idx="3">
                  <c:v>0.22</c:v>
                </c:pt>
                <c:pt idx="4">
                  <c:v>0.23</c:v>
                </c:pt>
                <c:pt idx="5">
                  <c:v>0.22</c:v>
                </c:pt>
                <c:pt idx="6">
                  <c:v>0.23</c:v>
                </c:pt>
                <c:pt idx="7">
                  <c:v>0.22</c:v>
                </c:pt>
              </c:numCache>
            </c:numRef>
          </c:val>
          <c:smooth val="0"/>
          <c:extLst>
            <c:ext xmlns:c16="http://schemas.microsoft.com/office/drawing/2014/chart" uri="{C3380CC4-5D6E-409C-BE32-E72D297353CC}">
              <c16:uniqueId val="{00000000-375D-4A34-9550-AEACD3465588}"/>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31337898322626E-2"/>
          <c:y val="0.35794241945018079"/>
          <c:w val="0.74519335045269786"/>
          <c:h val="0.19195019998311083"/>
        </c:manualLayout>
      </c:layout>
      <c:lineChart>
        <c:grouping val="stacked"/>
        <c:varyColors val="0"/>
        <c:ser>
          <c:idx val="0"/>
          <c:order val="0"/>
          <c:tx>
            <c:strRef>
              <c:f>Sheet1!$B$1</c:f>
              <c:strCache>
                <c:ptCount val="1"/>
                <c:pt idx="0">
                  <c:v>Quite worthwhile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May '24 
(S12)</c:v>
                </c:pt>
                <c:pt idx="5">
                  <c:v>July '24 
(S13)</c:v>
                </c:pt>
                <c:pt idx="6">
                  <c:v>Aug '24 (S14)</c:v>
                </c:pt>
                <c:pt idx="7">
                  <c:v>Oct '24
(S15)</c:v>
                </c:pt>
              </c:strCache>
            </c:strRef>
          </c:cat>
          <c:val>
            <c:numRef>
              <c:f>Sheet1!$B$2:$B$9</c:f>
              <c:numCache>
                <c:formatCode>0%</c:formatCode>
                <c:ptCount val="8"/>
                <c:pt idx="0">
                  <c:v>0.38</c:v>
                </c:pt>
                <c:pt idx="1">
                  <c:v>0.38</c:v>
                </c:pt>
                <c:pt idx="2">
                  <c:v>0.4</c:v>
                </c:pt>
                <c:pt idx="3">
                  <c:v>0.41</c:v>
                </c:pt>
                <c:pt idx="4">
                  <c:v>0.4</c:v>
                </c:pt>
                <c:pt idx="5">
                  <c:v>0.41</c:v>
                </c:pt>
                <c:pt idx="6">
                  <c:v>0.41</c:v>
                </c:pt>
                <c:pt idx="7">
                  <c:v>0.41</c:v>
                </c:pt>
              </c:numCache>
            </c:numRef>
          </c:val>
          <c:smooth val="0"/>
          <c:extLst>
            <c:ext xmlns:c16="http://schemas.microsoft.com/office/drawing/2014/chart" uri="{C3380CC4-5D6E-409C-BE32-E72D297353CC}">
              <c16:uniqueId val="{00000000-4453-42A5-98C4-8BEBC407972A}"/>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484180571198557"/>
        </c:manualLayout>
      </c:layout>
      <c:lineChart>
        <c:grouping val="stacked"/>
        <c:varyColors val="0"/>
        <c:ser>
          <c:idx val="0"/>
          <c:order val="0"/>
          <c:tx>
            <c:strRef>
              <c:f>Sheet1!$B$1</c:f>
              <c:strCache>
                <c:ptCount val="1"/>
                <c:pt idx="0">
                  <c:v>Quite happy (7-8)</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June '24 
(S12)</c:v>
                </c:pt>
                <c:pt idx="5">
                  <c:v>July '24 
(S13)</c:v>
                </c:pt>
                <c:pt idx="6">
                  <c:v>Aug '24 S14</c:v>
                </c:pt>
                <c:pt idx="7">
                  <c:v>Oct '24 (S15)</c:v>
                </c:pt>
              </c:strCache>
            </c:strRef>
          </c:cat>
          <c:val>
            <c:numRef>
              <c:f>Sheet1!$B$2:$B$9</c:f>
              <c:numCache>
                <c:formatCode>0%</c:formatCode>
                <c:ptCount val="8"/>
                <c:pt idx="0">
                  <c:v>0.38</c:v>
                </c:pt>
                <c:pt idx="1">
                  <c:v>0.35</c:v>
                </c:pt>
                <c:pt idx="2">
                  <c:v>0.36</c:v>
                </c:pt>
                <c:pt idx="3">
                  <c:v>0.38</c:v>
                </c:pt>
                <c:pt idx="4">
                  <c:v>0.38</c:v>
                </c:pt>
                <c:pt idx="5">
                  <c:v>0.38</c:v>
                </c:pt>
                <c:pt idx="6">
                  <c:v>0.4</c:v>
                </c:pt>
                <c:pt idx="7">
                  <c:v>0.37</c:v>
                </c:pt>
              </c:numCache>
            </c:numRef>
          </c:val>
          <c:smooth val="0"/>
          <c:extLst>
            <c:ext xmlns:c16="http://schemas.microsoft.com/office/drawing/2014/chart" uri="{C3380CC4-5D6E-409C-BE32-E72D297353CC}">
              <c16:uniqueId val="{00000000-D1AE-4EB9-A4C9-2002F4EE0DA0}"/>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420628174296859E-2"/>
          <c:y val="0.1798638768582918"/>
          <c:w val="0.97135669433759309"/>
          <c:h val="0.15456237009857993"/>
        </c:manualLayout>
      </c:layout>
      <c:lineChart>
        <c:grouping val="stacked"/>
        <c:varyColors val="0"/>
        <c:ser>
          <c:idx val="0"/>
          <c:order val="0"/>
          <c:tx>
            <c:strRef>
              <c:f>Sheet1!$B$1</c:f>
              <c:strCache>
                <c:ptCount val="1"/>
                <c:pt idx="0">
                  <c:v>Neither/nor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June '24
(S12)</c:v>
                </c:pt>
                <c:pt idx="5">
                  <c:v>July '24
(S13)</c:v>
                </c:pt>
                <c:pt idx="6">
                  <c:v>Aug '24 S14</c:v>
                </c:pt>
                <c:pt idx="7">
                  <c:v>Oct ' 24 (S15)</c:v>
                </c:pt>
              </c:strCache>
            </c:strRef>
          </c:cat>
          <c:val>
            <c:numRef>
              <c:f>Sheet1!$B$2:$B$9</c:f>
              <c:numCache>
                <c:formatCode>0%</c:formatCode>
                <c:ptCount val="8"/>
                <c:pt idx="0">
                  <c:v>0.24</c:v>
                </c:pt>
                <c:pt idx="1">
                  <c:v>0.23</c:v>
                </c:pt>
                <c:pt idx="2">
                  <c:v>0.26</c:v>
                </c:pt>
                <c:pt idx="3">
                  <c:v>0.23</c:v>
                </c:pt>
                <c:pt idx="4">
                  <c:v>0.24</c:v>
                </c:pt>
                <c:pt idx="5">
                  <c:v>0.25</c:v>
                </c:pt>
                <c:pt idx="6">
                  <c:v>0.22</c:v>
                </c:pt>
                <c:pt idx="7">
                  <c:v>0.25</c:v>
                </c:pt>
              </c:numCache>
            </c:numRef>
          </c:val>
          <c:smooth val="0"/>
          <c:extLst>
            <c:ext xmlns:c16="http://schemas.microsoft.com/office/drawing/2014/chart" uri="{C3380CC4-5D6E-409C-BE32-E72D297353CC}">
              <c16:uniqueId val="{00000000-2D65-4958-A2A9-BE930E1655D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1614309379221191"/>
          <c:w val="0.97135669433759309"/>
          <c:h val="0.15456237009857993"/>
        </c:manualLayout>
      </c:layout>
      <c:lineChart>
        <c:grouping val="stacked"/>
        <c:varyColors val="0"/>
        <c:ser>
          <c:idx val="0"/>
          <c:order val="0"/>
          <c:tx>
            <c:strRef>
              <c:f>Sheet1!$B$1</c:f>
              <c:strCache>
                <c:ptCount val="1"/>
                <c:pt idx="0">
                  <c:v>Very happy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June '24
(S12)</c:v>
                </c:pt>
                <c:pt idx="5">
                  <c:v>July '24
(S13)</c:v>
                </c:pt>
                <c:pt idx="6">
                  <c:v>Aug ' 24 S14</c:v>
                </c:pt>
                <c:pt idx="7">
                  <c:v>Oct '24 (S15)</c:v>
                </c:pt>
              </c:strCache>
            </c:strRef>
          </c:cat>
          <c:val>
            <c:numRef>
              <c:f>Sheet1!$B$2:$B$9</c:f>
              <c:numCache>
                <c:formatCode>0%</c:formatCode>
                <c:ptCount val="8"/>
                <c:pt idx="0">
                  <c:v>0.21</c:v>
                </c:pt>
                <c:pt idx="1">
                  <c:v>0.24</c:v>
                </c:pt>
                <c:pt idx="2">
                  <c:v>0.2</c:v>
                </c:pt>
                <c:pt idx="3">
                  <c:v>0.22</c:v>
                </c:pt>
                <c:pt idx="4">
                  <c:v>0.23</c:v>
                </c:pt>
                <c:pt idx="5">
                  <c:v>0.22</c:v>
                </c:pt>
                <c:pt idx="6">
                  <c:v>0.22</c:v>
                </c:pt>
                <c:pt idx="7">
                  <c:v>0.23</c:v>
                </c:pt>
              </c:numCache>
            </c:numRef>
          </c:val>
          <c:smooth val="0"/>
          <c:extLst>
            <c:ext xmlns:c16="http://schemas.microsoft.com/office/drawing/2014/chart" uri="{C3380CC4-5D6E-409C-BE32-E72D297353CC}">
              <c16:uniqueId val="{00000000-1416-40B7-83CB-763E073BFC8D}"/>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85186955385135E-3"/>
          <c:y val="0.35804895324129438"/>
          <c:w val="0.97135669433759309"/>
          <c:h val="6.2397675417716514E-2"/>
        </c:manualLayout>
      </c:layout>
      <c:lineChart>
        <c:grouping val="stacked"/>
        <c:varyColors val="0"/>
        <c:ser>
          <c:idx val="0"/>
          <c:order val="0"/>
          <c:tx>
            <c:strRef>
              <c:f>Sheet1!$B$1</c:f>
              <c:strCache>
                <c:ptCount val="1"/>
                <c:pt idx="0">
                  <c:v>Not happy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May '24 
(S12)</c:v>
                </c:pt>
                <c:pt idx="5">
                  <c:v>July '24 
(S13)</c:v>
                </c:pt>
                <c:pt idx="6">
                  <c:v>Aug '24
(S14)</c:v>
                </c:pt>
                <c:pt idx="7">
                  <c:v>Oct ' 24
(S15)</c:v>
                </c:pt>
              </c:strCache>
            </c:strRef>
          </c:cat>
          <c:val>
            <c:numRef>
              <c:f>Sheet1!$B$2:$B$9</c:f>
              <c:numCache>
                <c:formatCode>0%</c:formatCode>
                <c:ptCount val="8"/>
                <c:pt idx="0">
                  <c:v>0.17</c:v>
                </c:pt>
                <c:pt idx="1">
                  <c:v>0.17</c:v>
                </c:pt>
                <c:pt idx="2">
                  <c:v>0.18</c:v>
                </c:pt>
                <c:pt idx="3">
                  <c:v>0.16</c:v>
                </c:pt>
                <c:pt idx="4">
                  <c:v>0.14000000000000001</c:v>
                </c:pt>
                <c:pt idx="5">
                  <c:v>0.15</c:v>
                </c:pt>
                <c:pt idx="6">
                  <c:v>0.16</c:v>
                </c:pt>
                <c:pt idx="7">
                  <c:v>0.15</c:v>
                </c:pt>
              </c:numCache>
            </c:numRef>
          </c:val>
          <c:smooth val="0"/>
          <c:extLst>
            <c:ext xmlns:c16="http://schemas.microsoft.com/office/drawing/2014/chart" uri="{C3380CC4-5D6E-409C-BE32-E72D297353CC}">
              <c16:uniqueId val="{00000000-0371-42B7-8EDF-37F67D0DDC8F}"/>
            </c:ext>
          </c:extLst>
        </c:ser>
        <c:dLbls>
          <c:dLblPos val="ctr"/>
          <c:showLegendKey val="0"/>
          <c:showVal val="1"/>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October '24 
(S13+14+15)</c:v>
                </c:pt>
                <c:pt idx="1">
                  <c:v>GB Benchmarking*</c:v>
                </c:pt>
              </c:strCache>
            </c:strRef>
          </c:cat>
          <c:val>
            <c:numRef>
              <c:f>Sheet1!$B$2:$B$3</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Unhopeful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October '24 
(S13+14+15)</c:v>
                </c:pt>
                <c:pt idx="1">
                  <c:v>GB Benchmarking*</c:v>
                </c:pt>
              </c:strCache>
            </c:strRef>
          </c:cat>
          <c:val>
            <c:numRef>
              <c:f>Sheet1!$C$2:$C$3</c:f>
              <c:numCache>
                <c:formatCode>0%</c:formatCode>
                <c:ptCount val="2"/>
                <c:pt idx="0">
                  <c:v>0.13</c:v>
                </c:pt>
                <c:pt idx="1">
                  <c:v>0.18</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Neither hopeful nor unhopeful</c:v>
                </c:pt>
              </c:strCache>
            </c:strRef>
          </c:tx>
          <c:spPr>
            <a:solidFill>
              <a:srgbClr val="BFBFBF"/>
            </a:solidFill>
            <a:ln>
              <a:noFill/>
            </a:ln>
            <a:effectLst/>
          </c:spPr>
          <c:invertIfNegative val="0"/>
          <c:dPt>
            <c:idx val="1"/>
            <c:invertIfNegative val="0"/>
            <c:bubble3D val="0"/>
            <c:spPr>
              <a:solidFill>
                <a:srgbClr val="BFBFBF"/>
              </a:solidFill>
              <a:ln>
                <a:noFill/>
              </a:ln>
              <a:effectLst/>
            </c:spPr>
            <c:extLst>
              <c:ext xmlns:c16="http://schemas.microsoft.com/office/drawing/2014/chart" uri="{C3380CC4-5D6E-409C-BE32-E72D297353CC}">
                <c16:uniqueId val="{00000001-7676-4298-98A8-C02C43EAE718}"/>
              </c:ext>
            </c:extLst>
          </c:dPt>
          <c:dPt>
            <c:idx val="3"/>
            <c:invertIfNegative val="0"/>
            <c:bubble3D val="0"/>
            <c:spPr>
              <a:solidFill>
                <a:srgbClr val="BFBFBF"/>
              </a:solidFill>
              <a:ln>
                <a:noFill/>
              </a:ln>
              <a:effectLst/>
            </c:spPr>
            <c:extLst>
              <c:ext xmlns:c16="http://schemas.microsoft.com/office/drawing/2014/chart" uri="{C3380CC4-5D6E-409C-BE32-E72D297353CC}">
                <c16:uniqueId val="{00000009-007F-47BB-9AE9-6617E8F68E54}"/>
              </c:ext>
            </c:extLst>
          </c:dPt>
          <c:dPt>
            <c:idx val="4"/>
            <c:invertIfNegative val="0"/>
            <c:bubble3D val="0"/>
            <c:spPr>
              <a:solidFill>
                <a:srgbClr val="BFBFBF"/>
              </a:solidFill>
              <a:ln>
                <a:no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October '24 
(S13+14+15)</c:v>
                </c:pt>
                <c:pt idx="1">
                  <c:v>GB Benchmarking*</c:v>
                </c:pt>
              </c:strCache>
            </c:strRef>
          </c:cat>
          <c:val>
            <c:numRef>
              <c:f>Sheet1!$D$2:$D$3</c:f>
              <c:numCache>
                <c:formatCode>0%</c:formatCode>
                <c:ptCount val="2"/>
                <c:pt idx="0">
                  <c:v>0.11</c:v>
                </c:pt>
                <c:pt idx="1">
                  <c:v>0.14000000000000001</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Hopeful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 October '24 
(S13+14+15)</c:v>
                </c:pt>
                <c:pt idx="1">
                  <c:v>GB Benchmarking*</c:v>
                </c:pt>
              </c:strCache>
            </c:strRef>
          </c:cat>
          <c:val>
            <c:numRef>
              <c:f>Sheet1!$E$2:$E$3</c:f>
              <c:numCache>
                <c:formatCode>0%</c:formatCode>
                <c:ptCount val="2"/>
                <c:pt idx="0">
                  <c:v>0.76</c:v>
                </c:pt>
                <c:pt idx="1">
                  <c:v>0.69</c:v>
                </c:pt>
              </c:numCache>
            </c:numRef>
          </c:val>
          <c:extLst>
            <c:ext xmlns:c16="http://schemas.microsoft.com/office/drawing/2014/chart" uri="{C3380CC4-5D6E-409C-BE32-E72D297353CC}">
              <c16:uniqueId val="{0000000D-007F-47BB-9AE9-6617E8F68E5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6.5051263957083237E-3"/>
          <c:y val="0.17050574575166111"/>
          <c:w val="0.2733071116409998"/>
          <c:h val="0.62723241867087465"/>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28016270096217"/>
          <c:y val="2.5759145808463273E-2"/>
          <c:w val="0.68484150629835305"/>
          <c:h val="0.83398571110357722"/>
        </c:manualLayout>
      </c:layout>
      <c:barChart>
        <c:barDir val="col"/>
        <c:grouping val="percentStacked"/>
        <c:varyColors val="0"/>
        <c:ser>
          <c:idx val="0"/>
          <c:order val="0"/>
          <c:tx>
            <c:strRef>
              <c:f>Sheet1!$B$1</c:f>
              <c:strCache>
                <c:ptCount val="1"/>
                <c:pt idx="0">
                  <c:v>Don't know/Prefer not to say </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Oct '24 
(S13 +S14+S15)</c:v>
                </c:pt>
                <c:pt idx="1">
                  <c:v>GB Benchmarking </c:v>
                </c:pt>
              </c:strCache>
            </c:strRef>
          </c:cat>
          <c:val>
            <c:numRef>
              <c:f>Sheet1!$B$2:$B$4</c:f>
              <c:numCache>
                <c:formatCode>0%</c:formatCode>
                <c:ptCount val="2"/>
                <c:pt idx="0">
                  <c:v>0.03</c:v>
                </c:pt>
                <c:pt idx="1">
                  <c:v>3.7999999999999999E-2</c:v>
                </c:pt>
              </c:numCache>
            </c:numRef>
          </c:val>
          <c:extLst>
            <c:ext xmlns:c16="http://schemas.microsoft.com/office/drawing/2014/chart" uri="{C3380CC4-5D6E-409C-BE32-E72D297353CC}">
              <c16:uniqueId val="{00000000-0371-42B7-8EDF-37F67D0DDC8F}"/>
            </c:ext>
          </c:extLst>
        </c:ser>
        <c:ser>
          <c:idx val="1"/>
          <c:order val="1"/>
          <c:tx>
            <c:strRef>
              <c:f>Sheet1!$C$1</c:f>
              <c:strCache>
                <c:ptCount val="1"/>
                <c:pt idx="0">
                  <c:v>Very unfairly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Oct '24 
(S13 +S14+S15)</c:v>
                </c:pt>
                <c:pt idx="1">
                  <c:v>GB Benchmarking </c:v>
                </c:pt>
              </c:strCache>
            </c:strRef>
          </c:cat>
          <c:val>
            <c:numRef>
              <c:f>Sheet1!$C$2:$C$4</c:f>
              <c:numCache>
                <c:formatCode>0%</c:formatCode>
                <c:ptCount val="2"/>
                <c:pt idx="0">
                  <c:v>0.04</c:v>
                </c:pt>
                <c:pt idx="1">
                  <c:v>3.2000000000000001E-2</c:v>
                </c:pt>
              </c:numCache>
            </c:numRef>
          </c:val>
          <c:extLst>
            <c:ext xmlns:c16="http://schemas.microsoft.com/office/drawing/2014/chart" uri="{C3380CC4-5D6E-409C-BE32-E72D297353CC}">
              <c16:uniqueId val="{00000001-0371-42B7-8EDF-37F67D0DDC8F}"/>
            </c:ext>
          </c:extLst>
        </c:ser>
        <c:ser>
          <c:idx val="2"/>
          <c:order val="2"/>
          <c:tx>
            <c:strRef>
              <c:f>Sheet1!$D$1</c:f>
              <c:strCache>
                <c:ptCount val="1"/>
                <c:pt idx="0">
                  <c:v>Somewhat unfairly </c:v>
                </c:pt>
              </c:strCache>
            </c:strRef>
          </c:tx>
          <c:spPr>
            <a:solidFill>
              <a:srgbClr val="FFC5C5"/>
            </a:solidFill>
            <a:ln>
              <a:noFill/>
            </a:ln>
            <a:effectLst/>
          </c:spPr>
          <c:invertIfNegative val="0"/>
          <c:dPt>
            <c:idx val="1"/>
            <c:invertIfNegative val="0"/>
            <c:bubble3D val="0"/>
            <c:spPr>
              <a:solidFill>
                <a:srgbClr val="FFC5C5"/>
              </a:solidFill>
              <a:ln>
                <a:noFill/>
              </a:ln>
              <a:effectLst/>
            </c:spPr>
            <c:extLst>
              <c:ext xmlns:c16="http://schemas.microsoft.com/office/drawing/2014/chart" uri="{C3380CC4-5D6E-409C-BE32-E72D297353CC}">
                <c16:uniqueId val="{00000001-556D-4590-B55E-A94E6FE70FCF}"/>
              </c:ext>
            </c:extLst>
          </c:dPt>
          <c:dPt>
            <c:idx val="3"/>
            <c:invertIfNegative val="0"/>
            <c:bubble3D val="0"/>
            <c:spPr>
              <a:solidFill>
                <a:srgbClr val="FFC5C5"/>
              </a:solidFill>
              <a:ln>
                <a:noFill/>
              </a:ln>
              <a:effectLst/>
            </c:spPr>
            <c:extLst>
              <c:ext xmlns:c16="http://schemas.microsoft.com/office/drawing/2014/chart" uri="{C3380CC4-5D6E-409C-BE32-E72D297353CC}">
                <c16:uniqueId val="{00000009-0371-42B7-8EDF-37F67D0DDC8F}"/>
              </c:ext>
            </c:extLst>
          </c:dPt>
          <c:dPt>
            <c:idx val="4"/>
            <c:invertIfNegative val="0"/>
            <c:bubble3D val="0"/>
            <c:spPr>
              <a:solidFill>
                <a:srgbClr val="FFC5C5"/>
              </a:solidFill>
              <a:ln>
                <a:noFill/>
              </a:ln>
              <a:effectLst/>
            </c:spPr>
            <c:extLst>
              <c:ext xmlns:c16="http://schemas.microsoft.com/office/drawing/2014/chart" uri="{C3380CC4-5D6E-409C-BE32-E72D297353CC}">
                <c16:uniqueId val="{0000000B-0371-42B7-8EDF-37F67D0DDC8F}"/>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Oct '24 
(S13 +S14+S15)</c:v>
                </c:pt>
                <c:pt idx="1">
                  <c:v>GB Benchmarking </c:v>
                </c:pt>
              </c:strCache>
            </c:strRef>
          </c:cat>
          <c:val>
            <c:numRef>
              <c:f>Sheet1!$D$2:$D$4</c:f>
              <c:numCache>
                <c:formatCode>0%</c:formatCode>
                <c:ptCount val="2"/>
                <c:pt idx="0">
                  <c:v>0.13</c:v>
                </c:pt>
                <c:pt idx="1">
                  <c:v>0.11899999999999999</c:v>
                </c:pt>
              </c:numCache>
            </c:numRef>
          </c:val>
          <c:extLst>
            <c:ext xmlns:c16="http://schemas.microsoft.com/office/drawing/2014/chart" uri="{C3380CC4-5D6E-409C-BE32-E72D297353CC}">
              <c16:uniqueId val="{0000000C-0371-42B7-8EDF-37F67D0DDC8F}"/>
            </c:ext>
          </c:extLst>
        </c:ser>
        <c:ser>
          <c:idx val="3"/>
          <c:order val="3"/>
          <c:tx>
            <c:strRef>
              <c:f>Sheet1!$E$1</c:f>
              <c:strCache>
                <c:ptCount val="1"/>
                <c:pt idx="0">
                  <c:v>Neither fairly nor unfairly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Oct '24 
(S13 +S14+S15)</c:v>
                </c:pt>
                <c:pt idx="1">
                  <c:v>GB Benchmarking </c:v>
                </c:pt>
              </c:strCache>
            </c:strRef>
          </c:cat>
          <c:val>
            <c:numRef>
              <c:f>Sheet1!$E$2:$E$4</c:f>
              <c:numCache>
                <c:formatCode>0%</c:formatCode>
                <c:ptCount val="2"/>
                <c:pt idx="0">
                  <c:v>0.23</c:v>
                </c:pt>
                <c:pt idx="1">
                  <c:v>0.23200000000000001</c:v>
                </c:pt>
              </c:numCache>
            </c:numRef>
          </c:val>
          <c:extLst>
            <c:ext xmlns:c16="http://schemas.microsoft.com/office/drawing/2014/chart" uri="{C3380CC4-5D6E-409C-BE32-E72D297353CC}">
              <c16:uniqueId val="{0000000D-0371-42B7-8EDF-37F67D0DDC8F}"/>
            </c:ext>
          </c:extLst>
        </c:ser>
        <c:ser>
          <c:idx val="4"/>
          <c:order val="4"/>
          <c:tx>
            <c:strRef>
              <c:f>Sheet1!$F$1</c:f>
              <c:strCache>
                <c:ptCount val="1"/>
                <c:pt idx="0">
                  <c:v>Somewhat fairly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Oct '24 
(S13 +S14+S15)</c:v>
                </c:pt>
                <c:pt idx="1">
                  <c:v>GB Benchmarking </c:v>
                </c:pt>
              </c:strCache>
            </c:strRef>
          </c:cat>
          <c:val>
            <c:numRef>
              <c:f>Sheet1!$F$2:$F$4</c:f>
              <c:numCache>
                <c:formatCode>0%</c:formatCode>
                <c:ptCount val="2"/>
                <c:pt idx="0">
                  <c:v>0.35</c:v>
                </c:pt>
                <c:pt idx="1">
                  <c:v>0.376</c:v>
                </c:pt>
              </c:numCache>
            </c:numRef>
          </c:val>
          <c:extLst>
            <c:ext xmlns:c16="http://schemas.microsoft.com/office/drawing/2014/chart" uri="{C3380CC4-5D6E-409C-BE32-E72D297353CC}">
              <c16:uniqueId val="{00000000-A360-4FE3-A777-2C7773D1DD0A}"/>
            </c:ext>
          </c:extLst>
        </c:ser>
        <c:ser>
          <c:idx val="5"/>
          <c:order val="5"/>
          <c:tx>
            <c:strRef>
              <c:f>Sheet1!$G$1</c:f>
              <c:strCache>
                <c:ptCount val="1"/>
                <c:pt idx="0">
                  <c:v>Very fairly</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July - Oct '24 
(S13 +S14+S15)</c:v>
                </c:pt>
                <c:pt idx="1">
                  <c:v>GB Benchmarking </c:v>
                </c:pt>
              </c:strCache>
            </c:strRef>
          </c:cat>
          <c:val>
            <c:numRef>
              <c:f>Sheet1!$G$2:$G$4</c:f>
              <c:numCache>
                <c:formatCode>0%</c:formatCode>
                <c:ptCount val="2"/>
                <c:pt idx="0">
                  <c:v>0.22</c:v>
                </c:pt>
                <c:pt idx="1">
                  <c:v>0.20399999999999999</c:v>
                </c:pt>
              </c:numCache>
            </c:numRef>
          </c:val>
          <c:extLst>
            <c:ext xmlns:c16="http://schemas.microsoft.com/office/drawing/2014/chart" uri="{C3380CC4-5D6E-409C-BE32-E72D297353CC}">
              <c16:uniqueId val="{00000001-A360-4FE3-A777-2C7773D1DD0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2.2074720380471434E-3"/>
          <c:y val="0.12418445832988652"/>
          <c:w val="0.25842630054501264"/>
          <c:h val="0.6563632306066685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984738911407166E-3"/>
          <c:y val="0.10880043451307245"/>
          <c:w val="0.99398174847961962"/>
          <c:h val="0.61590213067676169"/>
        </c:manualLayout>
      </c:layout>
      <c:barChart>
        <c:barDir val="col"/>
        <c:grouping val="percentStacked"/>
        <c:varyColors val="0"/>
        <c:ser>
          <c:idx val="6"/>
          <c:order val="0"/>
          <c:tx>
            <c:strRef>
              <c:f>Sheet1!$B$1</c:f>
              <c:strCache>
                <c:ptCount val="1"/>
                <c:pt idx="0">
                  <c:v>Don't know </c:v>
                </c:pt>
              </c:strCache>
            </c:strRef>
          </c:tx>
          <c:spPr>
            <a:solidFill>
              <a:schemeClr val="bg1">
                <a:lumMod val="50000"/>
              </a:schemeClr>
            </a:solidFill>
            <a:ln>
              <a:noFill/>
            </a:ln>
            <a:effectLst/>
          </c:spPr>
          <c:invertIfNegative val="0"/>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Sheet1!$B$2:$B$5</c:f>
              <c:numCache>
                <c:formatCode>0%</c:formatCode>
                <c:ptCount val="4"/>
                <c:pt idx="0">
                  <c:v>0.03</c:v>
                </c:pt>
                <c:pt idx="1">
                  <c:v>0.01</c:v>
                </c:pt>
                <c:pt idx="2">
                  <c:v>0</c:v>
                </c:pt>
                <c:pt idx="3">
                  <c:v>0.01</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Sheet1!$C$1</c:f>
              <c:strCache>
                <c:ptCount val="1"/>
                <c:pt idx="0">
                  <c:v>Disagree</c:v>
                </c:pt>
              </c:strCache>
            </c:strRef>
          </c:tx>
          <c:spPr>
            <a:solidFill>
              <a:srgbClr val="FF0000"/>
            </a:solidFill>
            <a:ln>
              <a:noFill/>
            </a:ln>
            <a:effectLst/>
          </c:spPr>
          <c:invertIfNegative val="0"/>
          <c:dLbls>
            <c:dLbl>
              <c:idx val="0"/>
              <c:layout>
                <c:manualLayout>
                  <c:x val="-2.49150308636083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D8-4207-8B1F-587778DDB2C3}"/>
                </c:ext>
              </c:extLst>
            </c:dLbl>
            <c:dLbl>
              <c:idx val="1"/>
              <c:layout>
                <c:manualLayout>
                  <c:x val="-1.62450401462073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58-4D47-B9DF-888C693FA6C1}"/>
                </c:ext>
              </c:extLst>
            </c:dLbl>
            <c:dLbl>
              <c:idx val="2"/>
              <c:layout>
                <c:manualLayout>
                  <c:x val="-1.8744277091777686E-2"/>
                  <c:y val="-1.0425387297337629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99-4207-B058-6F71D27BD505}"/>
                </c:ext>
              </c:extLst>
            </c:dLbl>
            <c:dLbl>
              <c:idx val="3"/>
              <c:delete val="1"/>
              <c:extLst>
                <c:ext xmlns:c15="http://schemas.microsoft.com/office/drawing/2012/chart" uri="{CE6537A1-D6FC-4f65-9D91-7224C49458BB}"/>
                <c:ext xmlns:c16="http://schemas.microsoft.com/office/drawing/2014/chart" uri="{C3380CC4-5D6E-409C-BE32-E72D297353CC}">
                  <c16:uniqueId val="{00000000-7300-4120-AFF0-A8E235055767}"/>
                </c:ext>
              </c:extLst>
            </c:dLbl>
            <c:spPr>
              <a:noFill/>
              <a:ln>
                <a:noFill/>
              </a:ln>
              <a:effectLst/>
            </c:spPr>
            <c:txPr>
              <a:bodyPr rot="0" spcFirstLastPara="1" vertOverflow="ellipsis" vert="horz" wrap="square" lIns="38100" tIns="19050" rIns="38100" bIns="19050" anchor="ctr" anchorCtr="0">
                <a:spAutoFit/>
              </a:bodyPr>
              <a:lstStyle/>
              <a:p>
                <a:pPr algn="ctr">
                  <a:defRPr lang="en-US"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Sheet1!$C$2:$C$5</c:f>
              <c:numCache>
                <c:formatCode>0%</c:formatCode>
                <c:ptCount val="4"/>
                <c:pt idx="0">
                  <c:v>7.0000000000000007E-2</c:v>
                </c:pt>
                <c:pt idx="1">
                  <c:v>0.05</c:v>
                </c:pt>
                <c:pt idx="2">
                  <c:v>0.04</c:v>
                </c:pt>
                <c:pt idx="3">
                  <c:v>0.02</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Sheet1!$D$1</c:f>
              <c:strCache>
                <c:ptCount val="1"/>
                <c:pt idx="0">
                  <c:v>Neutral</c:v>
                </c:pt>
              </c:strCache>
            </c:strRef>
          </c:tx>
          <c:spPr>
            <a:solidFill>
              <a:schemeClr val="bg1">
                <a:lumMod val="85000"/>
              </a:schemeClr>
            </a:solidFill>
            <a:ln>
              <a:noFill/>
            </a:ln>
            <a:effectLst/>
          </c:spPr>
          <c:invertIfNegative val="0"/>
          <c:dLbls>
            <c:dLbl>
              <c:idx val="1"/>
              <c:layout>
                <c:manualLayout>
                  <c:x val="0"/>
                  <c:y val="-1.42166014531381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99-4207-B058-6F71D27BD505}"/>
                </c:ext>
              </c:extLst>
            </c:dLbl>
            <c:dLbl>
              <c:idx val="2"/>
              <c:layout>
                <c:manualLayout>
                  <c:x val="-4.5818814699265961E-17"/>
                  <c:y val="-1.9903242034393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A99-4207-B058-6F71D27BD505}"/>
                </c:ext>
              </c:extLst>
            </c:dLbl>
            <c:dLbl>
              <c:idx val="3"/>
              <c:layout>
                <c:manualLayout>
                  <c:x val="-1.124656625506661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F0-49CC-AA22-E7B1E597D1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Sheet1!$D$2:$D$5</c:f>
              <c:numCache>
                <c:formatCode>0%</c:formatCode>
                <c:ptCount val="4"/>
                <c:pt idx="0">
                  <c:v>0.15</c:v>
                </c:pt>
                <c:pt idx="1">
                  <c:v>0.16</c:v>
                </c:pt>
                <c:pt idx="2">
                  <c:v>0.12</c:v>
                </c:pt>
                <c:pt idx="3">
                  <c:v>0.06</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Sheet1!$E$1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Sheet1!$E$2:$E$5</c:f>
              <c:numCache>
                <c:formatCode>0%</c:formatCode>
                <c:ptCount val="4"/>
                <c:pt idx="0">
                  <c:v>0.46</c:v>
                </c:pt>
                <c:pt idx="1">
                  <c:v>0.48</c:v>
                </c:pt>
                <c:pt idx="2">
                  <c:v>0.5</c:v>
                </c:pt>
                <c:pt idx="3">
                  <c:v>0.38</c:v>
                </c:pt>
              </c:numCache>
            </c:numRef>
          </c:val>
          <c:extLst>
            <c:ext xmlns:c16="http://schemas.microsoft.com/office/drawing/2014/chart" uri="{C3380CC4-5D6E-409C-BE32-E72D297353CC}">
              <c16:uniqueId val="{00000003-2D59-47C5-AEF5-8C77A3583080}"/>
            </c:ext>
          </c:extLst>
        </c:ser>
        <c:ser>
          <c:idx val="2"/>
          <c:order val="4"/>
          <c:tx>
            <c:strRef>
              <c:f>Sheet1!$F$1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I can get the right help if I need it</c:v>
                </c:pt>
                <c:pt idx="1">
                  <c:v>I know enough about my health</c:v>
                </c:pt>
                <c:pt idx="2">
                  <c:v>I can look after my health</c:v>
                </c:pt>
                <c:pt idx="3">
                  <c:v>I am involved in decisions about me</c:v>
                </c:pt>
              </c:strCache>
            </c:strRef>
          </c:cat>
          <c:val>
            <c:numRef>
              <c:f>Sheet1!$F$2:$F$5</c:f>
              <c:numCache>
                <c:formatCode>0%</c:formatCode>
                <c:ptCount val="4"/>
                <c:pt idx="0">
                  <c:v>0.28999999999999998</c:v>
                </c:pt>
                <c:pt idx="1">
                  <c:v>0.3</c:v>
                </c:pt>
                <c:pt idx="2">
                  <c:v>0.34</c:v>
                </c:pt>
                <c:pt idx="3">
                  <c:v>0.54</c:v>
                </c:pt>
              </c:numCache>
            </c:numRef>
          </c:val>
          <c:extLst>
            <c:ext xmlns:c16="http://schemas.microsoft.com/office/drawing/2014/chart" uri="{C3380CC4-5D6E-409C-BE32-E72D297353CC}">
              <c16:uniqueId val="{00000002-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3668458764353715E-2"/>
          <c:y val="0.71530147366827934"/>
          <c:w val="0.97117285845239598"/>
          <c:h val="0.14374775137022291"/>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7.8421884648361806E-2"/>
          <c:w val="0.97084904909368608"/>
          <c:h val="0.4726056191689984"/>
        </c:manualLayout>
      </c:layout>
      <c:lineChart>
        <c:grouping val="stacked"/>
        <c:varyColors val="0"/>
        <c:ser>
          <c:idx val="0"/>
          <c:order val="0"/>
          <c:tx>
            <c:strRef>
              <c:f>Sheet1!$B$1</c:f>
              <c:strCache>
                <c:ptCount val="1"/>
                <c:pt idx="0">
                  <c:v>Very high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strCache>
            </c:strRef>
          </c:cat>
          <c:val>
            <c:numRef>
              <c:f>Sheet1!$B$2:$B$13</c:f>
              <c:numCache>
                <c:formatCode>0%</c:formatCode>
                <c:ptCount val="12"/>
                <c:pt idx="0">
                  <c:v>0.16</c:v>
                </c:pt>
                <c:pt idx="1">
                  <c:v>0.18</c:v>
                </c:pt>
                <c:pt idx="2">
                  <c:v>0.2</c:v>
                </c:pt>
                <c:pt idx="3">
                  <c:v>0.18</c:v>
                </c:pt>
                <c:pt idx="4">
                  <c:v>0.2</c:v>
                </c:pt>
                <c:pt idx="5">
                  <c:v>0.19</c:v>
                </c:pt>
                <c:pt idx="6">
                  <c:v>0.18</c:v>
                </c:pt>
                <c:pt idx="7">
                  <c:v>0.18</c:v>
                </c:pt>
                <c:pt idx="8">
                  <c:v>0.2</c:v>
                </c:pt>
                <c:pt idx="9">
                  <c:v>0.18</c:v>
                </c:pt>
                <c:pt idx="10">
                  <c:v>0.18</c:v>
                </c:pt>
                <c:pt idx="11">
                  <c:v>0.2</c:v>
                </c:pt>
              </c:numCache>
            </c:numRef>
          </c:val>
          <c:smooth val="0"/>
          <c:extLst>
            <c:ext xmlns:c16="http://schemas.microsoft.com/office/drawing/2014/chart" uri="{C3380CC4-5D6E-409C-BE32-E72D297353CC}">
              <c16:uniqueId val="{00000000-057A-4E4A-BD32-6479E4ED4551}"/>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84245010745804E-2"/>
          <c:y val="3.1078256961606487E-2"/>
          <c:w val="0.99395431469068196"/>
          <c:h val="0.67443058884869833"/>
        </c:manualLayout>
      </c:layout>
      <c:lineChart>
        <c:grouping val="standard"/>
        <c:varyColors val="0"/>
        <c:ser>
          <c:idx val="0"/>
          <c:order val="0"/>
          <c:tx>
            <c:strRef>
              <c:f>Sheet1!$C$1</c:f>
              <c:strCache>
                <c:ptCount val="1"/>
                <c:pt idx="0">
                  <c:v>Knowledge</c:v>
                </c:pt>
              </c:strCache>
            </c:strRef>
          </c:tx>
          <c:spPr>
            <a:ln w="28575" cap="rnd">
              <a:solidFill>
                <a:schemeClr val="accent1"/>
              </a:solidFill>
              <a:round/>
            </a:ln>
            <a:effectLst/>
          </c:spPr>
          <c:marker>
            <c:symbol val="none"/>
          </c:marker>
          <c:dLbls>
            <c:dLbl>
              <c:idx val="0"/>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F-47D9-86B1-7F3E9564C5CF}"/>
                </c:ext>
              </c:extLst>
            </c:dLbl>
            <c:dLbl>
              <c:idx val="1"/>
              <c:layout>
                <c:manualLayout>
                  <c:x val="-2.4250042348562269E-2"/>
                  <c:y val="-2.70094518910867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F-47D9-86B1-7F3E9564C5CF}"/>
                </c:ext>
              </c:extLst>
            </c:dLbl>
            <c:dLbl>
              <c:idx val="2"/>
              <c:layout>
                <c:manualLayout>
                  <c:x val="-2.4250042348562227E-2"/>
                  <c:y val="-2.98660953979473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3F-47D9-86B1-7F3E9564C5CF}"/>
                </c:ext>
              </c:extLst>
            </c:dLbl>
            <c:dLbl>
              <c:idx val="3"/>
              <c:layout>
                <c:manualLayout>
                  <c:x val="-2.4250042348562227E-2"/>
                  <c:y val="-3.8436025918529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3F-47D9-86B1-7F3E9564C5CF}"/>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F-47D9-86B1-7F3E9564C5CF}"/>
                </c:ext>
              </c:extLst>
            </c:dLbl>
            <c:dLbl>
              <c:idx val="5"/>
              <c:layout>
                <c:manualLayout>
                  <c:x val="-2.4250042348562227E-2"/>
                  <c:y val="-3.5579382411668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3F-47D9-86B1-7F3E9564C5CF}"/>
                </c:ext>
              </c:extLst>
            </c:dLbl>
            <c:dLbl>
              <c:idx val="6"/>
              <c:layout>
                <c:manualLayout>
                  <c:x val="-2.3090308137727111E-2"/>
                  <c:y val="3.01234182461243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3F-47D9-86B1-7F3E9564C5CF}"/>
                </c:ext>
              </c:extLst>
            </c:dLbl>
            <c:dLbl>
              <c:idx val="7"/>
              <c:layout>
                <c:manualLayout>
                  <c:x val="-2.5302569633135888E-2"/>
                  <c:y val="-2.98660953979473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3F-47D9-86B1-7F3E9564C5CF}"/>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3F-47D9-86B1-7F3E9564C5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Sheet1!$C$2:$C$10</c:f>
              <c:numCache>
                <c:formatCode>General</c:formatCode>
                <c:ptCount val="9"/>
                <c:pt idx="0">
                  <c:v>66.8</c:v>
                </c:pt>
                <c:pt idx="1">
                  <c:v>68.400000000000006</c:v>
                </c:pt>
                <c:pt idx="2" formatCode="0.0">
                  <c:v>68.099999999999994</c:v>
                </c:pt>
                <c:pt idx="3" formatCode="0.0">
                  <c:v>65.900000000000006</c:v>
                </c:pt>
                <c:pt idx="4">
                  <c:v>67.599999999999994</c:v>
                </c:pt>
                <c:pt idx="5">
                  <c:v>68.099999999999994</c:v>
                </c:pt>
                <c:pt idx="6">
                  <c:v>66.599999999999994</c:v>
                </c:pt>
                <c:pt idx="7">
                  <c:v>67.7</c:v>
                </c:pt>
                <c:pt idx="8" formatCode="0.0">
                  <c:v>68.128742514970057</c:v>
                </c:pt>
              </c:numCache>
            </c:numRef>
          </c:val>
          <c:smooth val="0"/>
          <c:extLst>
            <c:ext xmlns:c16="http://schemas.microsoft.com/office/drawing/2014/chart" uri="{C3380CC4-5D6E-409C-BE32-E72D297353CC}">
              <c16:uniqueId val="{00000009-EF3F-47D9-86B1-7F3E9564C5CF}"/>
            </c:ext>
          </c:extLst>
        </c:ser>
        <c:ser>
          <c:idx val="1"/>
          <c:order val="1"/>
          <c:tx>
            <c:strRef>
              <c:f>Sheet1!$D$1</c:f>
              <c:strCache>
                <c:ptCount val="1"/>
                <c:pt idx="0">
                  <c:v>Self-management</c:v>
                </c:pt>
              </c:strCache>
            </c:strRef>
          </c:tx>
          <c:spPr>
            <a:ln w="28575" cap="rnd">
              <a:solidFill>
                <a:srgbClr val="FF99CC"/>
              </a:solidFill>
              <a:round/>
            </a:ln>
            <a:effectLst/>
          </c:spPr>
          <c:marker>
            <c:symbol val="none"/>
          </c:marker>
          <c:dLbls>
            <c:dLbl>
              <c:idx val="0"/>
              <c:layout>
                <c:manualLayout>
                  <c:x val="-2.6844194274657032E-2"/>
                  <c:y val="-4.560912524402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3F-47D9-86B1-7F3E9564C5CF}"/>
                </c:ext>
              </c:extLst>
            </c:dLbl>
            <c:dLbl>
              <c:idx val="1"/>
              <c:layout>
                <c:manualLayout>
                  <c:x val="-2.4174157377758763E-2"/>
                  <c:y val="-3.3792968023362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F3F-47D9-86B1-7F3E9564C5CF}"/>
                </c:ext>
              </c:extLst>
            </c:dLbl>
            <c:dLbl>
              <c:idx val="4"/>
              <c:layout>
                <c:manualLayout>
                  <c:x val="-1.9611105505221771E-2"/>
                  <c:y val="-4.6968955033057216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rgbClr val="FF99CC"/>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7340350486289338E-2"/>
                      <c:h val="5.1676681039107442E-2"/>
                    </c:manualLayout>
                  </c15:layout>
                </c:ext>
                <c:ext xmlns:c16="http://schemas.microsoft.com/office/drawing/2014/chart" uri="{C3380CC4-5D6E-409C-BE32-E72D297353CC}">
                  <c16:uniqueId val="{0000000C-EF3F-47D9-86B1-7F3E9564C5CF}"/>
                </c:ext>
              </c:extLst>
            </c:dLbl>
            <c:dLbl>
              <c:idx val="5"/>
              <c:layout>
                <c:manualLayout>
                  <c:x val="-2.888897919190268E-2"/>
                  <c:y val="-4.15497673410070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F3F-47D9-86B1-7F3E9564C5CF}"/>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E-EF3F-47D9-86B1-7F3E9564C5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99CC"/>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Sheet1!$D$2:$D$10</c:f>
              <c:numCache>
                <c:formatCode>General</c:formatCode>
                <c:ptCount val="9"/>
                <c:pt idx="0">
                  <c:v>70.400000000000006</c:v>
                </c:pt>
                <c:pt idx="1">
                  <c:v>71.599999999999994</c:v>
                </c:pt>
                <c:pt idx="2" formatCode="0.0">
                  <c:v>72</c:v>
                </c:pt>
                <c:pt idx="3" formatCode="0.0">
                  <c:v>71.099999999999994</c:v>
                </c:pt>
                <c:pt idx="4">
                  <c:v>71.3</c:v>
                </c:pt>
                <c:pt idx="5">
                  <c:v>71.400000000000006</c:v>
                </c:pt>
                <c:pt idx="6">
                  <c:v>71.2</c:v>
                </c:pt>
                <c:pt idx="7">
                  <c:v>70.599999999999994</c:v>
                </c:pt>
                <c:pt idx="8" formatCode="0.0">
                  <c:v>71.385496688741725</c:v>
                </c:pt>
              </c:numCache>
            </c:numRef>
          </c:val>
          <c:smooth val="0"/>
          <c:extLst>
            <c:ext xmlns:c16="http://schemas.microsoft.com/office/drawing/2014/chart" uri="{C3380CC4-5D6E-409C-BE32-E72D297353CC}">
              <c16:uniqueId val="{0000000F-EF3F-47D9-86B1-7F3E9564C5CF}"/>
            </c:ext>
          </c:extLst>
        </c:ser>
        <c:ser>
          <c:idx val="2"/>
          <c:order val="2"/>
          <c:tx>
            <c:strRef>
              <c:f>Sheet1!$E$1</c:f>
              <c:strCache>
                <c:ptCount val="1"/>
                <c:pt idx="0">
                  <c:v>Access</c:v>
                </c:pt>
              </c:strCache>
            </c:strRef>
          </c:tx>
          <c:spPr>
            <a:ln w="28575" cap="rnd">
              <a:solidFill>
                <a:srgbClr val="FF5050"/>
              </a:solidFill>
              <a:round/>
            </a:ln>
            <a:effectLst/>
          </c:spPr>
          <c:marker>
            <c:symbol val="none"/>
          </c:marker>
          <c:dLbls>
            <c:dLbl>
              <c:idx val="3"/>
              <c:layout>
                <c:manualLayout>
                  <c:x val="-2.4250042348562227E-2"/>
                  <c:y val="3.5836705259845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EF3F-47D9-86B1-7F3E9564C5CF}"/>
                </c:ext>
              </c:extLst>
            </c:dLbl>
            <c:dLbl>
              <c:idx val="4"/>
              <c:layout>
                <c:manualLayout>
                  <c:x val="-1.8451371294386742E-2"/>
                  <c:y val="4.0494383771385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F3F-47D9-86B1-7F3E9564C5CF}"/>
                </c:ext>
              </c:extLst>
            </c:dLbl>
            <c:dLbl>
              <c:idx val="6"/>
              <c:layout>
                <c:manualLayout>
                  <c:x val="-2.5409776559397509E-2"/>
                  <c:y val="-2.70094518910868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F3F-47D9-86B1-7F3E9564C5CF}"/>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13-EF3F-47D9-86B1-7F3E9564C5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Sheet1!$E$2:$E$10</c:f>
              <c:numCache>
                <c:formatCode>General</c:formatCode>
                <c:ptCount val="9"/>
                <c:pt idx="0">
                  <c:v>64</c:v>
                </c:pt>
                <c:pt idx="1">
                  <c:v>65.5</c:v>
                </c:pt>
                <c:pt idx="2" formatCode="0.0">
                  <c:v>64.5</c:v>
                </c:pt>
                <c:pt idx="3" formatCode="0.0">
                  <c:v>63.3</c:v>
                </c:pt>
                <c:pt idx="4">
                  <c:v>65.3</c:v>
                </c:pt>
                <c:pt idx="5">
                  <c:v>66.599999999999994</c:v>
                </c:pt>
                <c:pt idx="6">
                  <c:v>67.400000000000006</c:v>
                </c:pt>
                <c:pt idx="7">
                  <c:v>66.099999999999994</c:v>
                </c:pt>
                <c:pt idx="8" formatCode="0.0">
                  <c:v>66.599999999999994</c:v>
                </c:pt>
              </c:numCache>
            </c:numRef>
          </c:val>
          <c:smooth val="0"/>
          <c:extLst>
            <c:ext xmlns:c16="http://schemas.microsoft.com/office/drawing/2014/chart" uri="{C3380CC4-5D6E-409C-BE32-E72D297353CC}">
              <c16:uniqueId val="{00000014-EF3F-47D9-86B1-7F3E9564C5CF}"/>
            </c:ext>
          </c:extLst>
        </c:ser>
        <c:ser>
          <c:idx val="3"/>
          <c:order val="3"/>
          <c:tx>
            <c:strRef>
              <c:f>Sheet1!$F$1</c:f>
              <c:strCache>
                <c:ptCount val="1"/>
                <c:pt idx="0">
                  <c:v>Shared decisions </c:v>
                </c:pt>
              </c:strCache>
            </c:strRef>
          </c:tx>
          <c:spPr>
            <a:ln w="28575" cap="rnd">
              <a:solidFill>
                <a:schemeClr val="accent4"/>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lumMod val="7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5-EF3F-47D9-86B1-7F3E9564C5C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Sheet1!$F$2:$F$10</c:f>
              <c:numCache>
                <c:formatCode>General</c:formatCode>
                <c:ptCount val="9"/>
                <c:pt idx="0">
                  <c:v>80.599999999999994</c:v>
                </c:pt>
                <c:pt idx="1">
                  <c:v>81.7</c:v>
                </c:pt>
                <c:pt idx="2" formatCode="0.0">
                  <c:v>81.2</c:v>
                </c:pt>
                <c:pt idx="3" formatCode="0.0">
                  <c:v>79.7</c:v>
                </c:pt>
                <c:pt idx="4">
                  <c:v>81.2</c:v>
                </c:pt>
                <c:pt idx="5">
                  <c:v>82.3</c:v>
                </c:pt>
                <c:pt idx="6">
                  <c:v>81.3</c:v>
                </c:pt>
                <c:pt idx="7">
                  <c:v>81.2</c:v>
                </c:pt>
                <c:pt idx="8" formatCode="0.0">
                  <c:v>81.902984084880629</c:v>
                </c:pt>
              </c:numCache>
            </c:numRef>
          </c:val>
          <c:smooth val="0"/>
          <c:extLst>
            <c:ext xmlns:c16="http://schemas.microsoft.com/office/drawing/2014/chart" uri="{C3380CC4-5D6E-409C-BE32-E72D297353CC}">
              <c16:uniqueId val="{00000016-EF3F-47D9-86B1-7F3E9564C5CF}"/>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in val="55"/>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3424"/>
        <c:crosses val="autoZero"/>
        <c:crossBetween val="between"/>
      </c:valAx>
      <c:spPr>
        <a:noFill/>
        <a:ln>
          <a:noFill/>
        </a:ln>
        <a:effectLst/>
      </c:spPr>
    </c:plotArea>
    <c:legend>
      <c:legendPos val="b"/>
      <c:layout>
        <c:manualLayout>
          <c:xMode val="edge"/>
          <c:yMode val="edge"/>
          <c:x val="1.3466979764464374E-2"/>
          <c:y val="0.86709117438863892"/>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47666324318158E-3"/>
          <c:y val="2.0603501322963211E-2"/>
          <c:w val="0.99395431469068196"/>
          <c:h val="0.75156006485856863"/>
        </c:manualLayout>
      </c:layout>
      <c:lineChart>
        <c:grouping val="standard"/>
        <c:varyColors val="0"/>
        <c:ser>
          <c:idx val="0"/>
          <c:order val="0"/>
          <c:tx>
            <c:strRef>
              <c:f>Sheet1!$C$1</c:f>
              <c:strCache>
                <c:ptCount val="1"/>
                <c:pt idx="0">
                  <c:v>Knowledge</c:v>
                </c:pt>
              </c:strCache>
            </c:strRef>
          </c:tx>
          <c:spPr>
            <a:ln w="28575" cap="rnd">
              <a:solidFill>
                <a:schemeClr val="accent1"/>
              </a:solidFill>
              <a:round/>
            </a:ln>
            <a:effectLst/>
          </c:spPr>
          <c:marker>
            <c:symbol val="none"/>
          </c:marker>
          <c:dLbls>
            <c:dLbl>
              <c:idx val="7"/>
              <c:layout>
                <c:manualLayout>
                  <c:x val="-2.5377439233139336E-2"/>
                  <c:y val="-5.21125527510979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69-4678-88EF-CE2A643334B2}"/>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472C4"/>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6709-497C-A187-7A2BFEFC04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4472C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Sheet1!$C$2:$C$10</c:f>
              <c:numCache>
                <c:formatCode>0.0</c:formatCode>
                <c:ptCount val="9"/>
                <c:pt idx="0" formatCode="General">
                  <c:v>60.2</c:v>
                </c:pt>
                <c:pt idx="1">
                  <c:v>63.714000000000006</c:v>
                </c:pt>
                <c:pt idx="2">
                  <c:v>60.9</c:v>
                </c:pt>
                <c:pt idx="3">
                  <c:v>61.7</c:v>
                </c:pt>
                <c:pt idx="4">
                  <c:v>61.87745454545454</c:v>
                </c:pt>
                <c:pt idx="5" formatCode="General">
                  <c:v>64.5</c:v>
                </c:pt>
                <c:pt idx="6" formatCode="General">
                  <c:v>62.5</c:v>
                </c:pt>
                <c:pt idx="7" formatCode="General">
                  <c:v>57.3</c:v>
                </c:pt>
                <c:pt idx="8" formatCode="General">
                  <c:v>62.2</c:v>
                </c:pt>
              </c:numCache>
            </c:numRef>
          </c:val>
          <c:smooth val="1"/>
          <c:extLst>
            <c:ext xmlns:c16="http://schemas.microsoft.com/office/drawing/2014/chart" uri="{C3380CC4-5D6E-409C-BE32-E72D297353CC}">
              <c16:uniqueId val="{00000000-D253-4BAE-A580-07C2D6A22809}"/>
            </c:ext>
          </c:extLst>
        </c:ser>
        <c:ser>
          <c:idx val="1"/>
          <c:order val="1"/>
          <c:tx>
            <c:strRef>
              <c:f>Sheet1!$D$1</c:f>
              <c:strCache>
                <c:ptCount val="1"/>
                <c:pt idx="0">
                  <c:v>Self-management</c:v>
                </c:pt>
              </c:strCache>
            </c:strRef>
          </c:tx>
          <c:spPr>
            <a:ln w="28575" cap="rnd">
              <a:solidFill>
                <a:schemeClr val="accent6">
                  <a:lumMod val="60000"/>
                  <a:lumOff val="40000"/>
                </a:schemeClr>
              </a:solidFill>
              <a:round/>
            </a:ln>
            <a:effectLst/>
          </c:spPr>
          <c:marker>
            <c:symbol val="none"/>
          </c:marker>
          <c:dLbls>
            <c:dLbl>
              <c:idx val="6"/>
              <c:layout>
                <c:manualLayout>
                  <c:x val="-1.6923332952946187E-2"/>
                  <c:y val="3.5875050465330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1EF-4EDE-9272-503A7158A009}"/>
                </c:ext>
              </c:extLst>
            </c:dLbl>
            <c:dLbl>
              <c:idx val="7"/>
              <c:layout>
                <c:manualLayout>
                  <c:x val="-2.5377439233139336E-2"/>
                  <c:y val="-1.8664037045909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69-4678-88EF-CE2A643334B2}"/>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92D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09-497C-A187-7A2BFEFC04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92D05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Sheet1!$D$2:$D$10</c:f>
              <c:numCache>
                <c:formatCode>0.0</c:formatCode>
                <c:ptCount val="9"/>
                <c:pt idx="0" formatCode="General">
                  <c:v>56.8</c:v>
                </c:pt>
                <c:pt idx="1">
                  <c:v>57.660402684563756</c:v>
                </c:pt>
                <c:pt idx="2">
                  <c:v>57.8</c:v>
                </c:pt>
                <c:pt idx="3">
                  <c:v>58.5</c:v>
                </c:pt>
                <c:pt idx="4">
                  <c:v>57.102888086642601</c:v>
                </c:pt>
                <c:pt idx="5" formatCode="General">
                  <c:v>60.5</c:v>
                </c:pt>
                <c:pt idx="6" formatCode="General">
                  <c:v>58.7</c:v>
                </c:pt>
                <c:pt idx="7" formatCode="General">
                  <c:v>57.3</c:v>
                </c:pt>
                <c:pt idx="8">
                  <c:v>59</c:v>
                </c:pt>
              </c:numCache>
            </c:numRef>
          </c:val>
          <c:smooth val="1"/>
          <c:extLst>
            <c:ext xmlns:c16="http://schemas.microsoft.com/office/drawing/2014/chart" uri="{C3380CC4-5D6E-409C-BE32-E72D297353CC}">
              <c16:uniqueId val="{00000001-D253-4BAE-A580-07C2D6A22809}"/>
            </c:ext>
          </c:extLst>
        </c:ser>
        <c:ser>
          <c:idx val="2"/>
          <c:order val="2"/>
          <c:tx>
            <c:strRef>
              <c:f>Sheet1!$E$1</c:f>
              <c:strCache>
                <c:ptCount val="1"/>
                <c:pt idx="0">
                  <c:v>Access</c:v>
                </c:pt>
              </c:strCache>
            </c:strRef>
          </c:tx>
          <c:spPr>
            <a:ln w="28575" cap="rnd">
              <a:solidFill>
                <a:srgbClr val="FF5050"/>
              </a:solidFill>
              <a:round/>
            </a:ln>
            <a:effectLst/>
          </c:spPr>
          <c:marker>
            <c:symbol val="none"/>
          </c:marker>
          <c:dLbls>
            <c:dLbl>
              <c:idx val="0"/>
              <c:layout>
                <c:manualLayout>
                  <c:x val="-4.8200483091787448E-2"/>
                  <c:y val="6.785815583778117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FD-428A-8B7C-13E9161E3AED}"/>
                </c:ext>
              </c:extLst>
            </c:dLbl>
            <c:dLbl>
              <c:idx val="3"/>
              <c:layout>
                <c:manualLayout>
                  <c:x val="-2.1930573926891999E-2"/>
                  <c:y val="-3.58748405211570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FD-428A-8B7C-13E9161E3AED}"/>
                </c:ext>
              </c:extLst>
            </c:dLbl>
            <c:dLbl>
              <c:idx val="4"/>
              <c:layout>
                <c:manualLayout>
                  <c:x val="-5.6942949752004082E-3"/>
                  <c:y val="1.4784688603453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4FD-428A-8B7C-13E9161E3AED}"/>
                </c:ext>
              </c:extLst>
            </c:dLbl>
            <c:dLbl>
              <c:idx val="6"/>
              <c:layout>
                <c:manualLayout>
                  <c:x val="-4.2989177983186883E-2"/>
                  <c:y val="-2.5209676494923235E-2"/>
                </c:manualLayout>
              </c:layout>
              <c:tx>
                <c:rich>
                  <a:bodyPr/>
                  <a:lstStyle/>
                  <a:p>
                    <a:fld id="{079790C5-C376-44C6-A984-145CFDA10257}" type="VALUE">
                      <a:rPr lang="en-US" b="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F-4EDE-9272-503A7158A009}"/>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6709-497C-A187-7A2BFEFC04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FF5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Sheet1!$E$2:$E$10</c:f>
              <c:numCache>
                <c:formatCode>0.0</c:formatCode>
                <c:ptCount val="9"/>
                <c:pt idx="0" formatCode="General">
                  <c:v>52.1</c:v>
                </c:pt>
                <c:pt idx="1">
                  <c:v>54.634576271186447</c:v>
                </c:pt>
                <c:pt idx="2">
                  <c:v>57.6</c:v>
                </c:pt>
                <c:pt idx="3">
                  <c:v>52</c:v>
                </c:pt>
                <c:pt idx="4">
                  <c:v>54.602205882352941</c:v>
                </c:pt>
                <c:pt idx="5" formatCode="General">
                  <c:v>57.2</c:v>
                </c:pt>
                <c:pt idx="6">
                  <c:v>60</c:v>
                </c:pt>
                <c:pt idx="7" formatCode="General">
                  <c:v>56.2</c:v>
                </c:pt>
                <c:pt idx="8" formatCode="General">
                  <c:v>58.5</c:v>
                </c:pt>
              </c:numCache>
            </c:numRef>
          </c:val>
          <c:smooth val="1"/>
          <c:extLst>
            <c:ext xmlns:c16="http://schemas.microsoft.com/office/drawing/2014/chart" uri="{C3380CC4-5D6E-409C-BE32-E72D297353CC}">
              <c16:uniqueId val="{00000002-D253-4BAE-A580-07C2D6A22809}"/>
            </c:ext>
          </c:extLst>
        </c:ser>
        <c:ser>
          <c:idx val="3"/>
          <c:order val="3"/>
          <c:tx>
            <c:strRef>
              <c:f>Sheet1!$F$1</c:f>
              <c:strCache>
                <c:ptCount val="1"/>
                <c:pt idx="0">
                  <c:v>Shared decisions </c:v>
                </c:pt>
              </c:strCache>
            </c:strRef>
          </c:tx>
          <c:spPr>
            <a:ln w="28575" cap="rnd">
              <a:solidFill>
                <a:schemeClr val="accent4"/>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6709-497C-A187-7A2BFEFC04D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Sheet1!$F$2:$F$10</c:f>
              <c:numCache>
                <c:formatCode>0.0</c:formatCode>
                <c:ptCount val="9"/>
                <c:pt idx="0">
                  <c:v>73</c:v>
                </c:pt>
                <c:pt idx="1">
                  <c:v>76.368000000000009</c:v>
                </c:pt>
                <c:pt idx="2">
                  <c:v>74</c:v>
                </c:pt>
                <c:pt idx="3">
                  <c:v>74.400000000000006</c:v>
                </c:pt>
                <c:pt idx="4">
                  <c:v>72.270652173913049</c:v>
                </c:pt>
                <c:pt idx="5" formatCode="General">
                  <c:v>76.5</c:v>
                </c:pt>
                <c:pt idx="6" formatCode="General">
                  <c:v>74.7</c:v>
                </c:pt>
                <c:pt idx="7" formatCode="General">
                  <c:v>72.5</c:v>
                </c:pt>
                <c:pt idx="8" formatCode="General">
                  <c:v>77.5</c:v>
                </c:pt>
              </c:numCache>
            </c:numRef>
          </c:val>
          <c:smooth val="1"/>
          <c:extLst>
            <c:ext xmlns:c16="http://schemas.microsoft.com/office/drawing/2014/chart" uri="{C3380CC4-5D6E-409C-BE32-E72D297353CC}">
              <c16:uniqueId val="{00000003-D253-4BAE-A580-07C2D6A22809}"/>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9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b"/>
      <c:layout>
        <c:manualLayout>
          <c:xMode val="edge"/>
          <c:yMode val="edge"/>
          <c:x val="1.1147511342794146E-2"/>
          <c:y val="0.92422400959360895"/>
          <c:w val="0.98002451208411667"/>
          <c:h val="5.447228273137756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C2-4024-B801-FD7B472D65AE}"/>
                </c:ext>
              </c:extLst>
            </c:dLbl>
            <c:dLbl>
              <c:idx val="1"/>
              <c:delete val="1"/>
              <c:extLst>
                <c:ext xmlns:c15="http://schemas.microsoft.com/office/drawing/2012/chart" uri="{CE6537A1-D6FC-4f65-9D91-7224C49458BB}"/>
                <c:ext xmlns:c16="http://schemas.microsoft.com/office/drawing/2014/chart" uri="{C3380CC4-5D6E-409C-BE32-E72D297353CC}">
                  <c16:uniqueId val="{00000001-35C2-4024-B801-FD7B472D65AE}"/>
                </c:ext>
              </c:extLst>
            </c:dLbl>
            <c:dLbl>
              <c:idx val="2"/>
              <c:delete val="1"/>
              <c:extLst>
                <c:ext xmlns:c15="http://schemas.microsoft.com/office/drawing/2012/chart" uri="{CE6537A1-D6FC-4f65-9D91-7224C49458BB}"/>
                <c:ext xmlns:c16="http://schemas.microsoft.com/office/drawing/2014/chart" uri="{C3380CC4-5D6E-409C-BE32-E72D297353CC}">
                  <c16:uniqueId val="{00000002-35C2-4024-B801-FD7B472D65AE}"/>
                </c:ext>
              </c:extLst>
            </c:dLbl>
            <c:dLbl>
              <c:idx val="3"/>
              <c:delete val="1"/>
              <c:extLst>
                <c:ext xmlns:c15="http://schemas.microsoft.com/office/drawing/2012/chart" uri="{CE6537A1-D6FC-4f65-9D91-7224C49458BB}"/>
                <c:ext xmlns:c16="http://schemas.microsoft.com/office/drawing/2014/chart" uri="{C3380CC4-5D6E-409C-BE32-E72D297353CC}">
                  <c16:uniqueId val="{00000003-35C2-4024-B801-FD7B472D65AE}"/>
                </c:ext>
              </c:extLst>
            </c:dLbl>
            <c:dLbl>
              <c:idx val="4"/>
              <c:delete val="1"/>
              <c:extLst>
                <c:ext xmlns:c15="http://schemas.microsoft.com/office/drawing/2012/chart" uri="{CE6537A1-D6FC-4f65-9D91-7224C49458BB}"/>
                <c:ext xmlns:c16="http://schemas.microsoft.com/office/drawing/2014/chart" uri="{C3380CC4-5D6E-409C-BE32-E72D297353CC}">
                  <c16:uniqueId val="{00000004-35C2-4024-B801-FD7B472D65AE}"/>
                </c:ext>
              </c:extLst>
            </c:dLbl>
            <c:dLbl>
              <c:idx val="5"/>
              <c:delete val="1"/>
              <c:extLst>
                <c:ext xmlns:c15="http://schemas.microsoft.com/office/drawing/2012/chart" uri="{CE6537A1-D6FC-4f65-9D91-7224C49458BB}"/>
                <c:ext xmlns:c16="http://schemas.microsoft.com/office/drawing/2014/chart" uri="{C3380CC4-5D6E-409C-BE32-E72D297353CC}">
                  <c16:uniqueId val="{00000005-35C2-4024-B801-FD7B472D65AE}"/>
                </c:ext>
              </c:extLst>
            </c:dLbl>
            <c:dLbl>
              <c:idx val="6"/>
              <c:delete val="1"/>
              <c:extLst>
                <c:ext xmlns:c15="http://schemas.microsoft.com/office/drawing/2012/chart" uri="{CE6537A1-D6FC-4f65-9D91-7224C49458BB}"/>
                <c:ext xmlns:c16="http://schemas.microsoft.com/office/drawing/2014/chart" uri="{C3380CC4-5D6E-409C-BE32-E72D297353CC}">
                  <c16:uniqueId val="{00000001-2942-4B65-966D-877E7652AAB9}"/>
                </c:ext>
              </c:extLst>
            </c:dLbl>
            <c:dLbl>
              <c:idx val="7"/>
              <c:delete val="1"/>
              <c:extLst>
                <c:ext xmlns:c15="http://schemas.microsoft.com/office/drawing/2012/chart" uri="{CE6537A1-D6FC-4f65-9D91-7224C49458BB}"/>
                <c:ext xmlns:c16="http://schemas.microsoft.com/office/drawing/2014/chart" uri="{C3380CC4-5D6E-409C-BE32-E72D297353CC}">
                  <c16:uniqueId val="{00000000-2942-4B65-966D-877E7652AAB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Sheet1!$C$2:$C$10</c:f>
              <c:numCache>
                <c:formatCode>General</c:formatCode>
                <c:ptCount val="9"/>
                <c:pt idx="0">
                  <c:v>60.5</c:v>
                </c:pt>
                <c:pt idx="1">
                  <c:v>63.1</c:v>
                </c:pt>
                <c:pt idx="2" formatCode="0.0">
                  <c:v>62.6</c:v>
                </c:pt>
                <c:pt idx="3" formatCode="0.0">
                  <c:v>61.7</c:v>
                </c:pt>
                <c:pt idx="4">
                  <c:v>61.5</c:v>
                </c:pt>
                <c:pt idx="5">
                  <c:v>64.7</c:v>
                </c:pt>
                <c:pt idx="6">
                  <c:v>64</c:v>
                </c:pt>
                <c:pt idx="7">
                  <c:v>60.8</c:v>
                </c:pt>
                <c:pt idx="8">
                  <c:v>64.3</c:v>
                </c:pt>
              </c:numCache>
            </c:numRef>
          </c:val>
          <c:smooth val="0"/>
          <c:extLst>
            <c:ext xmlns:c16="http://schemas.microsoft.com/office/drawing/2014/chart" uri="{C3380CC4-5D6E-409C-BE32-E72D297353CC}">
              <c16:uniqueId val="{00000000-37BC-452D-A15D-EB7054330D70}"/>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BC-452D-A15D-EB7054330D70}"/>
                </c:ext>
              </c:extLst>
            </c:dLbl>
            <c:dLbl>
              <c:idx val="1"/>
              <c:delete val="1"/>
              <c:extLst>
                <c:ext xmlns:c15="http://schemas.microsoft.com/office/drawing/2012/chart" uri="{CE6537A1-D6FC-4f65-9D91-7224C49458BB}"/>
                <c:ext xmlns:c16="http://schemas.microsoft.com/office/drawing/2014/chart" uri="{C3380CC4-5D6E-409C-BE32-E72D297353CC}">
                  <c16:uniqueId val="{00000002-37BC-452D-A15D-EB7054330D70}"/>
                </c:ext>
              </c:extLst>
            </c:dLbl>
            <c:dLbl>
              <c:idx val="2"/>
              <c:delete val="1"/>
              <c:extLst>
                <c:ext xmlns:c15="http://schemas.microsoft.com/office/drawing/2012/chart" uri="{CE6537A1-D6FC-4f65-9D91-7224C49458BB}"/>
                <c:ext xmlns:c16="http://schemas.microsoft.com/office/drawing/2014/chart" uri="{C3380CC4-5D6E-409C-BE32-E72D297353CC}">
                  <c16:uniqueId val="{00000003-37BC-452D-A15D-EB7054330D70}"/>
                </c:ext>
              </c:extLst>
            </c:dLbl>
            <c:dLbl>
              <c:idx val="3"/>
              <c:delete val="1"/>
              <c:extLst>
                <c:ext xmlns:c15="http://schemas.microsoft.com/office/drawing/2012/chart" uri="{CE6537A1-D6FC-4f65-9D91-7224C49458BB}"/>
                <c:ext xmlns:c16="http://schemas.microsoft.com/office/drawing/2014/chart" uri="{C3380CC4-5D6E-409C-BE32-E72D297353CC}">
                  <c16:uniqueId val="{00000004-37BC-452D-A15D-EB7054330D70}"/>
                </c:ext>
              </c:extLst>
            </c:dLbl>
            <c:dLbl>
              <c:idx val="4"/>
              <c:delete val="1"/>
              <c:extLst>
                <c:ext xmlns:c15="http://schemas.microsoft.com/office/drawing/2012/chart" uri="{CE6537A1-D6FC-4f65-9D91-7224C49458BB}"/>
                <c:ext xmlns:c16="http://schemas.microsoft.com/office/drawing/2014/chart" uri="{C3380CC4-5D6E-409C-BE32-E72D297353CC}">
                  <c16:uniqueId val="{00000005-37BC-452D-A15D-EB7054330D70}"/>
                </c:ext>
              </c:extLst>
            </c:dLbl>
            <c:dLbl>
              <c:idx val="5"/>
              <c:delete val="1"/>
              <c:extLst>
                <c:ext xmlns:c15="http://schemas.microsoft.com/office/drawing/2012/chart" uri="{CE6537A1-D6FC-4f65-9D91-7224C49458BB}"/>
                <c:ext xmlns:c16="http://schemas.microsoft.com/office/drawing/2014/chart" uri="{C3380CC4-5D6E-409C-BE32-E72D297353CC}">
                  <c16:uniqueId val="{00000006-37BC-452D-A15D-EB7054330D70}"/>
                </c:ext>
              </c:extLst>
            </c:dLbl>
            <c:dLbl>
              <c:idx val="6"/>
              <c:delete val="1"/>
              <c:extLst>
                <c:ext xmlns:c15="http://schemas.microsoft.com/office/drawing/2012/chart" uri="{CE6537A1-D6FC-4f65-9D91-7224C49458BB}"/>
                <c:ext xmlns:c16="http://schemas.microsoft.com/office/drawing/2014/chart" uri="{C3380CC4-5D6E-409C-BE32-E72D297353CC}">
                  <c16:uniqueId val="{00000002-2942-4B65-966D-877E7652AAB9}"/>
                </c:ext>
              </c:extLst>
            </c:dLbl>
            <c:dLbl>
              <c:idx val="7"/>
              <c:delete val="1"/>
              <c:extLst>
                <c:ext xmlns:c15="http://schemas.microsoft.com/office/drawing/2012/chart" uri="{CE6537A1-D6FC-4f65-9D91-7224C49458BB}"/>
                <c:ext xmlns:c16="http://schemas.microsoft.com/office/drawing/2014/chart" uri="{C3380CC4-5D6E-409C-BE32-E72D297353CC}">
                  <c16:uniqueId val="{00000000-2560-4761-9FE5-E29DB9D1521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Sheet1!$D$2:$D$10</c:f>
              <c:numCache>
                <c:formatCode>General</c:formatCode>
                <c:ptCount val="9"/>
                <c:pt idx="0">
                  <c:v>70.5</c:v>
                </c:pt>
                <c:pt idx="1">
                  <c:v>71.8</c:v>
                </c:pt>
                <c:pt idx="2" formatCode="0.0">
                  <c:v>71.5</c:v>
                </c:pt>
                <c:pt idx="3" formatCode="0.0">
                  <c:v>70</c:v>
                </c:pt>
                <c:pt idx="4">
                  <c:v>71.400000000000006</c:v>
                </c:pt>
                <c:pt idx="5">
                  <c:v>72.099999999999994</c:v>
                </c:pt>
                <c:pt idx="6">
                  <c:v>71.599999999999994</c:v>
                </c:pt>
                <c:pt idx="7">
                  <c:v>71.400000000000006</c:v>
                </c:pt>
                <c:pt idx="8" formatCode="0.0">
                  <c:v>72</c:v>
                </c:pt>
              </c:numCache>
            </c:numRef>
          </c:val>
          <c:smooth val="0"/>
          <c:extLst>
            <c:ext xmlns:c16="http://schemas.microsoft.com/office/drawing/2014/chart" uri="{C3380CC4-5D6E-409C-BE32-E72D297353CC}">
              <c16:uniqueId val="{00000007-37BC-452D-A15D-EB7054330D70}"/>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85"/>
          <c:min val="55"/>
        </c:scaling>
        <c:delete val="1"/>
        <c:axPos val="l"/>
        <c:numFmt formatCode="General" sourceLinked="1"/>
        <c:majorTickMark val="out"/>
        <c:minorTickMark val="none"/>
        <c:tickLblPos val="nextTo"/>
        <c:crossAx val="970033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4277247189677195E-2"/>
                  <c:y val="5.100163496382949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15-492F-9E1A-C6DDEA1F59F4}"/>
                </c:ext>
              </c:extLst>
            </c:dLbl>
            <c:dLbl>
              <c:idx val="1"/>
              <c:delete val="1"/>
              <c:extLst>
                <c:ext xmlns:c15="http://schemas.microsoft.com/office/drawing/2012/chart" uri="{CE6537A1-D6FC-4f65-9D91-7224C49458BB}"/>
                <c:ext xmlns:c16="http://schemas.microsoft.com/office/drawing/2014/chart" uri="{C3380CC4-5D6E-409C-BE32-E72D297353CC}">
                  <c16:uniqueId val="{00000000-8D63-46DE-9870-8702AF2F433C}"/>
                </c:ext>
              </c:extLst>
            </c:dLbl>
            <c:dLbl>
              <c:idx val="2"/>
              <c:delete val="1"/>
              <c:extLst>
                <c:ext xmlns:c15="http://schemas.microsoft.com/office/drawing/2012/chart" uri="{CE6537A1-D6FC-4f65-9D91-7224C49458BB}"/>
                <c:ext xmlns:c16="http://schemas.microsoft.com/office/drawing/2014/chart" uri="{C3380CC4-5D6E-409C-BE32-E72D297353CC}">
                  <c16:uniqueId val="{00000001-8D63-46DE-9870-8702AF2F433C}"/>
                </c:ext>
              </c:extLst>
            </c:dLbl>
            <c:dLbl>
              <c:idx val="3"/>
              <c:delete val="1"/>
              <c:extLst>
                <c:ext xmlns:c15="http://schemas.microsoft.com/office/drawing/2012/chart" uri="{CE6537A1-D6FC-4f65-9D91-7224C49458BB}"/>
                <c:ext xmlns:c16="http://schemas.microsoft.com/office/drawing/2014/chart" uri="{C3380CC4-5D6E-409C-BE32-E72D297353CC}">
                  <c16:uniqueId val="{00000002-8D63-46DE-9870-8702AF2F433C}"/>
                </c:ext>
              </c:extLst>
            </c:dLbl>
            <c:dLbl>
              <c:idx val="4"/>
              <c:delete val="1"/>
              <c:extLst>
                <c:ext xmlns:c15="http://schemas.microsoft.com/office/drawing/2012/chart" uri="{CE6537A1-D6FC-4f65-9D91-7224C49458BB}"/>
                <c:ext xmlns:c16="http://schemas.microsoft.com/office/drawing/2014/chart" uri="{C3380CC4-5D6E-409C-BE32-E72D297353CC}">
                  <c16:uniqueId val="{00000003-8D63-46DE-9870-8702AF2F433C}"/>
                </c:ext>
              </c:extLst>
            </c:dLbl>
            <c:dLbl>
              <c:idx val="5"/>
              <c:delete val="1"/>
              <c:extLst>
                <c:ext xmlns:c15="http://schemas.microsoft.com/office/drawing/2012/chart" uri="{CE6537A1-D6FC-4f65-9D91-7224C49458BB}"/>
                <c:ext xmlns:c16="http://schemas.microsoft.com/office/drawing/2014/chart" uri="{C3380CC4-5D6E-409C-BE32-E72D297353CC}">
                  <c16:uniqueId val="{00000004-8D63-46DE-9870-8702AF2F433C}"/>
                </c:ext>
              </c:extLst>
            </c:dLbl>
            <c:dLbl>
              <c:idx val="6"/>
              <c:delete val="1"/>
              <c:extLst>
                <c:ext xmlns:c15="http://schemas.microsoft.com/office/drawing/2012/chart" uri="{CE6537A1-D6FC-4f65-9D91-7224C49458BB}"/>
                <c:ext xmlns:c16="http://schemas.microsoft.com/office/drawing/2014/chart" uri="{C3380CC4-5D6E-409C-BE32-E72D297353CC}">
                  <c16:uniqueId val="{00000003-4215-492F-9E1A-C6DDEA1F59F4}"/>
                </c:ext>
              </c:extLst>
            </c:dLbl>
            <c:dLbl>
              <c:idx val="7"/>
              <c:delete val="1"/>
              <c:extLst>
                <c:ext xmlns:c15="http://schemas.microsoft.com/office/drawing/2012/chart" uri="{CE6537A1-D6FC-4f65-9D91-7224C49458BB}"/>
                <c:ext xmlns:c16="http://schemas.microsoft.com/office/drawing/2014/chart" uri="{C3380CC4-5D6E-409C-BE32-E72D297353CC}">
                  <c16:uniqueId val="{00000001-4215-492F-9E1A-C6DDEA1F59F4}"/>
                </c:ext>
              </c:extLst>
            </c:dLbl>
            <c:dLbl>
              <c:idx val="8"/>
              <c:layout>
                <c:manualLayout>
                  <c:x val="-4.0529437745474624E-3"/>
                  <c:y val="6.7226781078995809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ED7D3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671-498E-9D08-E804621B115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6"/>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Sheet1!$C$2:$C$10</c:f>
              <c:numCache>
                <c:formatCode>0.0</c:formatCode>
                <c:ptCount val="9"/>
                <c:pt idx="0" formatCode="General">
                  <c:v>60.2</c:v>
                </c:pt>
                <c:pt idx="1">
                  <c:v>63.714000000000006</c:v>
                </c:pt>
                <c:pt idx="2">
                  <c:v>60.9</c:v>
                </c:pt>
                <c:pt idx="3">
                  <c:v>61.7</c:v>
                </c:pt>
                <c:pt idx="4">
                  <c:v>61.87745454545454</c:v>
                </c:pt>
                <c:pt idx="5" formatCode="General">
                  <c:v>64.5</c:v>
                </c:pt>
                <c:pt idx="6" formatCode="General">
                  <c:v>62.5</c:v>
                </c:pt>
                <c:pt idx="7" formatCode="General">
                  <c:v>57.3</c:v>
                </c:pt>
                <c:pt idx="8" formatCode="General">
                  <c:v>62.2</c:v>
                </c:pt>
              </c:numCache>
            </c:numRef>
          </c:val>
          <c:smooth val="0"/>
          <c:extLst>
            <c:ext xmlns:c16="http://schemas.microsoft.com/office/drawing/2014/chart" uri="{C3380CC4-5D6E-409C-BE32-E72D297353CC}">
              <c16:uniqueId val="{00000000-9F5F-406A-9376-F08B5D29A176}"/>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1864667581673897E-2"/>
                  <c:y val="-7.01272480752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5F-406A-9376-F08B5D29A176}"/>
                </c:ext>
              </c:extLst>
            </c:dLbl>
            <c:dLbl>
              <c:idx val="1"/>
              <c:delete val="1"/>
              <c:extLst>
                <c:ext xmlns:c15="http://schemas.microsoft.com/office/drawing/2012/chart" uri="{CE6537A1-D6FC-4f65-9D91-7224C49458BB}"/>
                <c:ext xmlns:c16="http://schemas.microsoft.com/office/drawing/2014/chart" uri="{C3380CC4-5D6E-409C-BE32-E72D297353CC}">
                  <c16:uniqueId val="{00000002-9F5F-406A-9376-F08B5D29A176}"/>
                </c:ext>
              </c:extLst>
            </c:dLbl>
            <c:dLbl>
              <c:idx val="2"/>
              <c:delete val="1"/>
              <c:extLst>
                <c:ext xmlns:c15="http://schemas.microsoft.com/office/drawing/2012/chart" uri="{CE6537A1-D6FC-4f65-9D91-7224C49458BB}"/>
                <c:ext xmlns:c16="http://schemas.microsoft.com/office/drawing/2014/chart" uri="{C3380CC4-5D6E-409C-BE32-E72D297353CC}">
                  <c16:uniqueId val="{00000003-9F5F-406A-9376-F08B5D29A176}"/>
                </c:ext>
              </c:extLst>
            </c:dLbl>
            <c:dLbl>
              <c:idx val="3"/>
              <c:delete val="1"/>
              <c:extLst>
                <c:ext xmlns:c15="http://schemas.microsoft.com/office/drawing/2012/chart" uri="{CE6537A1-D6FC-4f65-9D91-7224C49458BB}"/>
                <c:ext xmlns:c16="http://schemas.microsoft.com/office/drawing/2014/chart" uri="{C3380CC4-5D6E-409C-BE32-E72D297353CC}">
                  <c16:uniqueId val="{00000004-9F5F-406A-9376-F08B5D29A176}"/>
                </c:ext>
              </c:extLst>
            </c:dLbl>
            <c:dLbl>
              <c:idx val="4"/>
              <c:delete val="1"/>
              <c:extLst>
                <c:ext xmlns:c15="http://schemas.microsoft.com/office/drawing/2012/chart" uri="{CE6537A1-D6FC-4f65-9D91-7224C49458BB}"/>
                <c:ext xmlns:c16="http://schemas.microsoft.com/office/drawing/2014/chart" uri="{C3380CC4-5D6E-409C-BE32-E72D297353CC}">
                  <c16:uniqueId val="{00000005-9F5F-406A-9376-F08B5D29A176}"/>
                </c:ext>
              </c:extLst>
            </c:dLbl>
            <c:dLbl>
              <c:idx val="5"/>
              <c:delete val="1"/>
              <c:extLst>
                <c:ext xmlns:c15="http://schemas.microsoft.com/office/drawing/2012/chart" uri="{CE6537A1-D6FC-4f65-9D91-7224C49458BB}"/>
                <c:ext xmlns:c16="http://schemas.microsoft.com/office/drawing/2014/chart" uri="{C3380CC4-5D6E-409C-BE32-E72D297353CC}">
                  <c16:uniqueId val="{00000006-9F5F-406A-9376-F08B5D29A176}"/>
                </c:ext>
              </c:extLst>
            </c:dLbl>
            <c:dLbl>
              <c:idx val="6"/>
              <c:delete val="1"/>
              <c:extLst>
                <c:ext xmlns:c15="http://schemas.microsoft.com/office/drawing/2012/chart" uri="{CE6537A1-D6FC-4f65-9D91-7224C49458BB}"/>
                <c:ext xmlns:c16="http://schemas.microsoft.com/office/drawing/2014/chart" uri="{C3380CC4-5D6E-409C-BE32-E72D297353CC}">
                  <c16:uniqueId val="{00000000-4215-492F-9E1A-C6DDEA1F59F4}"/>
                </c:ext>
              </c:extLst>
            </c:dLbl>
            <c:dLbl>
              <c:idx val="7"/>
              <c:delete val="1"/>
              <c:extLst>
                <c:ext xmlns:c15="http://schemas.microsoft.com/office/drawing/2012/chart" uri="{CE6537A1-D6FC-4f65-9D91-7224C49458BB}"/>
                <c:ext xmlns:c16="http://schemas.microsoft.com/office/drawing/2014/chart" uri="{C3380CC4-5D6E-409C-BE32-E72D297353CC}">
                  <c16:uniqueId val="{00000001-7671-498E-9D08-E804621B1159}"/>
                </c:ext>
              </c:extLst>
            </c:dLbl>
            <c:dLbl>
              <c:idx val="8"/>
              <c:layout>
                <c:manualLayout>
                  <c:x val="-1.6403641665439796E-3"/>
                  <c:y val="-7.99766878353571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671-498E-9D08-E804621B115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Sheet1!$D$2:$D$10</c:f>
              <c:numCache>
                <c:formatCode>General</c:formatCode>
                <c:ptCount val="9"/>
                <c:pt idx="0">
                  <c:v>66.8</c:v>
                </c:pt>
                <c:pt idx="1">
                  <c:v>68.400000000000006</c:v>
                </c:pt>
                <c:pt idx="2" formatCode="0.0">
                  <c:v>68.099999999999994</c:v>
                </c:pt>
                <c:pt idx="3" formatCode="0.0">
                  <c:v>65.900000000000006</c:v>
                </c:pt>
                <c:pt idx="4">
                  <c:v>67.599999999999994</c:v>
                </c:pt>
                <c:pt idx="5">
                  <c:v>68.099999999999994</c:v>
                </c:pt>
                <c:pt idx="6">
                  <c:v>66.599999999999994</c:v>
                </c:pt>
                <c:pt idx="7">
                  <c:v>67.7</c:v>
                </c:pt>
                <c:pt idx="8">
                  <c:v>68.099999999999994</c:v>
                </c:pt>
              </c:numCache>
            </c:numRef>
          </c:val>
          <c:smooth val="0"/>
          <c:extLst>
            <c:ext xmlns:c16="http://schemas.microsoft.com/office/drawing/2014/chart" uri="{C3380CC4-5D6E-409C-BE32-E72D297353CC}">
              <c16:uniqueId val="{00000007-9F5F-406A-9376-F08B5D29A176}"/>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1864667581673897E-2"/>
                  <c:y val="-5.10016349638294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FB-4802-874B-8C3C77B62FEF}"/>
                </c:ext>
              </c:extLst>
            </c:dLbl>
            <c:dLbl>
              <c:idx val="1"/>
              <c:delete val="1"/>
              <c:extLst>
                <c:ext xmlns:c15="http://schemas.microsoft.com/office/drawing/2012/chart" uri="{CE6537A1-D6FC-4f65-9D91-7224C49458BB}"/>
                <c:ext xmlns:c16="http://schemas.microsoft.com/office/drawing/2014/chart" uri="{C3380CC4-5D6E-409C-BE32-E72D297353CC}">
                  <c16:uniqueId val="{00000001-98FB-4802-874B-8C3C77B62FEF}"/>
                </c:ext>
              </c:extLst>
            </c:dLbl>
            <c:dLbl>
              <c:idx val="2"/>
              <c:delete val="1"/>
              <c:extLst>
                <c:ext xmlns:c15="http://schemas.microsoft.com/office/drawing/2012/chart" uri="{CE6537A1-D6FC-4f65-9D91-7224C49458BB}"/>
                <c:ext xmlns:c16="http://schemas.microsoft.com/office/drawing/2014/chart" uri="{C3380CC4-5D6E-409C-BE32-E72D297353CC}">
                  <c16:uniqueId val="{00000002-98FB-4802-874B-8C3C77B62FEF}"/>
                </c:ext>
              </c:extLst>
            </c:dLbl>
            <c:dLbl>
              <c:idx val="3"/>
              <c:delete val="1"/>
              <c:extLst>
                <c:ext xmlns:c15="http://schemas.microsoft.com/office/drawing/2012/chart" uri="{CE6537A1-D6FC-4f65-9D91-7224C49458BB}"/>
                <c:ext xmlns:c16="http://schemas.microsoft.com/office/drawing/2014/chart" uri="{C3380CC4-5D6E-409C-BE32-E72D297353CC}">
                  <c16:uniqueId val="{00000003-98FB-4802-874B-8C3C77B62FEF}"/>
                </c:ext>
              </c:extLst>
            </c:dLbl>
            <c:dLbl>
              <c:idx val="4"/>
              <c:delete val="1"/>
              <c:extLst>
                <c:ext xmlns:c15="http://schemas.microsoft.com/office/drawing/2012/chart" uri="{CE6537A1-D6FC-4f65-9D91-7224C49458BB}"/>
                <c:ext xmlns:c16="http://schemas.microsoft.com/office/drawing/2014/chart" uri="{C3380CC4-5D6E-409C-BE32-E72D297353CC}">
                  <c16:uniqueId val="{00000004-98FB-4802-874B-8C3C77B62FEF}"/>
                </c:ext>
              </c:extLst>
            </c:dLbl>
            <c:dLbl>
              <c:idx val="5"/>
              <c:delete val="1"/>
              <c:extLst>
                <c:ext xmlns:c15="http://schemas.microsoft.com/office/drawing/2012/chart" uri="{CE6537A1-D6FC-4f65-9D91-7224C49458BB}"/>
                <c:ext xmlns:c16="http://schemas.microsoft.com/office/drawing/2014/chart" uri="{C3380CC4-5D6E-409C-BE32-E72D297353CC}">
                  <c16:uniqueId val="{00000005-98FB-4802-874B-8C3C77B62FEF}"/>
                </c:ext>
              </c:extLst>
            </c:dLbl>
            <c:dLbl>
              <c:idx val="6"/>
              <c:delete val="1"/>
              <c:extLst>
                <c:ext xmlns:c15="http://schemas.microsoft.com/office/drawing/2012/chart" uri="{CE6537A1-D6FC-4f65-9D91-7224C49458BB}"/>
                <c:ext xmlns:c16="http://schemas.microsoft.com/office/drawing/2014/chart" uri="{C3380CC4-5D6E-409C-BE32-E72D297353CC}">
                  <c16:uniqueId val="{00000000-5A65-4B7E-A30B-2A7004206434}"/>
                </c:ext>
              </c:extLst>
            </c:dLbl>
            <c:dLbl>
              <c:idx val="7"/>
              <c:delete val="1"/>
              <c:extLst>
                <c:ext xmlns:c15="http://schemas.microsoft.com/office/drawing/2012/chart" uri="{CE6537A1-D6FC-4f65-9D91-7224C49458BB}"/>
                <c:ext xmlns:c16="http://schemas.microsoft.com/office/drawing/2014/chart" uri="{C3380CC4-5D6E-409C-BE32-E72D297353CC}">
                  <c16:uniqueId val="{00000001-5A65-4B7E-A30B-2A7004206434}"/>
                </c:ext>
              </c:extLst>
            </c:dLbl>
            <c:dLbl>
              <c:idx val="8"/>
              <c:layout>
                <c:manualLayout>
                  <c:x val="-4.0529437745474624E-3"/>
                  <c:y val="6.7226781078995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8B-4192-994E-AC904DAC9D9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Sheet1!$C$2:$C$10</c:f>
              <c:numCache>
                <c:formatCode>0.0</c:formatCode>
                <c:ptCount val="9"/>
                <c:pt idx="0" formatCode="General">
                  <c:v>52.1</c:v>
                </c:pt>
                <c:pt idx="1">
                  <c:v>54.634576271186447</c:v>
                </c:pt>
                <c:pt idx="2">
                  <c:v>57.6</c:v>
                </c:pt>
                <c:pt idx="3">
                  <c:v>52</c:v>
                </c:pt>
                <c:pt idx="4">
                  <c:v>54.602205882352941</c:v>
                </c:pt>
                <c:pt idx="5" formatCode="General">
                  <c:v>57.2</c:v>
                </c:pt>
                <c:pt idx="6" formatCode="General">
                  <c:v>60</c:v>
                </c:pt>
                <c:pt idx="7" formatCode="General">
                  <c:v>56.2</c:v>
                </c:pt>
                <c:pt idx="8" formatCode="General">
                  <c:v>58.5</c:v>
                </c:pt>
              </c:numCache>
            </c:numRef>
          </c:val>
          <c:smooth val="0"/>
          <c:extLst>
            <c:ext xmlns:c16="http://schemas.microsoft.com/office/drawing/2014/chart" uri="{C3380CC4-5D6E-409C-BE32-E72D297353CC}">
              <c16:uniqueId val="{00000000-B76D-4559-998B-9A26B6E5E783}"/>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1864667581673897E-2"/>
                  <c:y val="-5.7376839334308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6D-4559-998B-9A26B6E5E783}"/>
                </c:ext>
              </c:extLst>
            </c:dLbl>
            <c:dLbl>
              <c:idx val="1"/>
              <c:delete val="1"/>
              <c:extLst>
                <c:ext xmlns:c15="http://schemas.microsoft.com/office/drawing/2012/chart" uri="{CE6537A1-D6FC-4f65-9D91-7224C49458BB}"/>
                <c:ext xmlns:c16="http://schemas.microsoft.com/office/drawing/2014/chart" uri="{C3380CC4-5D6E-409C-BE32-E72D297353CC}">
                  <c16:uniqueId val="{00000002-B76D-4559-998B-9A26B6E5E783}"/>
                </c:ext>
              </c:extLst>
            </c:dLbl>
            <c:dLbl>
              <c:idx val="2"/>
              <c:delete val="1"/>
              <c:extLst>
                <c:ext xmlns:c15="http://schemas.microsoft.com/office/drawing/2012/chart" uri="{CE6537A1-D6FC-4f65-9D91-7224C49458BB}"/>
                <c:ext xmlns:c16="http://schemas.microsoft.com/office/drawing/2014/chart" uri="{C3380CC4-5D6E-409C-BE32-E72D297353CC}">
                  <c16:uniqueId val="{00000003-B76D-4559-998B-9A26B6E5E783}"/>
                </c:ext>
              </c:extLst>
            </c:dLbl>
            <c:dLbl>
              <c:idx val="3"/>
              <c:delete val="1"/>
              <c:extLst>
                <c:ext xmlns:c15="http://schemas.microsoft.com/office/drawing/2012/chart" uri="{CE6537A1-D6FC-4f65-9D91-7224C49458BB}"/>
                <c:ext xmlns:c16="http://schemas.microsoft.com/office/drawing/2014/chart" uri="{C3380CC4-5D6E-409C-BE32-E72D297353CC}">
                  <c16:uniqueId val="{00000004-B76D-4559-998B-9A26B6E5E783}"/>
                </c:ext>
              </c:extLst>
            </c:dLbl>
            <c:dLbl>
              <c:idx val="4"/>
              <c:delete val="1"/>
              <c:extLst>
                <c:ext xmlns:c15="http://schemas.microsoft.com/office/drawing/2012/chart" uri="{CE6537A1-D6FC-4f65-9D91-7224C49458BB}"/>
                <c:ext xmlns:c16="http://schemas.microsoft.com/office/drawing/2014/chart" uri="{C3380CC4-5D6E-409C-BE32-E72D297353CC}">
                  <c16:uniqueId val="{00000005-B76D-4559-998B-9A26B6E5E783}"/>
                </c:ext>
              </c:extLst>
            </c:dLbl>
            <c:dLbl>
              <c:idx val="5"/>
              <c:delete val="1"/>
              <c:extLst>
                <c:ext xmlns:c15="http://schemas.microsoft.com/office/drawing/2012/chart" uri="{CE6537A1-D6FC-4f65-9D91-7224C49458BB}"/>
                <c:ext xmlns:c16="http://schemas.microsoft.com/office/drawing/2014/chart" uri="{C3380CC4-5D6E-409C-BE32-E72D297353CC}">
                  <c16:uniqueId val="{00000006-B76D-4559-998B-9A26B6E5E783}"/>
                </c:ext>
              </c:extLst>
            </c:dLbl>
            <c:dLbl>
              <c:idx val="6"/>
              <c:delete val="1"/>
              <c:extLst>
                <c:ext xmlns:c15="http://schemas.microsoft.com/office/drawing/2012/chart" uri="{CE6537A1-D6FC-4f65-9D91-7224C49458BB}"/>
                <c:ext xmlns:c16="http://schemas.microsoft.com/office/drawing/2014/chart" uri="{C3380CC4-5D6E-409C-BE32-E72D297353CC}">
                  <c16:uniqueId val="{00000002-5A65-4B7E-A30B-2A7004206434}"/>
                </c:ext>
              </c:extLst>
            </c:dLbl>
            <c:dLbl>
              <c:idx val="7"/>
              <c:delete val="1"/>
              <c:extLst>
                <c:ext xmlns:c15="http://schemas.microsoft.com/office/drawing/2012/chart" uri="{CE6537A1-D6FC-4f65-9D91-7224C49458BB}"/>
                <c:ext xmlns:c16="http://schemas.microsoft.com/office/drawing/2014/chart" uri="{C3380CC4-5D6E-409C-BE32-E72D297353CC}">
                  <c16:uniqueId val="{00000000-198B-4192-994E-AC904DAC9D9F}"/>
                </c:ext>
              </c:extLst>
            </c:dLbl>
            <c:dLbl>
              <c:idx val="8"/>
              <c:layout>
                <c:manualLayout>
                  <c:x val="-4.0529437745474624E-3"/>
                  <c:y val="-9.91023009467931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8B-4192-994E-AC904DAC9D9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Sheet1!$D$2:$D$10</c:f>
              <c:numCache>
                <c:formatCode>General</c:formatCode>
                <c:ptCount val="9"/>
                <c:pt idx="0" formatCode="0.0">
                  <c:v>64</c:v>
                </c:pt>
                <c:pt idx="1">
                  <c:v>65.5</c:v>
                </c:pt>
                <c:pt idx="2" formatCode="0.0">
                  <c:v>64.5</c:v>
                </c:pt>
                <c:pt idx="3" formatCode="0.0">
                  <c:v>63.3</c:v>
                </c:pt>
                <c:pt idx="4">
                  <c:v>65.3</c:v>
                </c:pt>
                <c:pt idx="5">
                  <c:v>66.599999999999994</c:v>
                </c:pt>
                <c:pt idx="6">
                  <c:v>67.400000000000006</c:v>
                </c:pt>
                <c:pt idx="7">
                  <c:v>66.099999999999994</c:v>
                </c:pt>
                <c:pt idx="8">
                  <c:v>66.599999999999994</c:v>
                </c:pt>
              </c:numCache>
            </c:numRef>
          </c:val>
          <c:smooth val="0"/>
          <c:extLst>
            <c:ext xmlns:c16="http://schemas.microsoft.com/office/drawing/2014/chart" uri="{C3380CC4-5D6E-409C-BE32-E72D297353CC}">
              <c16:uniqueId val="{00000007-B76D-4559-998B-9A26B6E5E783}"/>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4602798306402748E-2"/>
                  <c:y val="-6.37520437047868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2D-42C4-A43F-C5FB49687318}"/>
                </c:ext>
              </c:extLst>
            </c:dLbl>
            <c:dLbl>
              <c:idx val="1"/>
              <c:delete val="1"/>
              <c:extLst>
                <c:ext xmlns:c15="http://schemas.microsoft.com/office/drawing/2012/chart" uri="{CE6537A1-D6FC-4f65-9D91-7224C49458BB}"/>
                <c:ext xmlns:c16="http://schemas.microsoft.com/office/drawing/2014/chart" uri="{C3380CC4-5D6E-409C-BE32-E72D297353CC}">
                  <c16:uniqueId val="{00000001-472D-42C4-A43F-C5FB49687318}"/>
                </c:ext>
              </c:extLst>
            </c:dLbl>
            <c:dLbl>
              <c:idx val="2"/>
              <c:delete val="1"/>
              <c:extLst>
                <c:ext xmlns:c15="http://schemas.microsoft.com/office/drawing/2012/chart" uri="{CE6537A1-D6FC-4f65-9D91-7224C49458BB}"/>
                <c:ext xmlns:c16="http://schemas.microsoft.com/office/drawing/2014/chart" uri="{C3380CC4-5D6E-409C-BE32-E72D297353CC}">
                  <c16:uniqueId val="{00000002-472D-42C4-A43F-C5FB49687318}"/>
                </c:ext>
              </c:extLst>
            </c:dLbl>
            <c:dLbl>
              <c:idx val="3"/>
              <c:delete val="1"/>
              <c:extLst>
                <c:ext xmlns:c15="http://schemas.microsoft.com/office/drawing/2012/chart" uri="{CE6537A1-D6FC-4f65-9D91-7224C49458BB}"/>
                <c:ext xmlns:c16="http://schemas.microsoft.com/office/drawing/2014/chart" uri="{C3380CC4-5D6E-409C-BE32-E72D297353CC}">
                  <c16:uniqueId val="{00000003-472D-42C4-A43F-C5FB49687318}"/>
                </c:ext>
              </c:extLst>
            </c:dLbl>
            <c:dLbl>
              <c:idx val="4"/>
              <c:delete val="1"/>
              <c:extLst>
                <c:ext xmlns:c15="http://schemas.microsoft.com/office/drawing/2012/chart" uri="{CE6537A1-D6FC-4f65-9D91-7224C49458BB}"/>
                <c:ext xmlns:c16="http://schemas.microsoft.com/office/drawing/2014/chart" uri="{C3380CC4-5D6E-409C-BE32-E72D297353CC}">
                  <c16:uniqueId val="{00000004-472D-42C4-A43F-C5FB49687318}"/>
                </c:ext>
              </c:extLst>
            </c:dLbl>
            <c:dLbl>
              <c:idx val="5"/>
              <c:delete val="1"/>
              <c:extLst>
                <c:ext xmlns:c15="http://schemas.microsoft.com/office/drawing/2012/chart" uri="{CE6537A1-D6FC-4f65-9D91-7224C49458BB}"/>
                <c:ext xmlns:c16="http://schemas.microsoft.com/office/drawing/2014/chart" uri="{C3380CC4-5D6E-409C-BE32-E72D297353CC}">
                  <c16:uniqueId val="{00000005-472D-42C4-A43F-C5FB49687318}"/>
                </c:ext>
              </c:extLst>
            </c:dLbl>
            <c:dLbl>
              <c:idx val="6"/>
              <c:delete val="1"/>
              <c:extLst>
                <c:ext xmlns:c15="http://schemas.microsoft.com/office/drawing/2012/chart" uri="{CE6537A1-D6FC-4f65-9D91-7224C49458BB}"/>
                <c:ext xmlns:c16="http://schemas.microsoft.com/office/drawing/2014/chart" uri="{C3380CC4-5D6E-409C-BE32-E72D297353CC}">
                  <c16:uniqueId val="{00000001-5160-46E4-98F5-8D6B16B4F514}"/>
                </c:ext>
              </c:extLst>
            </c:dLbl>
            <c:dLbl>
              <c:idx val="7"/>
              <c:delete val="1"/>
              <c:extLst>
                <c:ext xmlns:c15="http://schemas.microsoft.com/office/drawing/2012/chart" uri="{CE6537A1-D6FC-4f65-9D91-7224C49458BB}"/>
                <c:ext xmlns:c16="http://schemas.microsoft.com/office/drawing/2014/chart" uri="{C3380CC4-5D6E-409C-BE32-E72D297353CC}">
                  <c16:uniqueId val="{00000000-5160-46E4-98F5-8D6B16B4F514}"/>
                </c:ext>
              </c:extLst>
            </c:dLbl>
            <c:dLbl>
              <c:idx val="8"/>
              <c:layout>
                <c:manualLayout>
                  <c:x val="-4.0427361879860875E-3"/>
                  <c:y val="8.63523941904318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54-4309-98C2-D821EDA82B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Sheet1!$C$2:$C$10</c:f>
              <c:numCache>
                <c:formatCode>0.0</c:formatCode>
                <c:ptCount val="9"/>
                <c:pt idx="0" formatCode="General">
                  <c:v>56.8</c:v>
                </c:pt>
                <c:pt idx="1">
                  <c:v>57.660402684563756</c:v>
                </c:pt>
                <c:pt idx="2">
                  <c:v>57.8</c:v>
                </c:pt>
                <c:pt idx="3">
                  <c:v>58.5</c:v>
                </c:pt>
                <c:pt idx="4">
                  <c:v>57.102888086642601</c:v>
                </c:pt>
                <c:pt idx="5" formatCode="General">
                  <c:v>60.5</c:v>
                </c:pt>
                <c:pt idx="6" formatCode="General">
                  <c:v>58.7</c:v>
                </c:pt>
                <c:pt idx="7" formatCode="General">
                  <c:v>57.3</c:v>
                </c:pt>
                <c:pt idx="8">
                  <c:v>59</c:v>
                </c:pt>
              </c:numCache>
            </c:numRef>
          </c:val>
          <c:smooth val="0"/>
          <c:extLst>
            <c:ext xmlns:c16="http://schemas.microsoft.com/office/drawing/2014/chart" uri="{C3380CC4-5D6E-409C-BE32-E72D297353CC}">
              <c16:uniqueId val="{00000000-28A2-477C-828A-9836B2C7DD9E}"/>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4602798306402748E-2"/>
                  <c:y val="-7.01272480752655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A2-477C-828A-9836B2C7DD9E}"/>
                </c:ext>
              </c:extLst>
            </c:dLbl>
            <c:dLbl>
              <c:idx val="1"/>
              <c:delete val="1"/>
              <c:extLst>
                <c:ext xmlns:c15="http://schemas.microsoft.com/office/drawing/2012/chart" uri="{CE6537A1-D6FC-4f65-9D91-7224C49458BB}"/>
                <c:ext xmlns:c16="http://schemas.microsoft.com/office/drawing/2014/chart" uri="{C3380CC4-5D6E-409C-BE32-E72D297353CC}">
                  <c16:uniqueId val="{00000002-28A2-477C-828A-9836B2C7DD9E}"/>
                </c:ext>
              </c:extLst>
            </c:dLbl>
            <c:dLbl>
              <c:idx val="2"/>
              <c:delete val="1"/>
              <c:extLst>
                <c:ext xmlns:c15="http://schemas.microsoft.com/office/drawing/2012/chart" uri="{CE6537A1-D6FC-4f65-9D91-7224C49458BB}"/>
                <c:ext xmlns:c16="http://schemas.microsoft.com/office/drawing/2014/chart" uri="{C3380CC4-5D6E-409C-BE32-E72D297353CC}">
                  <c16:uniqueId val="{00000003-28A2-477C-828A-9836B2C7DD9E}"/>
                </c:ext>
              </c:extLst>
            </c:dLbl>
            <c:dLbl>
              <c:idx val="3"/>
              <c:delete val="1"/>
              <c:extLst>
                <c:ext xmlns:c15="http://schemas.microsoft.com/office/drawing/2012/chart" uri="{CE6537A1-D6FC-4f65-9D91-7224C49458BB}"/>
                <c:ext xmlns:c16="http://schemas.microsoft.com/office/drawing/2014/chart" uri="{C3380CC4-5D6E-409C-BE32-E72D297353CC}">
                  <c16:uniqueId val="{00000004-28A2-477C-828A-9836B2C7DD9E}"/>
                </c:ext>
              </c:extLst>
            </c:dLbl>
            <c:dLbl>
              <c:idx val="4"/>
              <c:delete val="1"/>
              <c:extLst>
                <c:ext xmlns:c15="http://schemas.microsoft.com/office/drawing/2012/chart" uri="{CE6537A1-D6FC-4f65-9D91-7224C49458BB}"/>
                <c:ext xmlns:c16="http://schemas.microsoft.com/office/drawing/2014/chart" uri="{C3380CC4-5D6E-409C-BE32-E72D297353CC}">
                  <c16:uniqueId val="{00000005-28A2-477C-828A-9836B2C7DD9E}"/>
                </c:ext>
              </c:extLst>
            </c:dLbl>
            <c:dLbl>
              <c:idx val="5"/>
              <c:delete val="1"/>
              <c:extLst>
                <c:ext xmlns:c15="http://schemas.microsoft.com/office/drawing/2012/chart" uri="{CE6537A1-D6FC-4f65-9D91-7224C49458BB}"/>
                <c:ext xmlns:c16="http://schemas.microsoft.com/office/drawing/2014/chart" uri="{C3380CC4-5D6E-409C-BE32-E72D297353CC}">
                  <c16:uniqueId val="{00000006-28A2-477C-828A-9836B2C7DD9E}"/>
                </c:ext>
              </c:extLst>
            </c:dLbl>
            <c:dLbl>
              <c:idx val="6"/>
              <c:delete val="1"/>
              <c:extLst>
                <c:ext xmlns:c15="http://schemas.microsoft.com/office/drawing/2012/chart" uri="{CE6537A1-D6FC-4f65-9D91-7224C49458BB}"/>
                <c:ext xmlns:c16="http://schemas.microsoft.com/office/drawing/2014/chart" uri="{C3380CC4-5D6E-409C-BE32-E72D297353CC}">
                  <c16:uniqueId val="{00000002-5160-46E4-98F5-8D6B16B4F514}"/>
                </c:ext>
              </c:extLst>
            </c:dLbl>
            <c:dLbl>
              <c:idx val="7"/>
              <c:delete val="1"/>
              <c:extLst>
                <c:ext xmlns:c15="http://schemas.microsoft.com/office/drawing/2012/chart" uri="{CE6537A1-D6FC-4f65-9D91-7224C49458BB}"/>
                <c:ext xmlns:c16="http://schemas.microsoft.com/office/drawing/2014/chart" uri="{C3380CC4-5D6E-409C-BE32-E72D297353CC}">
                  <c16:uniqueId val="{00000000-D354-4309-98C2-D821EDA82B8B}"/>
                </c:ext>
              </c:extLst>
            </c:dLbl>
            <c:dLbl>
              <c:idx val="8"/>
              <c:layout>
                <c:manualLayout>
                  <c:x val="-6.466850899384733E-3"/>
                  <c:y val="-8.63518922058357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54-4309-98C2-D821EDA82B8B}"/>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Sheet1!$D$2:$D$10</c:f>
              <c:numCache>
                <c:formatCode>General</c:formatCode>
                <c:ptCount val="9"/>
                <c:pt idx="0">
                  <c:v>70.400000000000006</c:v>
                </c:pt>
                <c:pt idx="1">
                  <c:v>71.599999999999994</c:v>
                </c:pt>
                <c:pt idx="2" formatCode="0.0">
                  <c:v>72</c:v>
                </c:pt>
                <c:pt idx="3" formatCode="0.0">
                  <c:v>71.099999999999994</c:v>
                </c:pt>
                <c:pt idx="4">
                  <c:v>71.3</c:v>
                </c:pt>
                <c:pt idx="5">
                  <c:v>71.400000000000006</c:v>
                </c:pt>
                <c:pt idx="6">
                  <c:v>71.2</c:v>
                </c:pt>
                <c:pt idx="7">
                  <c:v>70.599999999999994</c:v>
                </c:pt>
                <c:pt idx="8">
                  <c:v>71.400000000000006</c:v>
                </c:pt>
              </c:numCache>
            </c:numRef>
          </c:val>
          <c:smooth val="0"/>
          <c:extLst>
            <c:ext xmlns:c16="http://schemas.microsoft.com/office/drawing/2014/chart" uri="{C3380CC4-5D6E-409C-BE32-E72D297353CC}">
              <c16:uniqueId val="{00000007-28A2-477C-828A-9836B2C7DD9E}"/>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General"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456853093180064E-3"/>
          <c:y val="3.3935007232203794E-2"/>
          <c:w val="0.99395431469068196"/>
          <c:h val="0.66628883598852473"/>
        </c:manualLayout>
      </c:layout>
      <c:lineChart>
        <c:grouping val="standard"/>
        <c:varyColors val="0"/>
        <c:ser>
          <c:idx val="0"/>
          <c:order val="0"/>
          <c:tx>
            <c:strRef>
              <c:f>Sheet1!$C$1</c:f>
              <c:strCache>
                <c:ptCount val="1"/>
                <c:pt idx="0">
                  <c:v>Disabled</c:v>
                </c:pt>
              </c:strCache>
            </c:strRef>
          </c:tx>
          <c:spPr>
            <a:ln w="28575" cap="rnd">
              <a:solidFill>
                <a:schemeClr val="accent2"/>
              </a:solidFill>
              <a:round/>
            </a:ln>
            <a:effectLst/>
          </c:spPr>
          <c:marker>
            <c:symbol val="none"/>
          </c:marker>
          <c:dLbls>
            <c:dLbl>
              <c:idx val="0"/>
              <c:layout>
                <c:manualLayout>
                  <c:x val="-7.4277261299898145E-2"/>
                  <c:y val="5.73768393343081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21-4A12-B346-6811BBA91E6B}"/>
                </c:ext>
              </c:extLst>
            </c:dLbl>
            <c:dLbl>
              <c:idx val="1"/>
              <c:delete val="1"/>
              <c:extLst>
                <c:ext xmlns:c15="http://schemas.microsoft.com/office/drawing/2012/chart" uri="{CE6537A1-D6FC-4f65-9D91-7224C49458BB}"/>
                <c:ext xmlns:c16="http://schemas.microsoft.com/office/drawing/2014/chart" uri="{C3380CC4-5D6E-409C-BE32-E72D297353CC}">
                  <c16:uniqueId val="{00000001-0521-4A12-B346-6811BBA91E6B}"/>
                </c:ext>
              </c:extLst>
            </c:dLbl>
            <c:dLbl>
              <c:idx val="2"/>
              <c:delete val="1"/>
              <c:extLst>
                <c:ext xmlns:c15="http://schemas.microsoft.com/office/drawing/2012/chart" uri="{CE6537A1-D6FC-4f65-9D91-7224C49458BB}"/>
                <c:ext xmlns:c16="http://schemas.microsoft.com/office/drawing/2014/chart" uri="{C3380CC4-5D6E-409C-BE32-E72D297353CC}">
                  <c16:uniqueId val="{00000002-0521-4A12-B346-6811BBA91E6B}"/>
                </c:ext>
              </c:extLst>
            </c:dLbl>
            <c:dLbl>
              <c:idx val="3"/>
              <c:delete val="1"/>
              <c:extLst>
                <c:ext xmlns:c15="http://schemas.microsoft.com/office/drawing/2012/chart" uri="{CE6537A1-D6FC-4f65-9D91-7224C49458BB}"/>
                <c:ext xmlns:c16="http://schemas.microsoft.com/office/drawing/2014/chart" uri="{C3380CC4-5D6E-409C-BE32-E72D297353CC}">
                  <c16:uniqueId val="{00000003-0521-4A12-B346-6811BBA91E6B}"/>
                </c:ext>
              </c:extLst>
            </c:dLbl>
            <c:dLbl>
              <c:idx val="4"/>
              <c:delete val="1"/>
              <c:extLst>
                <c:ext xmlns:c15="http://schemas.microsoft.com/office/drawing/2012/chart" uri="{CE6537A1-D6FC-4f65-9D91-7224C49458BB}"/>
                <c:ext xmlns:c16="http://schemas.microsoft.com/office/drawing/2014/chart" uri="{C3380CC4-5D6E-409C-BE32-E72D297353CC}">
                  <c16:uniqueId val="{00000004-0521-4A12-B346-6811BBA91E6B}"/>
                </c:ext>
              </c:extLst>
            </c:dLbl>
            <c:dLbl>
              <c:idx val="5"/>
              <c:delete val="1"/>
              <c:extLst>
                <c:ext xmlns:c15="http://schemas.microsoft.com/office/drawing/2012/chart" uri="{CE6537A1-D6FC-4f65-9D91-7224C49458BB}"/>
                <c:ext xmlns:c16="http://schemas.microsoft.com/office/drawing/2014/chart" uri="{C3380CC4-5D6E-409C-BE32-E72D297353CC}">
                  <c16:uniqueId val="{00000005-0521-4A12-B346-6811BBA91E6B}"/>
                </c:ext>
              </c:extLst>
            </c:dLbl>
            <c:dLbl>
              <c:idx val="6"/>
              <c:delete val="1"/>
              <c:extLst>
                <c:ext xmlns:c15="http://schemas.microsoft.com/office/drawing/2012/chart" uri="{CE6537A1-D6FC-4f65-9D91-7224C49458BB}"/>
                <c:ext xmlns:c16="http://schemas.microsoft.com/office/drawing/2014/chart" uri="{C3380CC4-5D6E-409C-BE32-E72D297353CC}">
                  <c16:uniqueId val="{00000000-EE86-4A8D-8A30-DE4B01040596}"/>
                </c:ext>
              </c:extLst>
            </c:dLbl>
            <c:dLbl>
              <c:idx val="7"/>
              <c:delete val="1"/>
              <c:extLst>
                <c:ext xmlns:c15="http://schemas.microsoft.com/office/drawing/2012/chart" uri="{CE6537A1-D6FC-4f65-9D91-7224C49458BB}"/>
                <c:ext xmlns:c16="http://schemas.microsoft.com/office/drawing/2014/chart" uri="{C3380CC4-5D6E-409C-BE32-E72D297353CC}">
                  <c16:uniqueId val="{00000000-84DB-4E29-A2E1-A17FE19CA2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Sheet1!$C$2:$C$10</c:f>
              <c:numCache>
                <c:formatCode>0.0</c:formatCode>
                <c:ptCount val="9"/>
                <c:pt idx="0">
                  <c:v>73</c:v>
                </c:pt>
                <c:pt idx="1">
                  <c:v>76.368000000000009</c:v>
                </c:pt>
                <c:pt idx="2">
                  <c:v>74</c:v>
                </c:pt>
                <c:pt idx="3">
                  <c:v>74.400000000000006</c:v>
                </c:pt>
                <c:pt idx="4">
                  <c:v>72.270652173913049</c:v>
                </c:pt>
                <c:pt idx="5" formatCode="General">
                  <c:v>76.5</c:v>
                </c:pt>
                <c:pt idx="6" formatCode="General">
                  <c:v>74.7</c:v>
                </c:pt>
                <c:pt idx="7" formatCode="General">
                  <c:v>72.5</c:v>
                </c:pt>
                <c:pt idx="8" formatCode="General">
                  <c:v>77.5</c:v>
                </c:pt>
              </c:numCache>
            </c:numRef>
          </c:val>
          <c:smooth val="0"/>
          <c:extLst>
            <c:ext xmlns:c16="http://schemas.microsoft.com/office/drawing/2014/chart" uri="{C3380CC4-5D6E-409C-BE32-E72D297353CC}">
              <c16:uniqueId val="{00000000-AC2E-4405-9FF2-722C32CA1084}"/>
            </c:ext>
          </c:extLst>
        </c:ser>
        <c:ser>
          <c:idx val="1"/>
          <c:order val="1"/>
          <c:tx>
            <c:strRef>
              <c:f>Sheet1!$D$1</c:f>
              <c:strCache>
                <c:ptCount val="1"/>
                <c:pt idx="0">
                  <c:v>Overall</c:v>
                </c:pt>
              </c:strCache>
            </c:strRef>
          </c:tx>
          <c:spPr>
            <a:ln w="28575" cap="rnd">
              <a:solidFill>
                <a:srgbClr val="009690"/>
              </a:solidFill>
              <a:round/>
            </a:ln>
            <a:effectLst/>
          </c:spPr>
          <c:marker>
            <c:symbol val="none"/>
          </c:marker>
          <c:dLbls>
            <c:dLbl>
              <c:idx val="0"/>
              <c:layout>
                <c:manualLayout>
                  <c:x val="-7.4277261299898145E-2"/>
                  <c:y val="3.82512262228721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2E-4405-9FF2-722C32CA1084}"/>
                </c:ext>
              </c:extLst>
            </c:dLbl>
            <c:dLbl>
              <c:idx val="1"/>
              <c:delete val="1"/>
              <c:extLst>
                <c:ext xmlns:c15="http://schemas.microsoft.com/office/drawing/2012/chart" uri="{CE6537A1-D6FC-4f65-9D91-7224C49458BB}"/>
                <c:ext xmlns:c16="http://schemas.microsoft.com/office/drawing/2014/chart" uri="{C3380CC4-5D6E-409C-BE32-E72D297353CC}">
                  <c16:uniqueId val="{00000002-AC2E-4405-9FF2-722C32CA1084}"/>
                </c:ext>
              </c:extLst>
            </c:dLbl>
            <c:dLbl>
              <c:idx val="2"/>
              <c:delete val="1"/>
              <c:extLst>
                <c:ext xmlns:c15="http://schemas.microsoft.com/office/drawing/2012/chart" uri="{CE6537A1-D6FC-4f65-9D91-7224C49458BB}"/>
                <c:ext xmlns:c16="http://schemas.microsoft.com/office/drawing/2014/chart" uri="{C3380CC4-5D6E-409C-BE32-E72D297353CC}">
                  <c16:uniqueId val="{00000003-AC2E-4405-9FF2-722C32CA1084}"/>
                </c:ext>
              </c:extLst>
            </c:dLbl>
            <c:dLbl>
              <c:idx val="3"/>
              <c:delete val="1"/>
              <c:extLst>
                <c:ext xmlns:c15="http://schemas.microsoft.com/office/drawing/2012/chart" uri="{CE6537A1-D6FC-4f65-9D91-7224C49458BB}"/>
                <c:ext xmlns:c16="http://schemas.microsoft.com/office/drawing/2014/chart" uri="{C3380CC4-5D6E-409C-BE32-E72D297353CC}">
                  <c16:uniqueId val="{00000004-AC2E-4405-9FF2-722C32CA1084}"/>
                </c:ext>
              </c:extLst>
            </c:dLbl>
            <c:dLbl>
              <c:idx val="4"/>
              <c:delete val="1"/>
              <c:extLst>
                <c:ext xmlns:c15="http://schemas.microsoft.com/office/drawing/2012/chart" uri="{CE6537A1-D6FC-4f65-9D91-7224C49458BB}"/>
                <c:ext xmlns:c16="http://schemas.microsoft.com/office/drawing/2014/chart" uri="{C3380CC4-5D6E-409C-BE32-E72D297353CC}">
                  <c16:uniqueId val="{00000005-AC2E-4405-9FF2-722C32CA1084}"/>
                </c:ext>
              </c:extLst>
            </c:dLbl>
            <c:dLbl>
              <c:idx val="5"/>
              <c:delete val="1"/>
              <c:extLst>
                <c:ext xmlns:c15="http://schemas.microsoft.com/office/drawing/2012/chart" uri="{CE6537A1-D6FC-4f65-9D91-7224C49458BB}"/>
                <c:ext xmlns:c16="http://schemas.microsoft.com/office/drawing/2014/chart" uri="{C3380CC4-5D6E-409C-BE32-E72D297353CC}">
                  <c16:uniqueId val="{00000006-AC2E-4405-9FF2-722C32CA1084}"/>
                </c:ext>
              </c:extLst>
            </c:dLbl>
            <c:dLbl>
              <c:idx val="6"/>
              <c:delete val="1"/>
              <c:extLst>
                <c:ext xmlns:c15="http://schemas.microsoft.com/office/drawing/2012/chart" uri="{CE6537A1-D6FC-4f65-9D91-7224C49458BB}"/>
                <c:ext xmlns:c16="http://schemas.microsoft.com/office/drawing/2014/chart" uri="{C3380CC4-5D6E-409C-BE32-E72D297353CC}">
                  <c16:uniqueId val="{00000001-EE86-4A8D-8A30-DE4B01040596}"/>
                </c:ext>
              </c:extLst>
            </c:dLbl>
            <c:dLbl>
              <c:idx val="7"/>
              <c:delete val="1"/>
              <c:extLst>
                <c:ext xmlns:c15="http://schemas.microsoft.com/office/drawing/2012/chart" uri="{CE6537A1-D6FC-4f65-9D91-7224C49458BB}"/>
                <c:ext xmlns:c16="http://schemas.microsoft.com/office/drawing/2014/chart" uri="{C3380CC4-5D6E-409C-BE32-E72D297353CC}">
                  <c16:uniqueId val="{00000001-84DB-4E29-A2E1-A17FE19CA2F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969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May '23 
(S7)</c:v>
                </c:pt>
                <c:pt idx="1">
                  <c:v>July '23
(S8)</c:v>
                </c:pt>
                <c:pt idx="2">
                  <c:v>Sep '23
(S9)</c:v>
                </c:pt>
                <c:pt idx="3">
                  <c:v>Nov '23
(S10)</c:v>
                </c:pt>
                <c:pt idx="4">
                  <c:v>Feb '24
(S11)</c:v>
                </c:pt>
                <c:pt idx="5">
                  <c:v>May '24
(S12)</c:v>
                </c:pt>
                <c:pt idx="6">
                  <c:v>July '24
(S13)</c:v>
                </c:pt>
                <c:pt idx="7">
                  <c:v>Aug '24
(S14)</c:v>
                </c:pt>
                <c:pt idx="8">
                  <c:v>Oct '24
(S15)</c:v>
                </c:pt>
              </c:strCache>
            </c:strRef>
          </c:cat>
          <c:val>
            <c:numRef>
              <c:f>Sheet1!$D$2:$D$10</c:f>
              <c:numCache>
                <c:formatCode>General</c:formatCode>
                <c:ptCount val="9"/>
                <c:pt idx="0">
                  <c:v>80.599999999999994</c:v>
                </c:pt>
                <c:pt idx="1">
                  <c:v>81.7</c:v>
                </c:pt>
                <c:pt idx="2" formatCode="0.0">
                  <c:v>81.2</c:v>
                </c:pt>
                <c:pt idx="3" formatCode="0.0">
                  <c:v>79.7</c:v>
                </c:pt>
                <c:pt idx="4">
                  <c:v>81.2</c:v>
                </c:pt>
                <c:pt idx="5">
                  <c:v>82.3</c:v>
                </c:pt>
                <c:pt idx="6">
                  <c:v>81.3</c:v>
                </c:pt>
                <c:pt idx="7">
                  <c:v>81.2</c:v>
                </c:pt>
                <c:pt idx="8">
                  <c:v>81.900000000000006</c:v>
                </c:pt>
              </c:numCache>
            </c:numRef>
          </c:val>
          <c:smooth val="0"/>
          <c:extLst>
            <c:ext xmlns:c16="http://schemas.microsoft.com/office/drawing/2014/chart" uri="{C3380CC4-5D6E-409C-BE32-E72D297353CC}">
              <c16:uniqueId val="{00000007-AC2E-4405-9FF2-722C32CA1084}"/>
            </c:ext>
          </c:extLst>
        </c:ser>
        <c:dLbls>
          <c:showLegendKey val="0"/>
          <c:showVal val="0"/>
          <c:showCatName val="0"/>
          <c:showSerName val="0"/>
          <c:showPercent val="0"/>
          <c:showBubbleSize val="0"/>
        </c:dLbls>
        <c:smooth val="0"/>
        <c:axId val="970033424"/>
        <c:axId val="970030904"/>
      </c:lineChart>
      <c:catAx>
        <c:axId val="970033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70030904"/>
        <c:crosses val="autoZero"/>
        <c:auto val="1"/>
        <c:lblAlgn val="ctr"/>
        <c:lblOffset val="100"/>
        <c:noMultiLvlLbl val="0"/>
      </c:catAx>
      <c:valAx>
        <c:axId val="970030904"/>
        <c:scaling>
          <c:orientation val="minMax"/>
          <c:max val="100"/>
          <c:min val="50"/>
        </c:scaling>
        <c:delete val="1"/>
        <c:axPos val="l"/>
        <c:numFmt formatCode="0.0" sourceLinked="1"/>
        <c:majorTickMark val="out"/>
        <c:minorTickMark val="none"/>
        <c:tickLblPos val="nextTo"/>
        <c:crossAx val="970033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64141356910124E-2"/>
          <c:y val="3.5941802580451619E-2"/>
          <c:w val="0.93562312639005474"/>
          <c:h val="0.72976086737835044"/>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Lbl>
              <c:idx val="0"/>
              <c:layout>
                <c:manualLayout>
                  <c:x val="-2.481273225303516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ED8-43ED-A195-186C182EAFD5}"/>
                </c:ext>
              </c:extLst>
            </c:dLbl>
            <c:dLbl>
              <c:idx val="1"/>
              <c:layout>
                <c:manualLayout>
                  <c:x val="-2.93241381172234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D8-43ED-A195-186C182EAFD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last month</c:v>
                </c:pt>
                <c:pt idx="1">
                  <c:v>The last 12 months</c:v>
                </c:pt>
              </c:strCache>
            </c:strRef>
          </c:cat>
          <c:val>
            <c:numRef>
              <c:f>Sheet1!$B$2:$B$3</c:f>
              <c:numCache>
                <c:formatCode>0%</c:formatCode>
                <c:ptCount val="2"/>
                <c:pt idx="0">
                  <c:v>7.0000000000000007E-2</c:v>
                </c:pt>
                <c:pt idx="1">
                  <c:v>0.08</c:v>
                </c:pt>
              </c:numCache>
            </c:numRef>
          </c:val>
          <c:extLst>
            <c:ext xmlns:c16="http://schemas.microsoft.com/office/drawing/2014/chart" uri="{C3380CC4-5D6E-409C-BE32-E72D297353CC}">
              <c16:uniqueId val="{00000000-538C-4475-B8E8-278BDB3E920F}"/>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last month</c:v>
                </c:pt>
                <c:pt idx="1">
                  <c:v>The last 12 months</c:v>
                </c:pt>
              </c:strCache>
            </c:strRef>
          </c:cat>
          <c:val>
            <c:numRef>
              <c:f>Sheet1!$C$2:$C$3</c:f>
              <c:numCache>
                <c:formatCode>0%</c:formatCode>
                <c:ptCount val="2"/>
                <c:pt idx="0">
                  <c:v>0.82</c:v>
                </c:pt>
                <c:pt idx="1">
                  <c:v>0.76</c:v>
                </c:pt>
              </c:numCache>
            </c:numRef>
          </c:val>
          <c:extLst>
            <c:ext xmlns:c16="http://schemas.microsoft.com/office/drawing/2014/chart" uri="{C3380CC4-5D6E-409C-BE32-E72D297353CC}">
              <c16:uniqueId val="{00000001-538C-4475-B8E8-278BDB3E920F}"/>
            </c:ext>
          </c:extLst>
        </c:ser>
        <c:ser>
          <c:idx val="2"/>
          <c:order val="2"/>
          <c:tx>
            <c:strRef>
              <c:f>Sheet1!$D$1</c:f>
              <c:strCache>
                <c:ptCount val="1"/>
                <c:pt idx="0">
                  <c:v>Yes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The last month</c:v>
                </c:pt>
                <c:pt idx="1">
                  <c:v>The last 12 months</c:v>
                </c:pt>
              </c:strCache>
            </c:strRef>
          </c:cat>
          <c:val>
            <c:numRef>
              <c:f>Sheet1!$D$2:$D$3</c:f>
              <c:numCache>
                <c:formatCode>0%</c:formatCode>
                <c:ptCount val="2"/>
                <c:pt idx="0">
                  <c:v>0.11</c:v>
                </c:pt>
                <c:pt idx="1">
                  <c:v>0.17</c:v>
                </c:pt>
              </c:numCache>
            </c:numRef>
          </c:val>
          <c:extLst>
            <c:ext xmlns:c16="http://schemas.microsoft.com/office/drawing/2014/chart" uri="{C3380CC4-5D6E-409C-BE32-E72D297353CC}">
              <c16:uniqueId val="{00000002-538C-4475-B8E8-278BDB3E920F}"/>
            </c:ext>
          </c:extLst>
        </c:ser>
        <c:dLbls>
          <c:dLblPos val="ctr"/>
          <c:showLegendKey val="0"/>
          <c:showVal val="1"/>
          <c:showCatName val="0"/>
          <c:showSerName val="0"/>
          <c:showPercent val="0"/>
          <c:showBubbleSize val="0"/>
        </c:dLbls>
        <c:gapWidth val="150"/>
        <c:overlap val="100"/>
        <c:axId val="1382642703"/>
        <c:axId val="1382645583"/>
      </c:barChart>
      <c:catAx>
        <c:axId val="13826427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2645583"/>
        <c:crosses val="autoZero"/>
        <c:auto val="1"/>
        <c:lblAlgn val="ctr"/>
        <c:lblOffset val="100"/>
        <c:noMultiLvlLbl val="0"/>
      </c:catAx>
      <c:valAx>
        <c:axId val="1382645583"/>
        <c:scaling>
          <c:orientation val="minMax"/>
        </c:scaling>
        <c:delete val="1"/>
        <c:axPos val="l"/>
        <c:numFmt formatCode="0%" sourceLinked="1"/>
        <c:majorTickMark val="none"/>
        <c:minorTickMark val="none"/>
        <c:tickLblPos val="nextTo"/>
        <c:crossAx val="1382642703"/>
        <c:crosses val="autoZero"/>
        <c:crossBetween val="between"/>
      </c:valAx>
      <c:spPr>
        <a:noFill/>
        <a:ln>
          <a:noFill/>
        </a:ln>
        <a:effectLst/>
      </c:spPr>
    </c:plotArea>
    <c:legend>
      <c:legendPos val="l"/>
      <c:layout>
        <c:manualLayout>
          <c:xMode val="edge"/>
          <c:yMode val="edge"/>
          <c:x val="1.3534217592564634E-2"/>
          <c:y val="0.8744748624782247"/>
          <c:w val="0.98646578240743532"/>
          <c:h val="0.1234555894905860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41674592828334"/>
          <c:y val="0"/>
          <c:w val="0.47357826819107779"/>
          <c:h val="0.97190534095812831"/>
        </c:manualLayout>
      </c:layout>
      <c:barChart>
        <c:barDir val="bar"/>
        <c:grouping val="clustered"/>
        <c:varyColors val="0"/>
        <c:ser>
          <c:idx val="0"/>
          <c:order val="0"/>
          <c:tx>
            <c:strRef>
              <c:f>Sheet1!$B$1</c:f>
              <c:strCache>
                <c:ptCount val="1"/>
                <c:pt idx="0">
                  <c:v>Oct '24</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 of earnings due to time away from work</c:v>
                </c:pt>
                <c:pt idx="1">
                  <c:v>Cost of taxis</c:v>
                </c:pt>
                <c:pt idx="2">
                  <c:v>Costs I will be faced with after the appointment (e.g. prescriptions)</c:v>
                </c:pt>
                <c:pt idx="3">
                  <c:v>Cost of driving</c:v>
                </c:pt>
                <c:pt idx="4">
                  <c:v>Cost of parking</c:v>
                </c:pt>
                <c:pt idx="5">
                  <c:v>Public transport fares</c:v>
                </c:pt>
                <c:pt idx="6">
                  <c:v>Childcare responsibilities</c:v>
                </c:pt>
                <c:pt idx="7">
                  <c:v>My concessionary pass doesn’t cover travel at the appointment time</c:v>
                </c:pt>
                <c:pt idx="8">
                  <c:v>Other</c:v>
                </c:pt>
                <c:pt idx="9">
                  <c:v>Don’t know / Prefer not to say</c:v>
                </c:pt>
              </c:strCache>
            </c:strRef>
          </c:cat>
          <c:val>
            <c:numRef>
              <c:f>Sheet1!$B$2:$B$11</c:f>
              <c:numCache>
                <c:formatCode>0%</c:formatCode>
                <c:ptCount val="10"/>
                <c:pt idx="0">
                  <c:v>0.34</c:v>
                </c:pt>
                <c:pt idx="1">
                  <c:v>0.26</c:v>
                </c:pt>
                <c:pt idx="2">
                  <c:v>0.25</c:v>
                </c:pt>
                <c:pt idx="3">
                  <c:v>0.22</c:v>
                </c:pt>
                <c:pt idx="4">
                  <c:v>0.21</c:v>
                </c:pt>
                <c:pt idx="5">
                  <c:v>0.2</c:v>
                </c:pt>
                <c:pt idx="6">
                  <c:v>0.18</c:v>
                </c:pt>
                <c:pt idx="7">
                  <c:v>0.1</c:v>
                </c:pt>
                <c:pt idx="8">
                  <c:v>7.0000000000000007E-2</c:v>
                </c:pt>
                <c:pt idx="9">
                  <c:v>0.08</c:v>
                </c:pt>
              </c:numCache>
            </c:numRef>
          </c:val>
          <c:extLst>
            <c:ext xmlns:c16="http://schemas.microsoft.com/office/drawing/2014/chart" uri="{C3380CC4-5D6E-409C-BE32-E72D297353CC}">
              <c16:uniqueId val="{0000000C-4970-4F62-8F92-081C0AE2B58C}"/>
            </c:ext>
          </c:extLst>
        </c:ser>
        <c:ser>
          <c:idx val="1"/>
          <c:order val="1"/>
          <c:tx>
            <c:strRef>
              <c:f>Sheet1!$C$1</c:f>
              <c:strCache>
                <c:ptCount val="1"/>
                <c:pt idx="0">
                  <c:v>Aug '24</c:v>
                </c:pt>
              </c:strCache>
            </c:strRef>
          </c:tx>
          <c:spPr>
            <a:solidFill>
              <a:srgbClr val="6DD5CE"/>
            </a:solidFill>
            <a:ln>
              <a:noFill/>
            </a:ln>
            <a:effectLst/>
          </c:spPr>
          <c:invertIfNegative val="0"/>
          <c:dPt>
            <c:idx val="9"/>
            <c:invertIfNegative val="0"/>
            <c:bubble3D val="0"/>
            <c:spPr>
              <a:solidFill>
                <a:srgbClr val="6DD5CE"/>
              </a:solidFill>
              <a:ln>
                <a:noFill/>
              </a:ln>
              <a:effectLst/>
            </c:spPr>
            <c:extLst>
              <c:ext xmlns:c16="http://schemas.microsoft.com/office/drawing/2014/chart" uri="{C3380CC4-5D6E-409C-BE32-E72D297353CC}">
                <c16:uniqueId val="{0000000D-8DE6-4080-8A77-ED88A53A776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 of earnings due to time away from work</c:v>
                </c:pt>
                <c:pt idx="1">
                  <c:v>Cost of taxis</c:v>
                </c:pt>
                <c:pt idx="2">
                  <c:v>Costs I will be faced with after the appointment (e.g. prescriptions)</c:v>
                </c:pt>
                <c:pt idx="3">
                  <c:v>Cost of driving</c:v>
                </c:pt>
                <c:pt idx="4">
                  <c:v>Cost of parking</c:v>
                </c:pt>
                <c:pt idx="5">
                  <c:v>Public transport fares</c:v>
                </c:pt>
                <c:pt idx="6">
                  <c:v>Childcare responsibilities</c:v>
                </c:pt>
                <c:pt idx="7">
                  <c:v>My concessionary pass doesn’t cover travel at the appointment time</c:v>
                </c:pt>
                <c:pt idx="8">
                  <c:v>Other</c:v>
                </c:pt>
                <c:pt idx="9">
                  <c:v>Don’t know / Prefer not to say</c:v>
                </c:pt>
              </c:strCache>
            </c:strRef>
          </c:cat>
          <c:val>
            <c:numRef>
              <c:f>Sheet1!$C$2:$C$11</c:f>
              <c:numCache>
                <c:formatCode>0%</c:formatCode>
                <c:ptCount val="10"/>
                <c:pt idx="0">
                  <c:v>0.31</c:v>
                </c:pt>
                <c:pt idx="1">
                  <c:v>0.22</c:v>
                </c:pt>
                <c:pt idx="2">
                  <c:v>0.23</c:v>
                </c:pt>
                <c:pt idx="3">
                  <c:v>0.24</c:v>
                </c:pt>
                <c:pt idx="4">
                  <c:v>0.28000000000000003</c:v>
                </c:pt>
                <c:pt idx="5">
                  <c:v>0.18</c:v>
                </c:pt>
                <c:pt idx="6">
                  <c:v>0.15</c:v>
                </c:pt>
                <c:pt idx="7">
                  <c:v>0.08</c:v>
                </c:pt>
                <c:pt idx="8">
                  <c:v>0.09</c:v>
                </c:pt>
                <c:pt idx="9">
                  <c:v>0.1</c:v>
                </c:pt>
              </c:numCache>
            </c:numRef>
          </c:val>
          <c:extLst>
            <c:ext xmlns:c16="http://schemas.microsoft.com/office/drawing/2014/chart" uri="{C3380CC4-5D6E-409C-BE32-E72D297353CC}">
              <c16:uniqueId val="{0000000C-8DE6-4080-8A77-ED88A53A7763}"/>
            </c:ext>
          </c:extLst>
        </c:ser>
        <c:ser>
          <c:idx val="2"/>
          <c:order val="2"/>
          <c:tx>
            <c:strRef>
              <c:f>Sheet1!$D$1</c:f>
              <c:strCache>
                <c:ptCount val="1"/>
                <c:pt idx="0">
                  <c:v>July '24 </c:v>
                </c:pt>
              </c:strCache>
            </c:strRef>
          </c:tx>
          <c:spPr>
            <a:solidFill>
              <a:srgbClr val="BEECE9"/>
            </a:solidFill>
            <a:ln>
              <a:solidFill>
                <a:schemeClr val="accent5">
                  <a:lumMod val="60000"/>
                  <a:lumOff val="40000"/>
                </a:schemeClr>
              </a:solidFill>
            </a:ln>
            <a:effectLst/>
          </c:spPr>
          <c:invertIfNegative val="0"/>
          <c:dPt>
            <c:idx val="0"/>
            <c:invertIfNegative val="0"/>
            <c:bubble3D val="0"/>
            <c:spPr>
              <a:solidFill>
                <a:srgbClr val="BEECE9"/>
              </a:solidFill>
              <a:ln>
                <a:solidFill>
                  <a:schemeClr val="accent5">
                    <a:lumMod val="60000"/>
                    <a:lumOff val="40000"/>
                  </a:schemeClr>
                </a:solidFill>
              </a:ln>
              <a:effectLst/>
            </c:spPr>
            <c:extLst>
              <c:ext xmlns:c16="http://schemas.microsoft.com/office/drawing/2014/chart" uri="{C3380CC4-5D6E-409C-BE32-E72D297353CC}">
                <c16:uniqueId val="{00000003-8D88-4D9F-A841-B14D6D29909B}"/>
              </c:ext>
            </c:extLst>
          </c:dPt>
          <c:dPt>
            <c:idx val="1"/>
            <c:invertIfNegative val="0"/>
            <c:bubble3D val="0"/>
            <c:spPr>
              <a:solidFill>
                <a:srgbClr val="BEECE9"/>
              </a:solidFill>
              <a:ln>
                <a:solidFill>
                  <a:schemeClr val="accent5">
                    <a:lumMod val="60000"/>
                    <a:lumOff val="40000"/>
                  </a:schemeClr>
                </a:solidFill>
              </a:ln>
              <a:effectLst/>
            </c:spPr>
            <c:extLst>
              <c:ext xmlns:c16="http://schemas.microsoft.com/office/drawing/2014/chart" uri="{C3380CC4-5D6E-409C-BE32-E72D297353CC}">
                <c16:uniqueId val="{00000005-8D88-4D9F-A841-B14D6D29909B}"/>
              </c:ext>
            </c:extLst>
          </c:dPt>
          <c:dPt>
            <c:idx val="2"/>
            <c:invertIfNegative val="0"/>
            <c:bubble3D val="0"/>
            <c:spPr>
              <a:solidFill>
                <a:srgbClr val="BEECE9"/>
              </a:solidFill>
              <a:ln>
                <a:solidFill>
                  <a:schemeClr val="accent5">
                    <a:lumMod val="60000"/>
                    <a:lumOff val="40000"/>
                  </a:schemeClr>
                </a:solidFill>
              </a:ln>
              <a:effectLst/>
            </c:spPr>
            <c:extLst>
              <c:ext xmlns:c16="http://schemas.microsoft.com/office/drawing/2014/chart" uri="{C3380CC4-5D6E-409C-BE32-E72D297353CC}">
                <c16:uniqueId val="{00000007-8D88-4D9F-A841-B14D6D29909B}"/>
              </c:ext>
            </c:extLst>
          </c:dPt>
          <c:dPt>
            <c:idx val="3"/>
            <c:invertIfNegative val="0"/>
            <c:bubble3D val="0"/>
            <c:spPr>
              <a:solidFill>
                <a:srgbClr val="BEECE9"/>
              </a:solidFill>
              <a:ln>
                <a:solidFill>
                  <a:schemeClr val="accent5">
                    <a:lumMod val="60000"/>
                    <a:lumOff val="40000"/>
                  </a:schemeClr>
                </a:solidFill>
              </a:ln>
              <a:effectLst/>
            </c:spPr>
            <c:extLst>
              <c:ext xmlns:c16="http://schemas.microsoft.com/office/drawing/2014/chart" uri="{C3380CC4-5D6E-409C-BE32-E72D297353CC}">
                <c16:uniqueId val="{00000009-8D88-4D9F-A841-B14D6D29909B}"/>
              </c:ext>
            </c:extLst>
          </c:dPt>
          <c:dPt>
            <c:idx val="4"/>
            <c:invertIfNegative val="0"/>
            <c:bubble3D val="0"/>
            <c:spPr>
              <a:solidFill>
                <a:srgbClr val="BEECE9"/>
              </a:solidFill>
              <a:ln>
                <a:solidFill>
                  <a:schemeClr val="accent5">
                    <a:lumMod val="60000"/>
                    <a:lumOff val="40000"/>
                  </a:schemeClr>
                </a:solidFill>
              </a:ln>
              <a:effectLst/>
            </c:spPr>
            <c:extLst>
              <c:ext xmlns:c16="http://schemas.microsoft.com/office/drawing/2014/chart" uri="{C3380CC4-5D6E-409C-BE32-E72D297353CC}">
                <c16:uniqueId val="{0000000B-8D88-4D9F-A841-B14D6D29909B}"/>
              </c:ext>
            </c:extLst>
          </c:dPt>
          <c:dPt>
            <c:idx val="9"/>
            <c:invertIfNegative val="0"/>
            <c:bubble3D val="0"/>
            <c:spPr>
              <a:solidFill>
                <a:srgbClr val="BEECE9"/>
              </a:solidFill>
              <a:ln>
                <a:solidFill>
                  <a:schemeClr val="tx1">
                    <a:lumMod val="50000"/>
                    <a:lumOff val="50000"/>
                  </a:schemeClr>
                </a:solidFill>
              </a:ln>
              <a:effectLst/>
            </c:spPr>
            <c:extLst>
              <c:ext xmlns:c16="http://schemas.microsoft.com/office/drawing/2014/chart" uri="{C3380CC4-5D6E-409C-BE32-E72D297353CC}">
                <c16:uniqueId val="{0000000D-8D88-4D9F-A841-B14D6D2990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Loss of earnings due to time away from work</c:v>
                </c:pt>
                <c:pt idx="1">
                  <c:v>Cost of taxis</c:v>
                </c:pt>
                <c:pt idx="2">
                  <c:v>Costs I will be faced with after the appointment (e.g. prescriptions)</c:v>
                </c:pt>
                <c:pt idx="3">
                  <c:v>Cost of driving</c:v>
                </c:pt>
                <c:pt idx="4">
                  <c:v>Cost of parking</c:v>
                </c:pt>
                <c:pt idx="5">
                  <c:v>Public transport fares</c:v>
                </c:pt>
                <c:pt idx="6">
                  <c:v>Childcare responsibilities</c:v>
                </c:pt>
                <c:pt idx="7">
                  <c:v>My concessionary pass doesn’t cover travel at the appointment time</c:v>
                </c:pt>
                <c:pt idx="8">
                  <c:v>Other</c:v>
                </c:pt>
                <c:pt idx="9">
                  <c:v>Don’t know / Prefer not to say</c:v>
                </c:pt>
              </c:strCache>
            </c:strRef>
          </c:cat>
          <c:val>
            <c:numRef>
              <c:f>Sheet1!$D$2:$D$11</c:f>
              <c:numCache>
                <c:formatCode>0%</c:formatCode>
                <c:ptCount val="10"/>
                <c:pt idx="0">
                  <c:v>0.3</c:v>
                </c:pt>
                <c:pt idx="1">
                  <c:v>0.21</c:v>
                </c:pt>
                <c:pt idx="2">
                  <c:v>0.28000000000000003</c:v>
                </c:pt>
                <c:pt idx="3">
                  <c:v>0.21</c:v>
                </c:pt>
                <c:pt idx="4">
                  <c:v>0.28999999999999998</c:v>
                </c:pt>
                <c:pt idx="5">
                  <c:v>0.17</c:v>
                </c:pt>
                <c:pt idx="6">
                  <c:v>0.15</c:v>
                </c:pt>
                <c:pt idx="7">
                  <c:v>0.06</c:v>
                </c:pt>
                <c:pt idx="8">
                  <c:v>7.0000000000000007E-2</c:v>
                </c:pt>
                <c:pt idx="9">
                  <c:v>0.13</c:v>
                </c:pt>
              </c:numCache>
            </c:numRef>
          </c:val>
          <c:extLst>
            <c:ext xmlns:c16="http://schemas.microsoft.com/office/drawing/2014/chart" uri="{C3380CC4-5D6E-409C-BE32-E72D297353CC}">
              <c16:uniqueId val="{0000000E-52E7-44CC-A4BD-3560F5DADD2C}"/>
            </c:ext>
          </c:extLst>
        </c:ser>
        <c:dLbls>
          <c:showLegendKey val="0"/>
          <c:showVal val="0"/>
          <c:showCatName val="0"/>
          <c:showSerName val="0"/>
          <c:showPercent val="0"/>
          <c:showBubbleSize val="0"/>
        </c:dLbls>
        <c:gapWidth val="85"/>
        <c:axId val="525551936"/>
        <c:axId val="525549776"/>
      </c:barChart>
      <c:catAx>
        <c:axId val="525551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549776"/>
        <c:crosses val="autoZero"/>
        <c:auto val="1"/>
        <c:lblAlgn val="ctr"/>
        <c:lblOffset val="100"/>
        <c:noMultiLvlLbl val="0"/>
      </c:catAx>
      <c:valAx>
        <c:axId val="525549776"/>
        <c:scaling>
          <c:orientation val="minMax"/>
        </c:scaling>
        <c:delete val="1"/>
        <c:axPos val="t"/>
        <c:numFmt formatCode="0%" sourceLinked="1"/>
        <c:majorTickMark val="none"/>
        <c:minorTickMark val="none"/>
        <c:tickLblPos val="nextTo"/>
        <c:crossAx val="525551936"/>
        <c:crosses val="autoZero"/>
        <c:crossBetween val="between"/>
      </c:valAx>
      <c:spPr>
        <a:noFill/>
        <a:ln w="25400">
          <a:noFill/>
        </a:ln>
        <a:effectLst/>
      </c:spPr>
    </c:plotArea>
    <c:legend>
      <c:legendPos val="r"/>
      <c:layout>
        <c:manualLayout>
          <c:xMode val="edge"/>
          <c:yMode val="edge"/>
          <c:x val="0.8470567053244219"/>
          <c:y val="0.64935721178538552"/>
          <c:w val="0.14790666463894811"/>
          <c:h val="0.170184065068760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Sheet1!$A$3:$A$5</c:f>
              <c:strCache>
                <c:ptCount val="3"/>
                <c:pt idx="0">
                  <c:v>July 2023 
(S8)</c:v>
                </c:pt>
                <c:pt idx="1">
                  <c:v>Feb 2024 
(S11)</c:v>
                </c:pt>
                <c:pt idx="2">
                  <c:v>Oct 2024 
(S15)</c:v>
                </c:pt>
              </c:strCache>
            </c:strRef>
          </c:cat>
          <c:val>
            <c:numRef>
              <c:f>Sheet1!$B$3:$B$5</c:f>
              <c:numCache>
                <c:formatCode>0%</c:formatCode>
                <c:ptCount val="3"/>
                <c:pt idx="1">
                  <c:v>0.01</c:v>
                </c:pt>
                <c:pt idx="2">
                  <c:v>0</c:v>
                </c:pt>
              </c:numCache>
            </c:numRef>
          </c:val>
          <c:extLst>
            <c:ext xmlns:c16="http://schemas.microsoft.com/office/drawing/2014/chart" uri="{C3380CC4-5D6E-409C-BE32-E72D297353CC}">
              <c16:uniqueId val="{00000000-6472-4A61-84E0-E5F72E251E3A}"/>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Sheet1!$C$3:$C$5</c:f>
              <c:numCache>
                <c:formatCode>0%</c:formatCode>
                <c:ptCount val="3"/>
                <c:pt idx="0">
                  <c:v>0.04</c:v>
                </c:pt>
                <c:pt idx="1">
                  <c:v>0.05</c:v>
                </c:pt>
                <c:pt idx="2">
                  <c:v>0.04</c:v>
                </c:pt>
              </c:numCache>
            </c:numRef>
          </c:val>
          <c:extLst>
            <c:ext xmlns:c16="http://schemas.microsoft.com/office/drawing/2014/chart" uri="{C3380CC4-5D6E-409C-BE32-E72D297353CC}">
              <c16:uniqueId val="{00000001-6472-4A61-84E0-E5F72E251E3A}"/>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Sheet1!$D$3:$D$5</c:f>
              <c:numCache>
                <c:formatCode>0%</c:formatCode>
                <c:ptCount val="3"/>
                <c:pt idx="0">
                  <c:v>0.1</c:v>
                </c:pt>
                <c:pt idx="1">
                  <c:v>0.09</c:v>
                </c:pt>
                <c:pt idx="2">
                  <c:v>0.1</c:v>
                </c:pt>
              </c:numCache>
            </c:numRef>
          </c:val>
          <c:extLst>
            <c:ext xmlns:c16="http://schemas.microsoft.com/office/drawing/2014/chart" uri="{C3380CC4-5D6E-409C-BE32-E72D297353CC}">
              <c16:uniqueId val="{00000002-6472-4A61-84E0-E5F72E251E3A}"/>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Sheet1!$E$3:$E$5</c:f>
              <c:numCache>
                <c:formatCode>0%</c:formatCode>
                <c:ptCount val="3"/>
                <c:pt idx="0">
                  <c:v>0.21</c:v>
                </c:pt>
                <c:pt idx="1">
                  <c:v>0.17</c:v>
                </c:pt>
                <c:pt idx="2">
                  <c:v>0.22</c:v>
                </c:pt>
              </c:numCache>
            </c:numRef>
          </c:val>
          <c:extLst>
            <c:ext xmlns:c16="http://schemas.microsoft.com/office/drawing/2014/chart" uri="{C3380CC4-5D6E-409C-BE32-E72D297353CC}">
              <c16:uniqueId val="{00000003-6472-4A61-84E0-E5F72E251E3A}"/>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Sheet1!$F$3:$F$5</c:f>
              <c:numCache>
                <c:formatCode>0%</c:formatCode>
                <c:ptCount val="3"/>
                <c:pt idx="0">
                  <c:v>0.41</c:v>
                </c:pt>
                <c:pt idx="1">
                  <c:v>0.44</c:v>
                </c:pt>
                <c:pt idx="2">
                  <c:v>0.43</c:v>
                </c:pt>
              </c:numCache>
            </c:numRef>
          </c:val>
          <c:extLst>
            <c:ext xmlns:c16="http://schemas.microsoft.com/office/drawing/2014/chart" uri="{C3380CC4-5D6E-409C-BE32-E72D297353CC}">
              <c16:uniqueId val="{00000004-6472-4A61-84E0-E5F72E251E3A}"/>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Sheet1!$G$3:$G$5</c:f>
              <c:numCache>
                <c:formatCode>0%</c:formatCode>
                <c:ptCount val="3"/>
                <c:pt idx="0">
                  <c:v>0.24</c:v>
                </c:pt>
                <c:pt idx="1">
                  <c:v>0.24</c:v>
                </c:pt>
                <c:pt idx="2">
                  <c:v>0.22</c:v>
                </c:pt>
              </c:numCache>
            </c:numRef>
          </c:val>
          <c:extLst>
            <c:ext xmlns:c16="http://schemas.microsoft.com/office/drawing/2014/chart" uri="{C3380CC4-5D6E-409C-BE32-E72D297353CC}">
              <c16:uniqueId val="{00000000-8229-4B7A-9676-C84B308A4980}"/>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6.8498812855513624E-2"/>
          <c:y val="4.7988309070538797E-2"/>
          <c:w val="0.2397325198154007"/>
          <c:h val="0.83554915015685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0.14058224078021433"/>
          <c:w val="0.97084904909368608"/>
          <c:h val="0.41044529447834849"/>
        </c:manualLayout>
      </c:layout>
      <c:lineChart>
        <c:grouping val="stacked"/>
        <c:varyColors val="0"/>
        <c:ser>
          <c:idx val="0"/>
          <c:order val="0"/>
          <c:tx>
            <c:strRef>
              <c:f>Sheet1!$B$1</c:f>
              <c:strCache>
                <c:ptCount val="1"/>
                <c:pt idx="0">
                  <c:v>Low (0-4)</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Sheet1!$B$2:$B$13</c:f>
              <c:numCache>
                <c:formatCode>0%</c:formatCode>
                <c:ptCount val="12"/>
                <c:pt idx="0">
                  <c:v>0.15</c:v>
                </c:pt>
                <c:pt idx="1">
                  <c:v>0.15</c:v>
                </c:pt>
                <c:pt idx="2">
                  <c:v>0.16</c:v>
                </c:pt>
                <c:pt idx="3">
                  <c:v>0.16</c:v>
                </c:pt>
                <c:pt idx="4">
                  <c:v>0.14000000000000001</c:v>
                </c:pt>
                <c:pt idx="5">
                  <c:v>0.14000000000000001</c:v>
                </c:pt>
                <c:pt idx="6">
                  <c:v>0.15</c:v>
                </c:pt>
                <c:pt idx="7">
                  <c:v>0.14000000000000001</c:v>
                </c:pt>
                <c:pt idx="8">
                  <c:v>0.12</c:v>
                </c:pt>
                <c:pt idx="9">
                  <c:v>0.13</c:v>
                </c:pt>
                <c:pt idx="10">
                  <c:v>0.13</c:v>
                </c:pt>
                <c:pt idx="11">
                  <c:v>0.13</c:v>
                </c:pt>
              </c:numCache>
            </c:numRef>
          </c:val>
          <c:smooth val="0"/>
          <c:extLst>
            <c:ext xmlns:c16="http://schemas.microsoft.com/office/drawing/2014/chart" uri="{C3380CC4-5D6E-409C-BE32-E72D297353CC}">
              <c16:uniqueId val="{00000000-6670-4A56-AE08-8200D2B83D0B}"/>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Sheet1!$A$3:$A$5</c:f>
              <c:strCache>
                <c:ptCount val="3"/>
                <c:pt idx="0">
                  <c:v>July 2023 
(S8)</c:v>
                </c:pt>
                <c:pt idx="1">
                  <c:v>Feb 2024 
(S11)</c:v>
                </c:pt>
                <c:pt idx="2">
                  <c:v>Oct 2024 
(S15)</c:v>
                </c:pt>
              </c:strCache>
            </c:strRef>
          </c:cat>
          <c:val>
            <c:numRef>
              <c:f>Sheet1!$B$3:$B$5</c:f>
              <c:numCache>
                <c:formatCode>0%</c:formatCode>
                <c:ptCount val="3"/>
                <c:pt idx="0">
                  <c:v>0.01</c:v>
                </c:pt>
                <c:pt idx="1">
                  <c:v>0.01</c:v>
                </c:pt>
                <c:pt idx="2">
                  <c:v>0</c:v>
                </c:pt>
              </c:numCache>
            </c:numRef>
          </c:val>
          <c:extLst>
            <c:ext xmlns:c16="http://schemas.microsoft.com/office/drawing/2014/chart" uri="{C3380CC4-5D6E-409C-BE32-E72D297353CC}">
              <c16:uniqueId val="{00000000-DC94-4A4A-BE0F-3FF29135512F}"/>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Sheet1!$C$3:$C$5</c:f>
              <c:numCache>
                <c:formatCode>0%</c:formatCode>
                <c:ptCount val="3"/>
                <c:pt idx="0">
                  <c:v>0.1</c:v>
                </c:pt>
                <c:pt idx="1">
                  <c:v>0.09</c:v>
                </c:pt>
                <c:pt idx="2">
                  <c:v>0.09</c:v>
                </c:pt>
              </c:numCache>
            </c:numRef>
          </c:val>
          <c:extLst>
            <c:ext xmlns:c16="http://schemas.microsoft.com/office/drawing/2014/chart" uri="{C3380CC4-5D6E-409C-BE32-E72D297353CC}">
              <c16:uniqueId val="{00000001-DC94-4A4A-BE0F-3FF29135512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Sheet1!$D$3:$D$5</c:f>
              <c:numCache>
                <c:formatCode>0%</c:formatCode>
                <c:ptCount val="3"/>
                <c:pt idx="0">
                  <c:v>0.2</c:v>
                </c:pt>
                <c:pt idx="1">
                  <c:v>0.23</c:v>
                </c:pt>
                <c:pt idx="2">
                  <c:v>0.2</c:v>
                </c:pt>
              </c:numCache>
            </c:numRef>
          </c:val>
          <c:extLst>
            <c:ext xmlns:c16="http://schemas.microsoft.com/office/drawing/2014/chart" uri="{C3380CC4-5D6E-409C-BE32-E72D297353CC}">
              <c16:uniqueId val="{00000002-DC94-4A4A-BE0F-3FF29135512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Sheet1!$E$3:$E$5</c:f>
              <c:numCache>
                <c:formatCode>0%</c:formatCode>
                <c:ptCount val="3"/>
                <c:pt idx="0">
                  <c:v>0.19</c:v>
                </c:pt>
                <c:pt idx="1">
                  <c:v>0.2</c:v>
                </c:pt>
                <c:pt idx="2">
                  <c:v>0.21</c:v>
                </c:pt>
              </c:numCache>
            </c:numRef>
          </c:val>
          <c:extLst>
            <c:ext xmlns:c16="http://schemas.microsoft.com/office/drawing/2014/chart" uri="{C3380CC4-5D6E-409C-BE32-E72D297353CC}">
              <c16:uniqueId val="{00000003-DC94-4A4A-BE0F-3FF29135512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Sheet1!$F$3:$F$5</c:f>
              <c:numCache>
                <c:formatCode>0%</c:formatCode>
                <c:ptCount val="3"/>
                <c:pt idx="0">
                  <c:v>0.35</c:v>
                </c:pt>
                <c:pt idx="1">
                  <c:v>0.33</c:v>
                </c:pt>
                <c:pt idx="2">
                  <c:v>0.36</c:v>
                </c:pt>
              </c:numCache>
            </c:numRef>
          </c:val>
          <c:extLst>
            <c:ext xmlns:c16="http://schemas.microsoft.com/office/drawing/2014/chart" uri="{C3380CC4-5D6E-409C-BE32-E72D297353CC}">
              <c16:uniqueId val="{00000004-DC94-4A4A-BE0F-3FF29135512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Sheet1!$G$3:$G$5</c:f>
              <c:numCache>
                <c:formatCode>0%</c:formatCode>
                <c:ptCount val="3"/>
                <c:pt idx="0">
                  <c:v>0.16</c:v>
                </c:pt>
                <c:pt idx="1">
                  <c:v>0.13</c:v>
                </c:pt>
                <c:pt idx="2">
                  <c:v>0.14000000000000001</c:v>
                </c:pt>
              </c:numCache>
            </c:numRef>
          </c:val>
          <c:extLst>
            <c:ext xmlns:c16="http://schemas.microsoft.com/office/drawing/2014/chart" uri="{C3380CC4-5D6E-409C-BE32-E72D297353CC}">
              <c16:uniqueId val="{00000005-DC94-4A4A-BE0F-3FF29135512F}"/>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53506387574955"/>
          <c:y val="3.4062307285922908E-3"/>
          <c:w val="0.51405789179851569"/>
          <c:h val="0.74477606552135267"/>
        </c:manualLayout>
      </c:layout>
      <c:barChart>
        <c:barDir val="col"/>
        <c:grouping val="percentStacked"/>
        <c:varyColors val="0"/>
        <c:ser>
          <c:idx val="0"/>
          <c:order val="0"/>
          <c:tx>
            <c:strRef>
              <c:f>Sheet1!$B$1</c:f>
              <c:strCache>
                <c:ptCount val="1"/>
                <c:pt idx="0">
                  <c:v>Don't know / Prefer not to say</c:v>
                </c:pt>
              </c:strCache>
            </c:strRef>
          </c:tx>
          <c:spPr>
            <a:solidFill>
              <a:srgbClr val="5C5B5A"/>
            </a:solidFill>
            <a:ln>
              <a:noFill/>
            </a:ln>
            <a:effectLst/>
          </c:spPr>
          <c:invertIfNegative val="0"/>
          <c:dLbls>
            <c:delete val="1"/>
          </c:dLbls>
          <c:cat>
            <c:strRef>
              <c:f>Sheet1!$A$3:$A$5</c:f>
              <c:strCache>
                <c:ptCount val="3"/>
                <c:pt idx="0">
                  <c:v>July 2023 
(S8)</c:v>
                </c:pt>
                <c:pt idx="1">
                  <c:v>Feb 2024 
(S11)</c:v>
                </c:pt>
                <c:pt idx="2">
                  <c:v>Oct 2024 
(S15)</c:v>
                </c:pt>
              </c:strCache>
            </c:strRef>
          </c:cat>
          <c:val>
            <c:numRef>
              <c:f>Sheet1!$B$3:$B$5</c:f>
              <c:numCache>
                <c:formatCode>0%</c:formatCode>
                <c:ptCount val="3"/>
                <c:pt idx="1">
                  <c:v>0.01</c:v>
                </c:pt>
                <c:pt idx="2">
                  <c:v>0</c:v>
                </c:pt>
              </c:numCache>
            </c:numRef>
          </c:val>
          <c:extLst>
            <c:ext xmlns:c16="http://schemas.microsoft.com/office/drawing/2014/chart" uri="{C3380CC4-5D6E-409C-BE32-E72D297353CC}">
              <c16:uniqueId val="{00000000-4DD0-40F3-B578-868DFF523C06}"/>
            </c:ext>
          </c:extLst>
        </c:ser>
        <c:ser>
          <c:idx val="1"/>
          <c:order val="1"/>
          <c:tx>
            <c:strRef>
              <c:f>Sheet1!$C$1</c:f>
              <c:strCache>
                <c:ptCount val="1"/>
                <c:pt idx="0">
                  <c:v>Strongly disagree</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Sheet1!$C$3:$C$5</c:f>
              <c:numCache>
                <c:formatCode>0%</c:formatCode>
                <c:ptCount val="3"/>
                <c:pt idx="0">
                  <c:v>0.04</c:v>
                </c:pt>
                <c:pt idx="1">
                  <c:v>0.04</c:v>
                </c:pt>
                <c:pt idx="2">
                  <c:v>0.05</c:v>
                </c:pt>
              </c:numCache>
            </c:numRef>
          </c:val>
          <c:extLst>
            <c:ext xmlns:c16="http://schemas.microsoft.com/office/drawing/2014/chart" uri="{C3380CC4-5D6E-409C-BE32-E72D297353CC}">
              <c16:uniqueId val="{00000001-4DD0-40F3-B578-868DFF523C06}"/>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Sheet1!$D$3:$D$5</c:f>
              <c:numCache>
                <c:formatCode>0%</c:formatCode>
                <c:ptCount val="3"/>
                <c:pt idx="0">
                  <c:v>0.12</c:v>
                </c:pt>
                <c:pt idx="1">
                  <c:v>0.1</c:v>
                </c:pt>
                <c:pt idx="2">
                  <c:v>0.1</c:v>
                </c:pt>
              </c:numCache>
            </c:numRef>
          </c:val>
          <c:extLst>
            <c:ext xmlns:c16="http://schemas.microsoft.com/office/drawing/2014/chart" uri="{C3380CC4-5D6E-409C-BE32-E72D297353CC}">
              <c16:uniqueId val="{00000002-4DD0-40F3-B578-868DFF523C06}"/>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Sheet1!$E$3:$E$5</c:f>
              <c:numCache>
                <c:formatCode>0%</c:formatCode>
                <c:ptCount val="3"/>
                <c:pt idx="0">
                  <c:v>0.18</c:v>
                </c:pt>
                <c:pt idx="1">
                  <c:v>0.16</c:v>
                </c:pt>
                <c:pt idx="2">
                  <c:v>0.16</c:v>
                </c:pt>
              </c:numCache>
            </c:numRef>
          </c:val>
          <c:extLst>
            <c:ext xmlns:c16="http://schemas.microsoft.com/office/drawing/2014/chart" uri="{C3380CC4-5D6E-409C-BE32-E72D297353CC}">
              <c16:uniqueId val="{00000003-4DD0-40F3-B578-868DFF523C06}"/>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Sheet1!$F$3:$F$5</c:f>
              <c:numCache>
                <c:formatCode>0%</c:formatCode>
                <c:ptCount val="3"/>
                <c:pt idx="0">
                  <c:v>0.41</c:v>
                </c:pt>
                <c:pt idx="1">
                  <c:v>0.5</c:v>
                </c:pt>
                <c:pt idx="2">
                  <c:v>0.45</c:v>
                </c:pt>
              </c:numCache>
            </c:numRef>
          </c:val>
          <c:extLst>
            <c:ext xmlns:c16="http://schemas.microsoft.com/office/drawing/2014/chart" uri="{C3380CC4-5D6E-409C-BE32-E72D297353CC}">
              <c16:uniqueId val="{00000004-4DD0-40F3-B578-868DFF523C06}"/>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July 2023 
(S8)</c:v>
                </c:pt>
                <c:pt idx="1">
                  <c:v>Feb 2024 
(S11)</c:v>
                </c:pt>
                <c:pt idx="2">
                  <c:v>Oct 2024 
(S15)</c:v>
                </c:pt>
              </c:strCache>
            </c:strRef>
          </c:cat>
          <c:val>
            <c:numRef>
              <c:f>Sheet1!$G$3:$G$5</c:f>
              <c:numCache>
                <c:formatCode>0%</c:formatCode>
                <c:ptCount val="3"/>
                <c:pt idx="0">
                  <c:v>0.25</c:v>
                </c:pt>
                <c:pt idx="1">
                  <c:v>0.2</c:v>
                </c:pt>
                <c:pt idx="2">
                  <c:v>0.24</c:v>
                </c:pt>
              </c:numCache>
            </c:numRef>
          </c:val>
          <c:extLst>
            <c:ext xmlns:c16="http://schemas.microsoft.com/office/drawing/2014/chart" uri="{C3380CC4-5D6E-409C-BE32-E72D297353CC}">
              <c16:uniqueId val="{00000005-4DD0-40F3-B578-868DFF523C06}"/>
            </c:ext>
          </c:extLst>
        </c:ser>
        <c:dLbls>
          <c:dLblPos val="ctr"/>
          <c:showLegendKey val="0"/>
          <c:showVal val="1"/>
          <c:showCatName val="0"/>
          <c:showSerName val="0"/>
          <c:showPercent val="0"/>
          <c:showBubbleSize val="0"/>
        </c:dLbls>
        <c:gapWidth val="8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12257094566118"/>
          <c:y val="3.2466957975940014E-2"/>
          <c:w val="0.57932372957837319"/>
          <c:h val="0.96753307486846962"/>
        </c:manualLayout>
      </c:layout>
      <c:barChart>
        <c:barDir val="bar"/>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00-8AB5-433D-BC74-24F45BB98EA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Permanent - full-time </c:v>
                </c:pt>
                <c:pt idx="1">
                  <c:v>Permanent - part-time </c:v>
                </c:pt>
                <c:pt idx="2">
                  <c:v>Self-employed - Sole Trader</c:v>
                </c:pt>
                <c:pt idx="3">
                  <c:v>Fixed-term contract (i.e. has an end date)</c:v>
                </c:pt>
                <c:pt idx="4">
                  <c:v>Self-employed - Business owner with employees</c:v>
                </c:pt>
                <c:pt idx="5">
                  <c:v>Temporary (e.g. employed through an agency)</c:v>
                </c:pt>
                <c:pt idx="6">
                  <c:v>Zero hours </c:v>
                </c:pt>
                <c:pt idx="7">
                  <c:v>Casual (e.g. no requirement to accept work/shifts offered)</c:v>
                </c:pt>
                <c:pt idx="8">
                  <c:v>Don't know / Prefer not to say </c:v>
                </c:pt>
              </c:strCache>
            </c:strRef>
          </c:cat>
          <c:val>
            <c:numRef>
              <c:f>Sheet1!$B$2:$B$10</c:f>
              <c:numCache>
                <c:formatCode>0%</c:formatCode>
                <c:ptCount val="9"/>
                <c:pt idx="0">
                  <c:v>0.63</c:v>
                </c:pt>
                <c:pt idx="1">
                  <c:v>0.17</c:v>
                </c:pt>
                <c:pt idx="2">
                  <c:v>0.06</c:v>
                </c:pt>
                <c:pt idx="3">
                  <c:v>0.05</c:v>
                </c:pt>
                <c:pt idx="4">
                  <c:v>0.02</c:v>
                </c:pt>
                <c:pt idx="5">
                  <c:v>0.02</c:v>
                </c:pt>
                <c:pt idx="6">
                  <c:v>0.02</c:v>
                </c:pt>
                <c:pt idx="7">
                  <c:v>0.02</c:v>
                </c:pt>
                <c:pt idx="8">
                  <c:v>0.02</c:v>
                </c:pt>
              </c:numCache>
            </c:numRef>
          </c:val>
          <c:extLst>
            <c:ext xmlns:c16="http://schemas.microsoft.com/office/drawing/2014/chart" uri="{C3380CC4-5D6E-409C-BE32-E72D297353CC}">
              <c16:uniqueId val="{00000000-F025-4A9B-A748-0F1FD1277795}"/>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82147492580828"/>
          <c:y val="3.8049253635540216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Sheet1!$A$2:$A$6</c:f>
              <c:strCache>
                <c:ptCount val="5"/>
                <c:pt idx="0">
                  <c:v>Deciding what task to do next </c:v>
                </c:pt>
                <c:pt idx="2">
                  <c:v>Deciding how to do the task</c:v>
                </c:pt>
                <c:pt idx="4">
                  <c:v>The pace of your work</c:v>
                </c:pt>
              </c:strCache>
            </c:strRef>
          </c:cat>
          <c:val>
            <c:numRef>
              <c:f>Sheet1!$B$2:$B$6</c:f>
              <c:numCache>
                <c:formatCode>General</c:formatCode>
                <c:ptCount val="5"/>
                <c:pt idx="0" formatCode="0%">
                  <c:v>0.01</c:v>
                </c:pt>
                <c:pt idx="2" formatCode="0%">
                  <c:v>0.01</c:v>
                </c:pt>
                <c:pt idx="4" formatCode="0%">
                  <c:v>0.01</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None at all </c:v>
                </c:pt>
              </c:strCache>
            </c:strRef>
          </c:tx>
          <c:spPr>
            <a:solidFill>
              <a:srgbClr val="FF0000"/>
            </a:solidFill>
            <a:ln>
              <a:noFill/>
            </a:ln>
            <a:effectLst/>
          </c:spPr>
          <c:invertIfNegative val="0"/>
          <c:dLbls>
            <c:dLbl>
              <c:idx val="0"/>
              <c:layout>
                <c:manualLayout>
                  <c:x val="-2.458862780974299E-2"/>
                  <c:y val="4.117112730436745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4.1924222205864489E-2"/>
                      <c:h val="4.967982694727005E-2"/>
                    </c:manualLayout>
                  </c15:layout>
                </c:ext>
                <c:ext xmlns:c16="http://schemas.microsoft.com/office/drawing/2014/chart" uri="{C3380CC4-5D6E-409C-BE32-E72D297353CC}">
                  <c16:uniqueId val="{00000001-AC8D-4DBE-B579-59899F976A63}"/>
                </c:ext>
              </c:extLst>
            </c:dLbl>
            <c:dLbl>
              <c:idx val="2"/>
              <c:layout>
                <c:manualLayout>
                  <c:x val="-4.2791119616922467E-2"/>
                  <c:y val="-2.74474182029116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76-4A5B-AB02-CEC870FD530A}"/>
                </c:ext>
              </c:extLst>
            </c:dLbl>
            <c:dLbl>
              <c:idx val="4"/>
              <c:layout>
                <c:manualLayout>
                  <c:x val="-3.3937784523766092E-2"/>
                  <c:y val="-1.00639370816076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Sheet1!$C$2:$C$6</c:f>
              <c:numCache>
                <c:formatCode>General</c:formatCode>
                <c:ptCount val="5"/>
                <c:pt idx="0" formatCode="0%">
                  <c:v>0.04</c:v>
                </c:pt>
                <c:pt idx="2" formatCode="0%">
                  <c:v>0.03</c:v>
                </c:pt>
                <c:pt idx="4" formatCode="0%">
                  <c:v>0.05</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much </c:v>
                </c:pt>
              </c:strCache>
            </c:strRef>
          </c:tx>
          <c:spPr>
            <a:solidFill>
              <a:srgbClr val="FF9999"/>
            </a:solidFill>
            <a:ln>
              <a:noFill/>
            </a:ln>
            <a:effectLst/>
          </c:spPr>
          <c:invertIfNegative val="0"/>
          <c:dLbls>
            <c:dLbl>
              <c:idx val="0"/>
              <c:layout>
                <c:manualLayout>
                  <c:x val="6.1822304502211363E-4"/>
                  <c:y val="-8.23422546087348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16-49C6-831B-C339234BBCA8}"/>
                </c:ext>
              </c:extLst>
            </c:dLbl>
            <c:dLbl>
              <c:idx val="2"/>
              <c:layout>
                <c:manualLayout>
                  <c:x val="0"/>
                  <c:y val="-1.372370910145591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E3-4335-AC96-0D91C966EF9C}"/>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Sheet1!$D$2:$D$6</c:f>
              <c:numCache>
                <c:formatCode>General</c:formatCode>
                <c:ptCount val="5"/>
                <c:pt idx="0" formatCode="0%">
                  <c:v>0.12</c:v>
                </c:pt>
                <c:pt idx="2" formatCode="0%">
                  <c:v>0.1</c:v>
                </c:pt>
                <c:pt idx="4" formatCode="0%">
                  <c:v>0.15</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A fair amount</c:v>
                </c:pt>
              </c:strCache>
            </c:strRef>
          </c:tx>
          <c:spPr>
            <a:solidFill>
              <a:srgbClr val="6DD5CE"/>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Sheet1!$E$2:$E$6</c:f>
              <c:numCache>
                <c:formatCode>General</c:formatCode>
                <c:ptCount val="5"/>
                <c:pt idx="0" formatCode="0%">
                  <c:v>0.41</c:v>
                </c:pt>
                <c:pt idx="2" formatCode="0%">
                  <c:v>0.41</c:v>
                </c:pt>
                <c:pt idx="4" formatCode="0%">
                  <c:v>0.38</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A great deal</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Deciding what task to do next </c:v>
                </c:pt>
                <c:pt idx="2">
                  <c:v>Deciding how to do the task</c:v>
                </c:pt>
                <c:pt idx="4">
                  <c:v>The pace of your work</c:v>
                </c:pt>
              </c:strCache>
            </c:strRef>
          </c:cat>
          <c:val>
            <c:numRef>
              <c:f>Sheet1!$F$2:$F$6</c:f>
              <c:numCache>
                <c:formatCode>General</c:formatCode>
                <c:ptCount val="5"/>
                <c:pt idx="0" formatCode="0%">
                  <c:v>0.42</c:v>
                </c:pt>
                <c:pt idx="2" formatCode="0%">
                  <c:v>0.44</c:v>
                </c:pt>
                <c:pt idx="4" formatCode="0%">
                  <c:v>0.41</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2"/>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5.1802401188325879E-3"/>
          <c:y val="8.1089398834543733E-2"/>
          <c:w val="0.17105050049227799"/>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41955312631892"/>
          <c:y val="3.8049240638468068E-2"/>
          <c:w val="0.80558044687368113"/>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Sheet1!$A$2:$A$3</c:f>
              <c:strCache>
                <c:ptCount val="2"/>
                <c:pt idx="0">
                  <c:v>Arranging to take an hour or two off during work hours to take care of personal or family matters</c:v>
                </c:pt>
                <c:pt idx="1">
                  <c:v>Asking to vary your working hours</c:v>
                </c:pt>
              </c:strCache>
            </c:strRef>
          </c:cat>
          <c:val>
            <c:numRef>
              <c:f>Sheet1!$B$2:$B$3</c:f>
              <c:numCache>
                <c:formatCode>0%</c:formatCode>
                <c:ptCount val="2"/>
                <c:pt idx="0">
                  <c:v>0.02</c:v>
                </c:pt>
                <c:pt idx="1">
                  <c:v>0.02</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difficult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Sheet1!$C$2:$C$3</c:f>
              <c:numCache>
                <c:formatCode>0%</c:formatCode>
                <c:ptCount val="2"/>
                <c:pt idx="0">
                  <c:v>0.33</c:v>
                </c:pt>
                <c:pt idx="1">
                  <c:v>0.24</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too difficult</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Sheet1!$D$2:$D$3</c:f>
              <c:numCache>
                <c:formatCode>0%</c:formatCode>
                <c:ptCount val="2"/>
                <c:pt idx="0">
                  <c:v>0.31</c:v>
                </c:pt>
                <c:pt idx="1">
                  <c:v>0.28999999999999998</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Somewhat difficult</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Sheet1!$E$2:$E$3</c:f>
              <c:numCache>
                <c:formatCode>0%</c:formatCode>
                <c:ptCount val="2"/>
                <c:pt idx="0">
                  <c:v>0.23</c:v>
                </c:pt>
                <c:pt idx="1">
                  <c:v>0.28999999999999998</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Very difficult</c:v>
                </c:pt>
              </c:strCache>
            </c:strRef>
          </c:tx>
          <c:spPr>
            <a:solidFill>
              <a:srgbClr val="FF0000"/>
            </a:solidFill>
            <a:ln>
              <a:noFill/>
            </a:ln>
            <a:effectLst/>
          </c:spPr>
          <c:invertIfNegative val="0"/>
          <c:dLbls>
            <c:dLbl>
              <c:idx val="0"/>
              <c:layout>
                <c:manualLayout>
                  <c:x val="0"/>
                  <c:y val="-1.066787401240791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52-4812-89FE-4C70BB248D5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Arranging to take an hour or two off during work hours to take care of personal or family matters</c:v>
                </c:pt>
                <c:pt idx="1">
                  <c:v>Asking to vary your working hours</c:v>
                </c:pt>
              </c:strCache>
            </c:strRef>
          </c:cat>
          <c:val>
            <c:numRef>
              <c:f>Sheet1!$F$2:$F$3</c:f>
              <c:numCache>
                <c:formatCode>0%</c:formatCode>
                <c:ptCount val="2"/>
                <c:pt idx="0">
                  <c:v>0.11</c:v>
                </c:pt>
                <c:pt idx="1">
                  <c:v>0.16</c:v>
                </c:pt>
              </c:numCache>
            </c:numRef>
          </c:val>
          <c:extLst>
            <c:ext xmlns:c16="http://schemas.microsoft.com/office/drawing/2014/chart" uri="{C3380CC4-5D6E-409C-BE32-E72D297353CC}">
              <c16:uniqueId val="{00000001-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bg2">
                <a:lumMod val="90000"/>
              </a:schemeClr>
            </a:solidFill>
            <a:round/>
          </a:ln>
          <a:effectLst/>
        </c:spPr>
        <c:txPr>
          <a:bodyPr rot="-6000000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3.8417996283463894E-2"/>
          <c:w val="0.24925499222027275"/>
          <c:h val="0.7582481250896426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00790243565428E-2"/>
          <c:y val="5.2253144589197192E-2"/>
          <c:w val="0.7967195624651211"/>
          <c:h val="0.85612576083916059"/>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c:f>
              <c:strCache>
                <c:ptCount val="1"/>
                <c:pt idx="0">
                  <c:v>I can decide the time I start and finish work </c:v>
                </c:pt>
              </c:strCache>
            </c:strRef>
          </c:cat>
          <c:val>
            <c:numRef>
              <c:f>Sheet1!$B$2</c:f>
              <c:numCache>
                <c:formatCode>0%</c:formatCode>
                <c:ptCount val="1"/>
                <c:pt idx="0">
                  <c:v>0</c:v>
                </c:pt>
              </c:numCache>
            </c:numRef>
          </c:val>
          <c:extLst>
            <c:ext xmlns:c16="http://schemas.microsoft.com/office/drawing/2014/chart" uri="{C3380CC4-5D6E-409C-BE32-E72D297353CC}">
              <c16:uniqueId val="{00000000-C7DB-4153-972B-12DEE3ACAECF}"/>
            </c:ext>
          </c:extLst>
        </c:ser>
        <c:ser>
          <c:idx val="1"/>
          <c:order val="1"/>
          <c:tx>
            <c:strRef>
              <c:f>Sheet1!$C$1</c:f>
              <c:strCache>
                <c:ptCount val="1"/>
                <c:pt idx="0">
                  <c:v>Strongly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Sheet1!$C$2</c:f>
              <c:numCache>
                <c:formatCode>0%</c:formatCode>
                <c:ptCount val="1"/>
                <c:pt idx="0">
                  <c:v>0.22</c:v>
                </c:pt>
              </c:numCache>
            </c:numRef>
          </c:val>
          <c:extLst>
            <c:ext xmlns:c16="http://schemas.microsoft.com/office/drawing/2014/chart" uri="{C3380CC4-5D6E-409C-BE32-E72D297353CC}">
              <c16:uniqueId val="{00000001-C7DB-4153-972B-12DEE3ACAECF}"/>
            </c:ext>
          </c:extLst>
        </c:ser>
        <c:ser>
          <c:idx val="2"/>
          <c:order val="2"/>
          <c:tx>
            <c:strRef>
              <c:f>Sheet1!$D$1</c:f>
              <c:strCache>
                <c:ptCount val="1"/>
                <c:pt idx="0">
                  <c:v>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Sheet1!$D$2</c:f>
              <c:numCache>
                <c:formatCode>0%</c:formatCode>
                <c:ptCount val="1"/>
                <c:pt idx="0">
                  <c:v>0.21</c:v>
                </c:pt>
              </c:numCache>
            </c:numRef>
          </c:val>
          <c:extLst>
            <c:ext xmlns:c16="http://schemas.microsoft.com/office/drawing/2014/chart" uri="{C3380CC4-5D6E-409C-BE32-E72D297353CC}">
              <c16:uniqueId val="{00000002-C7DB-4153-972B-12DEE3ACAECF}"/>
            </c:ext>
          </c:extLst>
        </c:ser>
        <c:ser>
          <c:idx val="3"/>
          <c:order val="3"/>
          <c:tx>
            <c:strRef>
              <c:f>Sheet1!$E$1</c:f>
              <c:strCache>
                <c:ptCount val="1"/>
                <c:pt idx="0">
                  <c:v>Neither agree nor disagree</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Sheet1!$E$2</c:f>
              <c:numCache>
                <c:formatCode>0%</c:formatCode>
                <c:ptCount val="1"/>
                <c:pt idx="0">
                  <c:v>0.13</c:v>
                </c:pt>
              </c:numCache>
            </c:numRef>
          </c:val>
          <c:extLst>
            <c:ext xmlns:c16="http://schemas.microsoft.com/office/drawing/2014/chart" uri="{C3380CC4-5D6E-409C-BE32-E72D297353CC}">
              <c16:uniqueId val="{00000003-C7DB-4153-972B-12DEE3ACAECF}"/>
            </c:ext>
          </c:extLst>
        </c:ser>
        <c:ser>
          <c:idx val="4"/>
          <c:order val="4"/>
          <c:tx>
            <c:strRef>
              <c:f>Sheet1!$F$1</c:f>
              <c:strCache>
                <c:ptCount val="1"/>
                <c:pt idx="0">
                  <c:v>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Sheet1!$F$2</c:f>
              <c:numCache>
                <c:formatCode>0%</c:formatCode>
                <c:ptCount val="1"/>
                <c:pt idx="0">
                  <c:v>0.26</c:v>
                </c:pt>
              </c:numCache>
            </c:numRef>
          </c:val>
          <c:extLst>
            <c:ext xmlns:c16="http://schemas.microsoft.com/office/drawing/2014/chart" uri="{C3380CC4-5D6E-409C-BE32-E72D297353CC}">
              <c16:uniqueId val="{00000004-C7DB-4153-972B-12DEE3ACAECF}"/>
            </c:ext>
          </c:extLst>
        </c:ser>
        <c:ser>
          <c:idx val="5"/>
          <c:order val="5"/>
          <c:tx>
            <c:strRef>
              <c:f>Sheet1!$G$1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 can decide the time I start and finish work </c:v>
                </c:pt>
              </c:strCache>
            </c:strRef>
          </c:cat>
          <c:val>
            <c:numRef>
              <c:f>Sheet1!$G$2</c:f>
              <c:numCache>
                <c:formatCode>0%</c:formatCode>
                <c:ptCount val="1"/>
                <c:pt idx="0">
                  <c:v>0.16</c:v>
                </c:pt>
              </c:numCache>
            </c:numRef>
          </c:val>
          <c:extLst>
            <c:ext xmlns:c16="http://schemas.microsoft.com/office/drawing/2014/chart" uri="{C3380CC4-5D6E-409C-BE32-E72D297353CC}">
              <c16:uniqueId val="{00000005-C7DB-4153-972B-12DEE3ACAECF}"/>
            </c:ext>
          </c:extLst>
        </c:ser>
        <c:dLbls>
          <c:dLblPos val="inEnd"/>
          <c:showLegendKey val="0"/>
          <c:showVal val="1"/>
          <c:showCatName val="0"/>
          <c:showSerName val="0"/>
          <c:showPercent val="0"/>
          <c:showBubbleSize val="0"/>
        </c:dLbls>
        <c:gapWidth val="150"/>
        <c:overlap val="100"/>
        <c:axId val="1320374880"/>
        <c:axId val="1320352000"/>
      </c:barChart>
      <c:catAx>
        <c:axId val="13203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20352000"/>
        <c:crosses val="autoZero"/>
        <c:auto val="1"/>
        <c:lblAlgn val="ctr"/>
        <c:lblOffset val="100"/>
        <c:noMultiLvlLbl val="0"/>
      </c:catAx>
      <c:valAx>
        <c:axId val="1320352000"/>
        <c:scaling>
          <c:orientation val="minMax"/>
        </c:scaling>
        <c:delete val="1"/>
        <c:axPos val="l"/>
        <c:numFmt formatCode="0%" sourceLinked="1"/>
        <c:majorTickMark val="none"/>
        <c:minorTickMark val="none"/>
        <c:tickLblPos val="nextTo"/>
        <c:crossAx val="1320374880"/>
        <c:crosses val="autoZero"/>
        <c:crossBetween val="between"/>
      </c:valAx>
      <c:spPr>
        <a:noFill/>
        <a:ln>
          <a:noFill/>
        </a:ln>
        <a:effectLst/>
      </c:spPr>
    </c:plotArea>
    <c:legend>
      <c:legendPos val="r"/>
      <c:layout>
        <c:manualLayout>
          <c:xMode val="edge"/>
          <c:yMode val="edge"/>
          <c:x val="0.66703303932524183"/>
          <c:y val="0.19256156544308356"/>
          <c:w val="0.31591631129563008"/>
          <c:h val="0.713627008426974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4492911545919"/>
          <c:y val="3.2466824715281839E-2"/>
          <c:w val="0.57932372957837319"/>
          <c:h val="0.96753307486846962"/>
        </c:manualLayout>
      </c:layout>
      <c:barChart>
        <c:barDir val="bar"/>
        <c:grouping val="clustered"/>
        <c:varyColors val="0"/>
        <c:ser>
          <c:idx val="0"/>
          <c:order val="0"/>
          <c:tx>
            <c:strRef>
              <c:f>Sheet1!$B$1</c:f>
              <c:strCache>
                <c:ptCount val="1"/>
                <c:pt idx="0">
                  <c:v>All employed respondents</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0-25BB-4934-ACDA-A3D6C89B9B7C}"/>
              </c:ext>
            </c:extLst>
          </c:dPt>
          <c:dPt>
            <c:idx val="5"/>
            <c:invertIfNegative val="0"/>
            <c:bubble3D val="0"/>
            <c:spPr>
              <a:solidFill>
                <a:srgbClr val="009690"/>
              </a:solidFill>
              <a:ln>
                <a:noFill/>
              </a:ln>
              <a:effectLst/>
            </c:spPr>
            <c:extLst>
              <c:ext xmlns:c16="http://schemas.microsoft.com/office/drawing/2014/chart" uri="{C3380CC4-5D6E-409C-BE32-E72D297353CC}">
                <c16:uniqueId val="{00000001-25BB-4934-ACDA-A3D6C89B9B7C}"/>
              </c:ext>
            </c:extLst>
          </c:dPt>
          <c:dPt>
            <c:idx val="6"/>
            <c:invertIfNegative val="0"/>
            <c:bubble3D val="0"/>
            <c:spPr>
              <a:solidFill>
                <a:srgbClr val="009690"/>
              </a:solidFill>
              <a:ln>
                <a:noFill/>
              </a:ln>
              <a:effectLst/>
            </c:spPr>
            <c:extLst>
              <c:ext xmlns:c16="http://schemas.microsoft.com/office/drawing/2014/chart" uri="{C3380CC4-5D6E-409C-BE32-E72D297353CC}">
                <c16:uniqueId val="{00000002-25BB-4934-ACDA-A3D6C89B9B7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Sheet1!$B$2:$B$8</c:f>
              <c:numCache>
                <c:formatCode>0%</c:formatCode>
                <c:ptCount val="7"/>
                <c:pt idx="0">
                  <c:v>0.22</c:v>
                </c:pt>
                <c:pt idx="1">
                  <c:v>0.35</c:v>
                </c:pt>
                <c:pt idx="2">
                  <c:v>0.22</c:v>
                </c:pt>
                <c:pt idx="3">
                  <c:v>0.06</c:v>
                </c:pt>
                <c:pt idx="4">
                  <c:v>0.09</c:v>
                </c:pt>
                <c:pt idx="5">
                  <c:v>0.04</c:v>
                </c:pt>
                <c:pt idx="6">
                  <c:v>0.01</c:v>
                </c:pt>
              </c:numCache>
            </c:numRef>
          </c:val>
          <c:extLst>
            <c:ext xmlns:c16="http://schemas.microsoft.com/office/drawing/2014/chart" uri="{C3380CC4-5D6E-409C-BE32-E72D297353CC}">
              <c16:uniqueId val="{00000000-4CCC-4D74-BBA8-0B3CAC9E922B}"/>
            </c:ext>
          </c:extLst>
        </c:ser>
        <c:ser>
          <c:idx val="1"/>
          <c:order val="1"/>
          <c:tx>
            <c:strRef>
              <c:f>Sheet1!$C$1</c:f>
              <c:strCache>
                <c:ptCount val="1"/>
                <c:pt idx="0">
                  <c:v>Full time permanent</c:v>
                </c:pt>
              </c:strCache>
            </c:strRef>
          </c:tx>
          <c:spPr>
            <a:solidFill>
              <a:srgbClr val="9F5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Sheet1!$C$2:$C$8</c:f>
              <c:numCache>
                <c:formatCode>0%</c:formatCode>
                <c:ptCount val="7"/>
                <c:pt idx="0">
                  <c:v>0.19</c:v>
                </c:pt>
                <c:pt idx="1">
                  <c:v>0.36</c:v>
                </c:pt>
                <c:pt idx="2">
                  <c:v>0.23</c:v>
                </c:pt>
                <c:pt idx="3">
                  <c:v>0.06</c:v>
                </c:pt>
                <c:pt idx="4">
                  <c:v>0.1</c:v>
                </c:pt>
                <c:pt idx="5">
                  <c:v>0.05</c:v>
                </c:pt>
                <c:pt idx="6">
                  <c:v>0.01</c:v>
                </c:pt>
              </c:numCache>
            </c:numRef>
          </c:val>
          <c:extLst>
            <c:ext xmlns:c16="http://schemas.microsoft.com/office/drawing/2014/chart" uri="{C3380CC4-5D6E-409C-BE32-E72D297353CC}">
              <c16:uniqueId val="{00000006-AD71-40FD-A57C-47CF7540B619}"/>
            </c:ext>
          </c:extLst>
        </c:ser>
        <c:ser>
          <c:idx val="2"/>
          <c:order val="2"/>
          <c:tx>
            <c:strRef>
              <c:f>Sheet1!$D$1</c:f>
              <c:strCache>
                <c:ptCount val="1"/>
                <c:pt idx="0">
                  <c:v>Part time permanent</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None</c:v>
                </c:pt>
                <c:pt idx="1">
                  <c:v>1-2 opportunities</c:v>
                </c:pt>
                <c:pt idx="2">
                  <c:v>3-4 opportunities </c:v>
                </c:pt>
                <c:pt idx="3">
                  <c:v>5-6 opportunities </c:v>
                </c:pt>
                <c:pt idx="4">
                  <c:v>More than 6 opportunities </c:v>
                </c:pt>
                <c:pt idx="5">
                  <c:v>Can't remember </c:v>
                </c:pt>
                <c:pt idx="6">
                  <c:v>Prefer not to say</c:v>
                </c:pt>
              </c:strCache>
            </c:strRef>
          </c:cat>
          <c:val>
            <c:numRef>
              <c:f>Sheet1!$D$2:$D$8</c:f>
              <c:numCache>
                <c:formatCode>0%</c:formatCode>
                <c:ptCount val="7"/>
                <c:pt idx="0">
                  <c:v>0.31</c:v>
                </c:pt>
                <c:pt idx="1">
                  <c:v>0.33</c:v>
                </c:pt>
                <c:pt idx="2">
                  <c:v>0.19</c:v>
                </c:pt>
                <c:pt idx="3">
                  <c:v>0.08</c:v>
                </c:pt>
                <c:pt idx="4">
                  <c:v>7.0000000000000007E-2</c:v>
                </c:pt>
                <c:pt idx="5">
                  <c:v>0.02</c:v>
                </c:pt>
                <c:pt idx="6">
                  <c:v>0.01</c:v>
                </c:pt>
              </c:numCache>
            </c:numRef>
          </c:val>
          <c:extLst>
            <c:ext xmlns:c16="http://schemas.microsoft.com/office/drawing/2014/chart" uri="{C3380CC4-5D6E-409C-BE32-E72D297353CC}">
              <c16:uniqueId val="{00000007-AD71-40FD-A57C-47CF7540B619}"/>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7.5266313850058638E-3"/>
          <c:y val="0.41014021186217986"/>
          <c:w val="0.15203103974881202"/>
          <c:h val="0.276324415230694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696891110316175"/>
          <c:y val="0"/>
          <c:w val="0.35998586743054567"/>
          <c:h val="0.92995927201323991"/>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delete val="1"/>
          </c:dLbls>
          <c:cat>
            <c:strRef>
              <c:f>Sheet1!$A$2</c:f>
              <c:strCache>
                <c:ptCount val="1"/>
                <c:pt idx="0">
                  <c:v>My job makes good use of my skills and abilities </c:v>
                </c:pt>
              </c:strCache>
            </c:strRef>
          </c:cat>
          <c:val>
            <c:numRef>
              <c:f>Sheet1!$G$2</c:f>
              <c:numCache>
                <c:formatCode>0%</c:formatCode>
                <c:ptCount val="1"/>
                <c:pt idx="0">
                  <c:v>0</c:v>
                </c:pt>
              </c:numCache>
            </c:numRef>
          </c:val>
          <c:extLst>
            <c:ext xmlns:c16="http://schemas.microsoft.com/office/drawing/2014/chart" uri="{C3380CC4-5D6E-409C-BE32-E72D297353CC}">
              <c16:uniqueId val="{00000000-92A9-4F71-B804-A13CDF57DE57}"/>
            </c:ext>
          </c:extLst>
        </c:ser>
        <c:ser>
          <c:idx val="0"/>
          <c:order val="1"/>
          <c:tx>
            <c:strRef>
              <c:f>Sheet1!$F$1</c:f>
              <c:strCache>
                <c:ptCount val="1"/>
                <c:pt idx="0">
                  <c:v>Strongly disagree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Sheet1!$F$2</c:f>
              <c:numCache>
                <c:formatCode>0%</c:formatCode>
                <c:ptCount val="1"/>
                <c:pt idx="0">
                  <c:v>0.03</c:v>
                </c:pt>
              </c:numCache>
            </c:numRef>
          </c:val>
          <c:extLst>
            <c:ext xmlns:c16="http://schemas.microsoft.com/office/drawing/2014/chart" uri="{C3380CC4-5D6E-409C-BE32-E72D297353CC}">
              <c16:uniqueId val="{00000001-92A9-4F71-B804-A13CDF57DE57}"/>
            </c:ext>
          </c:extLst>
        </c:ser>
        <c:ser>
          <c:idx val="1"/>
          <c:order val="2"/>
          <c:tx>
            <c:strRef>
              <c:f>Sheet1!$E$1</c:f>
              <c:strCache>
                <c:ptCount val="1"/>
                <c:pt idx="0">
                  <c:v>Disagree </c:v>
                </c:pt>
              </c:strCache>
            </c:strRef>
          </c:tx>
          <c:spPr>
            <a:solidFill>
              <a:srgbClr val="FFC5C5"/>
            </a:solidFill>
            <a:ln>
              <a:noFill/>
            </a:ln>
            <a:effectLst/>
          </c:spPr>
          <c:invertIfNegative val="0"/>
          <c:dPt>
            <c:idx val="0"/>
            <c:invertIfNegative val="0"/>
            <c:bubble3D val="0"/>
            <c:spPr>
              <a:solidFill>
                <a:srgbClr val="FF9999"/>
              </a:solidFill>
              <a:ln>
                <a:noFill/>
              </a:ln>
              <a:effectLst/>
            </c:spPr>
            <c:extLst>
              <c:ext xmlns:c16="http://schemas.microsoft.com/office/drawing/2014/chart" uri="{C3380CC4-5D6E-409C-BE32-E72D297353CC}">
                <c16:uniqueId val="{00000003-92A9-4F71-B804-A13CDF57DE5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Sheet1!$E$2</c:f>
              <c:numCache>
                <c:formatCode>0%</c:formatCode>
                <c:ptCount val="1"/>
                <c:pt idx="0">
                  <c:v>0.1</c:v>
                </c:pt>
              </c:numCache>
            </c:numRef>
          </c:val>
          <c:extLst>
            <c:ext xmlns:c16="http://schemas.microsoft.com/office/drawing/2014/chart" uri="{C3380CC4-5D6E-409C-BE32-E72D297353CC}">
              <c16:uniqueId val="{00000004-92A9-4F71-B804-A13CDF57DE57}"/>
            </c:ext>
          </c:extLst>
        </c:ser>
        <c:ser>
          <c:idx val="2"/>
          <c:order val="3"/>
          <c:tx>
            <c:strRef>
              <c:f>Sheet1!$D$1</c:f>
              <c:strCache>
                <c:ptCount val="1"/>
                <c:pt idx="0">
                  <c:v>Neither agree nor disagree </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Sheet1!$D$2</c:f>
              <c:numCache>
                <c:formatCode>0%</c:formatCode>
                <c:ptCount val="1"/>
                <c:pt idx="0">
                  <c:v>0.14000000000000001</c:v>
                </c:pt>
              </c:numCache>
            </c:numRef>
          </c:val>
          <c:extLst>
            <c:ext xmlns:c16="http://schemas.microsoft.com/office/drawing/2014/chart" uri="{C3380CC4-5D6E-409C-BE32-E72D297353CC}">
              <c16:uniqueId val="{00000005-92A9-4F71-B804-A13CDF57DE57}"/>
            </c:ext>
          </c:extLst>
        </c:ser>
        <c:ser>
          <c:idx val="3"/>
          <c:order val="4"/>
          <c:tx>
            <c:strRef>
              <c:f>Sheet1!$C$1</c:f>
              <c:strCache>
                <c:ptCount val="1"/>
                <c:pt idx="0">
                  <c:v>Agree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Sheet1!$C$2</c:f>
              <c:numCache>
                <c:formatCode>0%</c:formatCode>
                <c:ptCount val="1"/>
                <c:pt idx="0">
                  <c:v>0.45</c:v>
                </c:pt>
              </c:numCache>
            </c:numRef>
          </c:val>
          <c:extLst>
            <c:ext xmlns:c16="http://schemas.microsoft.com/office/drawing/2014/chart" uri="{C3380CC4-5D6E-409C-BE32-E72D297353CC}">
              <c16:uniqueId val="{00000006-92A9-4F71-B804-A13CDF57DE57}"/>
            </c:ext>
          </c:extLst>
        </c:ser>
        <c:ser>
          <c:idx val="4"/>
          <c:order val="5"/>
          <c:tx>
            <c:strRef>
              <c:f>Sheet1!$B$1</c:f>
              <c:strCache>
                <c:ptCount val="1"/>
                <c:pt idx="0">
                  <c:v>Strongly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My job makes good use of my skills and abilities </c:v>
                </c:pt>
              </c:strCache>
            </c:strRef>
          </c:cat>
          <c:val>
            <c:numRef>
              <c:f>Sheet1!$B$2</c:f>
              <c:numCache>
                <c:formatCode>0%</c:formatCode>
                <c:ptCount val="1"/>
                <c:pt idx="0">
                  <c:v>0.28000000000000003</c:v>
                </c:pt>
              </c:numCache>
            </c:numRef>
          </c:val>
          <c:extLst>
            <c:ext xmlns:c16="http://schemas.microsoft.com/office/drawing/2014/chart" uri="{C3380CC4-5D6E-409C-BE32-E72D297353CC}">
              <c16:uniqueId val="{00000007-92A9-4F71-B804-A13CDF57DE57}"/>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0.72741613747616785"/>
          <c:y val="8.3874432299131413E-2"/>
          <c:w val="0.25858357921101238"/>
          <c:h val="0.7532655198378173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87187640584951"/>
          <c:y val="2.9959979729296465E-2"/>
          <c:w val="0.52444097346581542"/>
          <c:h val="0.90544656132563361"/>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pt idx="0">
                  <c:v>0</c:v>
                </c:pt>
              </c:numCache>
            </c:numRef>
          </c:val>
          <c:extLst>
            <c:ext xmlns:c16="http://schemas.microsoft.com/office/drawing/2014/chart" uri="{C3380CC4-5D6E-409C-BE32-E72D297353CC}">
              <c16:uniqueId val="{00000000-6ED7-4015-814D-500E5DB435F0}"/>
            </c:ext>
          </c:extLst>
        </c:ser>
        <c:ser>
          <c:idx val="0"/>
          <c:order val="1"/>
          <c:tx>
            <c:strRef>
              <c:f>Sheet1!$F$1</c:f>
              <c:strCache>
                <c:ptCount val="1"/>
                <c:pt idx="0">
                  <c:v>Never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0.01</c:v>
                </c:pt>
              </c:numCache>
            </c:numRef>
          </c:val>
          <c:extLst>
            <c:ext xmlns:c16="http://schemas.microsoft.com/office/drawing/2014/chart" uri="{C3380CC4-5D6E-409C-BE32-E72D297353CC}">
              <c16:uniqueId val="{00000001-6ED7-4015-814D-500E5DB435F0}"/>
            </c:ext>
          </c:extLst>
        </c:ser>
        <c:ser>
          <c:idx val="1"/>
          <c:order val="2"/>
          <c:tx>
            <c:strRef>
              <c:f>Sheet1!$E$1</c:f>
              <c:strCache>
                <c:ptCount val="1"/>
                <c:pt idx="0">
                  <c:v>Rarely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0.15</c:v>
                </c:pt>
              </c:numCache>
            </c:numRef>
          </c:val>
          <c:extLst>
            <c:ext xmlns:c16="http://schemas.microsoft.com/office/drawing/2014/chart" uri="{C3380CC4-5D6E-409C-BE32-E72D297353CC}">
              <c16:uniqueId val="{00000002-6ED7-4015-814D-500E5DB435F0}"/>
            </c:ext>
          </c:extLst>
        </c:ser>
        <c:ser>
          <c:idx val="2"/>
          <c:order val="3"/>
          <c:tx>
            <c:strRef>
              <c:f>Sheet1!$D$1</c:f>
              <c:strCache>
                <c:ptCount val="1"/>
                <c:pt idx="0">
                  <c:v>Sometimes</c:v>
                </c:pt>
              </c:strCache>
            </c:strRef>
          </c:tx>
          <c:spPr>
            <a:solidFill>
              <a:srgbClr val="97E1D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0.41</c:v>
                </c:pt>
              </c:numCache>
            </c:numRef>
          </c:val>
          <c:extLst>
            <c:ext xmlns:c16="http://schemas.microsoft.com/office/drawing/2014/chart" uri="{C3380CC4-5D6E-409C-BE32-E72D297353CC}">
              <c16:uniqueId val="{00000003-6ED7-4015-814D-500E5DB435F0}"/>
            </c:ext>
          </c:extLst>
        </c:ser>
        <c:ser>
          <c:idx val="3"/>
          <c:order val="4"/>
          <c:tx>
            <c:strRef>
              <c:f>Sheet1!$C$1</c:f>
              <c:strCache>
                <c:ptCount val="1"/>
                <c:pt idx="0">
                  <c:v>Often</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0.3</c:v>
                </c:pt>
              </c:numCache>
            </c:numRef>
          </c:val>
          <c:extLst>
            <c:ext xmlns:c16="http://schemas.microsoft.com/office/drawing/2014/chart" uri="{C3380CC4-5D6E-409C-BE32-E72D297353CC}">
              <c16:uniqueId val="{00000004-6ED7-4015-814D-500E5DB435F0}"/>
            </c:ext>
          </c:extLst>
        </c:ser>
        <c:ser>
          <c:idx val="4"/>
          <c:order val="5"/>
          <c:tx>
            <c:strRef>
              <c:f>Sheet1!$B$1</c:f>
              <c:strCache>
                <c:ptCount val="1"/>
                <c:pt idx="0">
                  <c:v>Always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5-6ED7-4015-814D-500E5DB435F0}"/>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r"/>
      <c:layout>
        <c:manualLayout>
          <c:xMode val="edge"/>
          <c:yMode val="edge"/>
          <c:x val="5.3291929225665557E-2"/>
          <c:y val="0.15847907101330144"/>
          <c:w val="0.22744048599000011"/>
          <c:h val="0.5087290341798975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30115840401916"/>
          <c:y val="4.3578152333522129E-2"/>
          <c:w val="0.38098629239977538"/>
          <c:h val="0.90817019584647884"/>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0-E133-434D-953B-BDD6F57C334F}"/>
            </c:ext>
          </c:extLst>
        </c:ser>
        <c:ser>
          <c:idx val="0"/>
          <c:order val="1"/>
          <c:tx>
            <c:strRef>
              <c:f>Sheet1!$F$1</c:f>
              <c:strCache>
                <c:ptCount val="1"/>
                <c:pt idx="0">
                  <c:v>Always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0.11</c:v>
                </c:pt>
              </c:numCache>
            </c:numRef>
          </c:val>
          <c:extLst>
            <c:ext xmlns:c16="http://schemas.microsoft.com/office/drawing/2014/chart" uri="{C3380CC4-5D6E-409C-BE32-E72D297353CC}">
              <c16:uniqueId val="{00000001-E133-434D-953B-BDD6F57C334F}"/>
            </c:ext>
          </c:extLst>
        </c:ser>
        <c:ser>
          <c:idx val="1"/>
          <c:order val="2"/>
          <c:tx>
            <c:strRef>
              <c:f>Sheet1!$E$1</c:f>
              <c:strCache>
                <c:ptCount val="1"/>
                <c:pt idx="0">
                  <c:v>Often</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0.16</c:v>
                </c:pt>
              </c:numCache>
            </c:numRef>
          </c:val>
          <c:extLst>
            <c:ext xmlns:c16="http://schemas.microsoft.com/office/drawing/2014/chart" uri="{C3380CC4-5D6E-409C-BE32-E72D297353CC}">
              <c16:uniqueId val="{00000002-E133-434D-953B-BDD6F57C334F}"/>
            </c:ext>
          </c:extLst>
        </c:ser>
        <c:ser>
          <c:idx val="2"/>
          <c:order val="3"/>
          <c:tx>
            <c:strRef>
              <c:f>Sheet1!$D$1</c:f>
              <c:strCache>
                <c:ptCount val="1"/>
                <c:pt idx="0">
                  <c:v>Sometimes</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0.35</c:v>
                </c:pt>
              </c:numCache>
            </c:numRef>
          </c:val>
          <c:extLst>
            <c:ext xmlns:c16="http://schemas.microsoft.com/office/drawing/2014/chart" uri="{C3380CC4-5D6E-409C-BE32-E72D297353CC}">
              <c16:uniqueId val="{00000003-E133-434D-953B-BDD6F57C334F}"/>
            </c:ext>
          </c:extLst>
        </c:ser>
        <c:ser>
          <c:idx val="3"/>
          <c:order val="4"/>
          <c:tx>
            <c:strRef>
              <c:f>Sheet1!$C$1</c:f>
              <c:strCache>
                <c:ptCount val="1"/>
                <c:pt idx="0">
                  <c:v>Rarely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0.24</c:v>
                </c:pt>
              </c:numCache>
            </c:numRef>
          </c:val>
          <c:extLst>
            <c:ext xmlns:c16="http://schemas.microsoft.com/office/drawing/2014/chart" uri="{C3380CC4-5D6E-409C-BE32-E72D297353CC}">
              <c16:uniqueId val="{00000004-E133-434D-953B-BDD6F57C334F}"/>
            </c:ext>
          </c:extLst>
        </c:ser>
        <c:ser>
          <c:idx val="4"/>
          <c:order val="5"/>
          <c:tx>
            <c:strRef>
              <c:f>Sheet1!$B$1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0.13</c:v>
                </c:pt>
              </c:numCache>
            </c:numRef>
          </c:val>
          <c:extLst>
            <c:ext xmlns:c16="http://schemas.microsoft.com/office/drawing/2014/chart" uri="{C3380CC4-5D6E-409C-BE32-E72D297353CC}">
              <c16:uniqueId val="{00000005-E133-434D-953B-BDD6F57C334F}"/>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0.81775324114826575"/>
          <c:y val="0.27559535540964214"/>
          <c:w val="0.18224675885173425"/>
          <c:h val="0.57137262815933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753025610998827E-3"/>
          <c:y val="3.6234379457969916E-2"/>
          <c:w val="0.97084904909368608"/>
          <c:h val="0.56635563070320261"/>
        </c:manualLayout>
      </c:layout>
      <c:lineChart>
        <c:grouping val="stacked"/>
        <c:varyColors val="0"/>
        <c:ser>
          <c:idx val="0"/>
          <c:order val="0"/>
          <c:tx>
            <c:strRef>
              <c:f>Sheet1!$B$1</c:f>
              <c:strCache>
                <c:ptCount val="1"/>
                <c:pt idx="0">
                  <c:v>Medium (5-6)</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June '24 
(S12)</c:v>
                </c:pt>
                <c:pt idx="9">
                  <c:v>July '24 (S13)</c:v>
                </c:pt>
                <c:pt idx="10">
                  <c:v>Aug '24 (S14)</c:v>
                </c:pt>
                <c:pt idx="11">
                  <c:v>Oct '24 (S15)</c:v>
                </c:pt>
              </c:strCache>
            </c:strRef>
          </c:cat>
          <c:val>
            <c:numRef>
              <c:f>Sheet1!$B$2:$B$13</c:f>
              <c:numCache>
                <c:formatCode>0%</c:formatCode>
                <c:ptCount val="12"/>
                <c:pt idx="0">
                  <c:v>0.23</c:v>
                </c:pt>
                <c:pt idx="1">
                  <c:v>0.23</c:v>
                </c:pt>
                <c:pt idx="2">
                  <c:v>0.21</c:v>
                </c:pt>
                <c:pt idx="3">
                  <c:v>0.23</c:v>
                </c:pt>
                <c:pt idx="4">
                  <c:v>0.22</c:v>
                </c:pt>
                <c:pt idx="5">
                  <c:v>0.23</c:v>
                </c:pt>
                <c:pt idx="6">
                  <c:v>0.24</c:v>
                </c:pt>
                <c:pt idx="7">
                  <c:v>0.22</c:v>
                </c:pt>
                <c:pt idx="8">
                  <c:v>0.23</c:v>
                </c:pt>
                <c:pt idx="9">
                  <c:v>0.26</c:v>
                </c:pt>
                <c:pt idx="10">
                  <c:v>0.22</c:v>
                </c:pt>
                <c:pt idx="11">
                  <c:v>0.2</c:v>
                </c:pt>
              </c:numCache>
            </c:numRef>
          </c:val>
          <c:smooth val="0"/>
          <c:extLst>
            <c:ext xmlns:c16="http://schemas.microsoft.com/office/drawing/2014/chart" uri="{C3380CC4-5D6E-409C-BE32-E72D297353CC}">
              <c16:uniqueId val="{00000000-BAD6-47E3-ABFC-E955BEA80D08}"/>
            </c:ext>
          </c:extLst>
        </c:ser>
        <c:dLbls>
          <c:showLegendKey val="0"/>
          <c:showVal val="0"/>
          <c:showCatName val="0"/>
          <c:showSerName val="0"/>
          <c:showPercent val="0"/>
          <c:showBubbleSize val="0"/>
        </c:dLbls>
        <c:marker val="1"/>
        <c:smooth val="0"/>
        <c:axId val="10674208"/>
        <c:axId val="10676608"/>
      </c:lineChart>
      <c:catAx>
        <c:axId val="10674208"/>
        <c:scaling>
          <c:orientation val="minMax"/>
        </c:scaling>
        <c:delete val="1"/>
        <c:axPos val="b"/>
        <c:numFmt formatCode="General" sourceLinked="1"/>
        <c:majorTickMark val="none"/>
        <c:minorTickMark val="none"/>
        <c:tickLblPos val="nextTo"/>
        <c:crossAx val="10676608"/>
        <c:crosses val="autoZero"/>
        <c:auto val="1"/>
        <c:lblAlgn val="ctr"/>
        <c:lblOffset val="100"/>
        <c:noMultiLvlLbl val="0"/>
      </c:catAx>
      <c:valAx>
        <c:axId val="10676608"/>
        <c:scaling>
          <c:orientation val="minMax"/>
          <c:max val="0.5"/>
        </c:scaling>
        <c:delete val="1"/>
        <c:axPos val="l"/>
        <c:numFmt formatCode="0%" sourceLinked="1"/>
        <c:majorTickMark val="none"/>
        <c:minorTickMark val="none"/>
        <c:tickLblPos val="nextTo"/>
        <c:crossAx val="1067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63397233051617"/>
          <c:y val="0"/>
          <c:w val="0.49532193945447034"/>
          <c:h val="0.92723563749239468"/>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delete val="1"/>
          </c:dLbls>
          <c:cat>
            <c:numRef>
              <c:f>Sheet1!$A$2</c:f>
              <c:numCache>
                <c:formatCode>General</c:formatCode>
                <c:ptCount val="1"/>
              </c:numCache>
            </c:numRef>
          </c:cat>
          <c:val>
            <c:numRef>
              <c:f>Sheet1!$G$2</c:f>
              <c:numCache>
                <c:formatCode>0%</c:formatCode>
                <c:ptCount val="1"/>
                <c:pt idx="0">
                  <c:v>0</c:v>
                </c:pt>
              </c:numCache>
            </c:numRef>
          </c:val>
          <c:extLst>
            <c:ext xmlns:c16="http://schemas.microsoft.com/office/drawing/2014/chart" uri="{C3380CC4-5D6E-409C-BE32-E72D297353CC}">
              <c16:uniqueId val="{00000000-4BCC-4076-9970-37ADDE55CA12}"/>
            </c:ext>
          </c:extLst>
        </c:ser>
        <c:ser>
          <c:idx val="0"/>
          <c:order val="1"/>
          <c:tx>
            <c:strRef>
              <c:f>Sheet1!$F$1</c:f>
              <c:strCache>
                <c:ptCount val="1"/>
                <c:pt idx="0">
                  <c:v>Always</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0.13</c:v>
                </c:pt>
              </c:numCache>
            </c:numRef>
          </c:val>
          <c:extLst>
            <c:ext xmlns:c16="http://schemas.microsoft.com/office/drawing/2014/chart" uri="{C3380CC4-5D6E-409C-BE32-E72D297353CC}">
              <c16:uniqueId val="{00000001-4BCC-4076-9970-37ADDE55CA12}"/>
            </c:ext>
          </c:extLst>
        </c:ser>
        <c:ser>
          <c:idx val="1"/>
          <c:order val="2"/>
          <c:tx>
            <c:strRef>
              <c:f>Sheet1!$E$1</c:f>
              <c:strCache>
                <c:ptCount val="1"/>
                <c:pt idx="0">
                  <c:v>Often </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0.19</c:v>
                </c:pt>
              </c:numCache>
            </c:numRef>
          </c:val>
          <c:extLst>
            <c:ext xmlns:c16="http://schemas.microsoft.com/office/drawing/2014/chart" uri="{C3380CC4-5D6E-409C-BE32-E72D297353CC}">
              <c16:uniqueId val="{00000002-4BCC-4076-9970-37ADDE55CA12}"/>
            </c:ext>
          </c:extLst>
        </c:ser>
        <c:ser>
          <c:idx val="2"/>
          <c:order val="3"/>
          <c:tx>
            <c:strRef>
              <c:f>Sheet1!$D$1</c:f>
              <c:strCache>
                <c:ptCount val="1"/>
                <c:pt idx="0">
                  <c:v>Sometimes</c:v>
                </c:pt>
              </c:strCache>
            </c:strRef>
          </c:tx>
          <c:spPr>
            <a:solidFill>
              <a:srgbClr val="FFC5C5"/>
            </a:solidFill>
            <a:ln>
              <a:noFill/>
            </a:ln>
            <a:effectLst/>
          </c:spPr>
          <c:invertIfNegative val="0"/>
          <c:dPt>
            <c:idx val="0"/>
            <c:invertIfNegative val="0"/>
            <c:bubble3D val="0"/>
            <c:spPr>
              <a:solidFill>
                <a:srgbClr val="FFC5C5"/>
              </a:solidFill>
              <a:ln>
                <a:noFill/>
              </a:ln>
              <a:effectLst/>
            </c:spPr>
            <c:extLst>
              <c:ext xmlns:c16="http://schemas.microsoft.com/office/drawing/2014/chart" uri="{C3380CC4-5D6E-409C-BE32-E72D297353CC}">
                <c16:uniqueId val="{00000001-D2F2-46CE-9697-B1B032CB64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0.44</c:v>
                </c:pt>
              </c:numCache>
            </c:numRef>
          </c:val>
          <c:extLst>
            <c:ext xmlns:c16="http://schemas.microsoft.com/office/drawing/2014/chart" uri="{C3380CC4-5D6E-409C-BE32-E72D297353CC}">
              <c16:uniqueId val="{00000003-4BCC-4076-9970-37ADDE55CA12}"/>
            </c:ext>
          </c:extLst>
        </c:ser>
        <c:ser>
          <c:idx val="3"/>
          <c:order val="4"/>
          <c:tx>
            <c:strRef>
              <c:f>Sheet1!$C$1</c:f>
              <c:strCache>
                <c:ptCount val="1"/>
                <c:pt idx="0">
                  <c:v>Rarely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0.19</c:v>
                </c:pt>
              </c:numCache>
            </c:numRef>
          </c:val>
          <c:extLst>
            <c:ext xmlns:c16="http://schemas.microsoft.com/office/drawing/2014/chart" uri="{C3380CC4-5D6E-409C-BE32-E72D297353CC}">
              <c16:uniqueId val="{00000004-4BCC-4076-9970-37ADDE55CA12}"/>
            </c:ext>
          </c:extLst>
        </c:ser>
        <c:ser>
          <c:idx val="4"/>
          <c:order val="5"/>
          <c:tx>
            <c:strRef>
              <c:f>Sheet1!$B$1</c:f>
              <c:strCache>
                <c:ptCount val="1"/>
                <c:pt idx="0">
                  <c:v>Never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0.04</c:v>
                </c:pt>
              </c:numCache>
            </c:numRef>
          </c:val>
          <c:extLst>
            <c:ext xmlns:c16="http://schemas.microsoft.com/office/drawing/2014/chart" uri="{C3380CC4-5D6E-409C-BE32-E72D297353CC}">
              <c16:uniqueId val="{00000005-4BCC-4076-9970-37ADDE55CA12}"/>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232672269899"/>
          <c:y val="4.6301786854367262E-2"/>
          <c:w val="0.38098629239977538"/>
          <c:h val="0.90817019584647884"/>
        </c:manualLayout>
      </c:layout>
      <c:barChart>
        <c:barDir val="col"/>
        <c:grouping val="percentStacked"/>
        <c:varyColors val="0"/>
        <c:ser>
          <c:idx val="5"/>
          <c:order val="0"/>
          <c:tx>
            <c:strRef>
              <c:f>Sheet1!$G$1</c:f>
              <c:strCache>
                <c:ptCount val="1"/>
                <c:pt idx="0">
                  <c:v>Don't know</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0%</c:formatCode>
                <c:ptCount val="1"/>
                <c:pt idx="0">
                  <c:v>0.01</c:v>
                </c:pt>
              </c:numCache>
            </c:numRef>
          </c:val>
          <c:extLst>
            <c:ext xmlns:c16="http://schemas.microsoft.com/office/drawing/2014/chart" uri="{C3380CC4-5D6E-409C-BE32-E72D297353CC}">
              <c16:uniqueId val="{00000000-E133-434D-953B-BDD6F57C334F}"/>
            </c:ext>
          </c:extLst>
        </c:ser>
        <c:ser>
          <c:idx val="0"/>
          <c:order val="1"/>
          <c:tx>
            <c:strRef>
              <c:f>Sheet1!$F$1</c:f>
              <c:strCache>
                <c:ptCount val="1"/>
                <c:pt idx="0">
                  <c:v>Not at all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c:formatCode>
                <c:ptCount val="1"/>
                <c:pt idx="0">
                  <c:v>0.13</c:v>
                </c:pt>
              </c:numCache>
            </c:numRef>
          </c:val>
          <c:extLst>
            <c:ext xmlns:c16="http://schemas.microsoft.com/office/drawing/2014/chart" uri="{C3380CC4-5D6E-409C-BE32-E72D297353CC}">
              <c16:uniqueId val="{00000001-E133-434D-953B-BDD6F57C334F}"/>
            </c:ext>
          </c:extLst>
        </c:ser>
        <c:ser>
          <c:idx val="1"/>
          <c:order val="2"/>
          <c:tx>
            <c:strRef>
              <c:f>Sheet1!$E$1</c:f>
              <c:strCache>
                <c:ptCount val="1"/>
                <c:pt idx="0">
                  <c:v>To a minor extent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0%</c:formatCode>
                <c:ptCount val="1"/>
                <c:pt idx="0">
                  <c:v>0.17</c:v>
                </c:pt>
              </c:numCache>
            </c:numRef>
          </c:val>
          <c:extLst>
            <c:ext xmlns:c16="http://schemas.microsoft.com/office/drawing/2014/chart" uri="{C3380CC4-5D6E-409C-BE32-E72D297353CC}">
              <c16:uniqueId val="{00000002-E133-434D-953B-BDD6F57C334F}"/>
            </c:ext>
          </c:extLst>
        </c:ser>
        <c:ser>
          <c:idx val="2"/>
          <c:order val="3"/>
          <c:tx>
            <c:strRef>
              <c:f>Sheet1!$D$1</c:f>
              <c:strCache>
                <c:ptCount val="1"/>
                <c:pt idx="0">
                  <c:v>To some extent </c:v>
                </c:pt>
              </c:strCache>
            </c:strRef>
          </c:tx>
          <c:spPr>
            <a:solidFill>
              <a:srgbClr val="BEEC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0.35</c:v>
                </c:pt>
              </c:numCache>
            </c:numRef>
          </c:val>
          <c:extLst>
            <c:ext xmlns:c16="http://schemas.microsoft.com/office/drawing/2014/chart" uri="{C3380CC4-5D6E-409C-BE32-E72D297353CC}">
              <c16:uniqueId val="{00000003-E133-434D-953B-BDD6F57C334F}"/>
            </c:ext>
          </c:extLst>
        </c:ser>
        <c:ser>
          <c:idx val="3"/>
          <c:order val="4"/>
          <c:tx>
            <c:strRef>
              <c:f>Sheet1!$C$1</c:f>
              <c:strCache>
                <c:ptCount val="1"/>
                <c:pt idx="0">
                  <c:v>To a considerable extent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0.23</c:v>
                </c:pt>
              </c:numCache>
            </c:numRef>
          </c:val>
          <c:extLst>
            <c:ext xmlns:c16="http://schemas.microsoft.com/office/drawing/2014/chart" uri="{C3380CC4-5D6E-409C-BE32-E72D297353CC}">
              <c16:uniqueId val="{00000004-E133-434D-953B-BDD6F57C334F}"/>
            </c:ext>
          </c:extLst>
        </c:ser>
        <c:ser>
          <c:idx val="4"/>
          <c:order val="5"/>
          <c:tx>
            <c:strRef>
              <c:f>Sheet1!$B$1</c:f>
              <c:strCache>
                <c:ptCount val="1"/>
                <c:pt idx="0">
                  <c:v>Completely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0.11</c:v>
                </c:pt>
              </c:numCache>
            </c:numRef>
          </c:val>
          <c:extLst>
            <c:ext xmlns:c16="http://schemas.microsoft.com/office/drawing/2014/chart" uri="{C3380CC4-5D6E-409C-BE32-E72D297353CC}">
              <c16:uniqueId val="{00000005-E133-434D-953B-BDD6F57C334F}"/>
            </c:ext>
          </c:extLst>
        </c:ser>
        <c:dLbls>
          <c:showLegendKey val="0"/>
          <c:showVal val="1"/>
          <c:showCatName val="0"/>
          <c:showSerName val="0"/>
          <c:showPercent val="0"/>
          <c:showBubbleSize val="0"/>
        </c:dLbls>
        <c:gapWidth val="51"/>
        <c:overlap val="100"/>
        <c:axId val="1529270912"/>
        <c:axId val="1529269952"/>
      </c:barChart>
      <c:catAx>
        <c:axId val="1529270912"/>
        <c:scaling>
          <c:orientation val="maxMin"/>
        </c:scaling>
        <c:delete val="1"/>
        <c:axPos val="b"/>
        <c:numFmt formatCode="General" sourceLinked="1"/>
        <c:majorTickMark val="none"/>
        <c:minorTickMark val="none"/>
        <c:tickLblPos val="nextTo"/>
        <c:crossAx val="1529269952"/>
        <c:crosses val="autoZero"/>
        <c:auto val="1"/>
        <c:lblAlgn val="ctr"/>
        <c:lblOffset val="100"/>
        <c:noMultiLvlLbl val="0"/>
      </c:catAx>
      <c:valAx>
        <c:axId val="1529269952"/>
        <c:scaling>
          <c:orientation val="minMax"/>
        </c:scaling>
        <c:delete val="1"/>
        <c:axPos val="r"/>
        <c:numFmt formatCode="0%" sourceLinked="1"/>
        <c:majorTickMark val="none"/>
        <c:minorTickMark val="none"/>
        <c:tickLblPos val="nextTo"/>
        <c:crossAx val="1529270912"/>
        <c:crosses val="autoZero"/>
        <c:crossBetween val="between"/>
      </c:valAx>
      <c:spPr>
        <a:noFill/>
        <a:ln>
          <a:noFill/>
        </a:ln>
        <a:effectLst/>
      </c:spPr>
    </c:plotArea>
    <c:legend>
      <c:legendPos val="l"/>
      <c:layout>
        <c:manualLayout>
          <c:xMode val="edge"/>
          <c:yMode val="edge"/>
          <c:x val="0.70150227603542858"/>
          <c:y val="0.27559535540964214"/>
          <c:w val="0.29849772396457153"/>
          <c:h val="0.571372628159335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800" b="1" i="0" u="none" strike="noStrike" kern="1200" spc="0" baseline="0">
                <a:solidFill>
                  <a:srgbClr val="5C5B5A"/>
                </a:solidFill>
                <a:latin typeface="Arial"/>
                <a:ea typeface="+mn-ea"/>
                <a:cs typeface="+mn-cs"/>
              </a:defRPr>
            </a:pPr>
            <a:r>
              <a:rPr lang="en-GB" sz="1400" b="1" kern="1200">
                <a:solidFill>
                  <a:srgbClr val="5C5B5A"/>
                </a:solidFill>
                <a:latin typeface="Arial"/>
                <a:ea typeface="+mn-ea"/>
                <a:cs typeface="+mn-cs"/>
              </a:rPr>
              <a:t>How likely do you think you are to lose your job and become unemployed in the next 12 months?</a:t>
            </a:r>
          </a:p>
        </c:rich>
      </c:tx>
      <c:layout>
        <c:manualLayout>
          <c:xMode val="edge"/>
          <c:yMode val="edge"/>
          <c:x val="0.21634715709612398"/>
          <c:y val="4.7029276007473315E-2"/>
        </c:manualLayout>
      </c:layout>
      <c:overlay val="0"/>
      <c:spPr>
        <a:noFill/>
        <a:ln>
          <a:noFill/>
        </a:ln>
        <a:effectLst/>
      </c:spPr>
      <c:txPr>
        <a:bodyPr rot="0" spcFirstLastPara="1" vertOverflow="ellipsis" vert="horz" wrap="square" anchor="ctr" anchorCtr="1"/>
        <a:lstStyle/>
        <a:p>
          <a:pPr>
            <a:defRPr lang="en-GB" sz="1800" b="1" i="0" u="none" strike="noStrike" kern="1200" spc="0" baseline="0">
              <a:solidFill>
                <a:srgbClr val="5C5B5A"/>
              </a:solidFill>
              <a:latin typeface="Arial"/>
              <a:ea typeface="+mn-ea"/>
              <a:cs typeface="+mn-cs"/>
            </a:defRPr>
          </a:pPr>
          <a:endParaRPr lang="en-US"/>
        </a:p>
      </c:txPr>
    </c:title>
    <c:autoTitleDeleted val="0"/>
    <c:plotArea>
      <c:layout>
        <c:manualLayout>
          <c:layoutTarget val="inner"/>
          <c:xMode val="edge"/>
          <c:yMode val="edge"/>
          <c:x val="0.28597449805673475"/>
          <c:y val="5.0895612651424942E-2"/>
          <c:w val="0.71308660506490362"/>
          <c:h val="0.84104730256307947"/>
        </c:manualLayout>
      </c:layout>
      <c:barChart>
        <c:barDir val="col"/>
        <c:grouping val="stacked"/>
        <c:varyColors val="0"/>
        <c:ser>
          <c:idx val="0"/>
          <c:order val="0"/>
          <c:tx>
            <c:strRef>
              <c:f>Sheet1!$B$1</c:f>
              <c:strCache>
                <c:ptCount val="1"/>
                <c:pt idx="0">
                  <c:v>Don't know</c:v>
                </c:pt>
              </c:strCache>
            </c:strRef>
          </c:tx>
          <c:spPr>
            <a:solidFill>
              <a:srgbClr val="5C5B5A"/>
            </a:solidFill>
            <a:ln>
              <a:noFill/>
            </a:ln>
            <a:effectLst/>
          </c:spPr>
          <c:invertIfNegative val="0"/>
          <c:dLbls>
            <c:delete val="1"/>
          </c:dLbls>
          <c:cat>
            <c:strRef>
              <c:f>Sheet1!$A$2:$A$4</c:f>
              <c:strCache>
                <c:ptCount val="3"/>
                <c:pt idx="0">
                  <c:v>October (S15)</c:v>
                </c:pt>
                <c:pt idx="1">
                  <c:v>February (S11)</c:v>
                </c:pt>
                <c:pt idx="2">
                  <c:v>July (S8)</c:v>
                </c:pt>
              </c:strCache>
            </c:strRef>
          </c:cat>
          <c:val>
            <c:numRef>
              <c:f>Sheet1!$B$2:$B$4</c:f>
              <c:numCache>
                <c:formatCode>0%</c:formatCode>
                <c:ptCount val="3"/>
                <c:pt idx="0">
                  <c:v>0.03</c:v>
                </c:pt>
                <c:pt idx="1">
                  <c:v>0.04</c:v>
                </c:pt>
                <c:pt idx="2">
                  <c:v>0.03</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Very 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October (S15)</c:v>
                </c:pt>
                <c:pt idx="1">
                  <c:v>February (S11)</c:v>
                </c:pt>
                <c:pt idx="2">
                  <c:v>July (S8)</c:v>
                </c:pt>
              </c:strCache>
            </c:strRef>
          </c:cat>
          <c:val>
            <c:numRef>
              <c:f>Sheet1!$C$2:$C$4</c:f>
              <c:numCache>
                <c:formatCode>0%</c:formatCode>
                <c:ptCount val="3"/>
                <c:pt idx="0">
                  <c:v>0.03</c:v>
                </c:pt>
                <c:pt idx="1">
                  <c:v>0.05</c:v>
                </c:pt>
                <c:pt idx="2">
                  <c:v>5.7186533387937097E-2</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Somewhat likely</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October (S15)</c:v>
                </c:pt>
                <c:pt idx="1">
                  <c:v>February (S11)</c:v>
                </c:pt>
                <c:pt idx="2">
                  <c:v>July (S8)</c:v>
                </c:pt>
              </c:strCache>
            </c:strRef>
          </c:cat>
          <c:val>
            <c:numRef>
              <c:f>Sheet1!$D$2:$D$4</c:f>
              <c:numCache>
                <c:formatCode>0%</c:formatCode>
                <c:ptCount val="3"/>
                <c:pt idx="0">
                  <c:v>0.1</c:v>
                </c:pt>
                <c:pt idx="1">
                  <c:v>0.14000000000000001</c:v>
                </c:pt>
                <c:pt idx="2">
                  <c:v>9.9035561289322199E-2</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Neither likely nor unlikely</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October (S15)</c:v>
                </c:pt>
                <c:pt idx="1">
                  <c:v>February (S11)</c:v>
                </c:pt>
                <c:pt idx="2">
                  <c:v>July (S8)</c:v>
                </c:pt>
              </c:strCache>
            </c:strRef>
          </c:cat>
          <c:val>
            <c:numRef>
              <c:f>Sheet1!$E$2:$E$4</c:f>
              <c:numCache>
                <c:formatCode>0%</c:formatCode>
                <c:ptCount val="3"/>
                <c:pt idx="0">
                  <c:v>0.15</c:v>
                </c:pt>
                <c:pt idx="1">
                  <c:v>0.16</c:v>
                </c:pt>
                <c:pt idx="2">
                  <c:v>0.188804628472372</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Somewhat unlikely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October (S15)</c:v>
                </c:pt>
                <c:pt idx="1">
                  <c:v>February (S11)</c:v>
                </c:pt>
                <c:pt idx="2">
                  <c:v>July (S8)</c:v>
                </c:pt>
              </c:strCache>
            </c:strRef>
          </c:cat>
          <c:val>
            <c:numRef>
              <c:f>Sheet1!$F$2:$F$4</c:f>
              <c:numCache>
                <c:formatCode>0%</c:formatCode>
                <c:ptCount val="3"/>
                <c:pt idx="0">
                  <c:v>0.21</c:v>
                </c:pt>
                <c:pt idx="1">
                  <c:v>0.19</c:v>
                </c:pt>
                <c:pt idx="2">
                  <c:v>0.21556308367885599</c:v>
                </c:pt>
              </c:numCache>
            </c:numRef>
          </c:val>
          <c:extLst>
            <c:ext xmlns:c16="http://schemas.microsoft.com/office/drawing/2014/chart" uri="{C3380CC4-5D6E-409C-BE32-E72D297353CC}">
              <c16:uniqueId val="{00000004-6BA3-45A5-B382-40D7FC9AED71}"/>
            </c:ext>
          </c:extLst>
        </c:ser>
        <c:ser>
          <c:idx val="5"/>
          <c:order val="5"/>
          <c:tx>
            <c:strRef>
              <c:f>Sheet1!$G$1</c:f>
              <c:strCache>
                <c:ptCount val="1"/>
                <c:pt idx="0">
                  <c:v>Very unlikely </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October (S15)</c:v>
                </c:pt>
                <c:pt idx="1">
                  <c:v>February (S11)</c:v>
                </c:pt>
                <c:pt idx="2">
                  <c:v>July (S8)</c:v>
                </c:pt>
              </c:strCache>
            </c:strRef>
          </c:cat>
          <c:val>
            <c:numRef>
              <c:f>Sheet1!$G$2:$G$4</c:f>
              <c:numCache>
                <c:formatCode>0%</c:formatCode>
                <c:ptCount val="3"/>
                <c:pt idx="0">
                  <c:v>0.46</c:v>
                </c:pt>
                <c:pt idx="1">
                  <c:v>0.42</c:v>
                </c:pt>
                <c:pt idx="2">
                  <c:v>0.41104366482996801</c:v>
                </c:pt>
              </c:numCache>
            </c:numRef>
          </c:val>
          <c:extLst>
            <c:ext xmlns:c16="http://schemas.microsoft.com/office/drawing/2014/chart" uri="{C3380CC4-5D6E-409C-BE32-E72D297353CC}">
              <c16:uniqueId val="{00000000-CBF1-4089-86C1-6FB58C9CD0D5}"/>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0.14262272461589612"/>
          <c:y val="0.18526909944116432"/>
          <c:w val="0.18720099256047401"/>
          <c:h val="0.7073513183243657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0.10708522518738557"/>
          <c:w val="0.98835902383723606"/>
          <c:h val="0.70293690278734955"/>
        </c:manualLayout>
      </c:layout>
      <c:barChart>
        <c:barDir val="col"/>
        <c:grouping val="percentStacked"/>
        <c:varyColors val="0"/>
        <c:ser>
          <c:idx val="0"/>
          <c:order val="0"/>
          <c:tx>
            <c:strRef>
              <c:f>Sheet1!$F$1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GM July '24 
(S13)</c:v>
                </c:pt>
                <c:pt idx="1">
                  <c:v>GM Aug '24 
(S14)</c:v>
                </c:pt>
                <c:pt idx="2">
                  <c:v>GM Oct '24 
(S15)</c:v>
                </c:pt>
                <c:pt idx="3">
                  <c:v>England benchmarking</c:v>
                </c:pt>
              </c:strCache>
              <c:extLst/>
            </c:strRef>
          </c:cat>
          <c:val>
            <c:numRef>
              <c:f>Sheet1!$F$2:$F$12</c:f>
              <c:numCache>
                <c:formatCode>0%</c:formatCode>
                <c:ptCount val="4"/>
                <c:pt idx="0">
                  <c:v>0.04</c:v>
                </c:pt>
                <c:pt idx="1">
                  <c:v>0.05</c:v>
                </c:pt>
                <c:pt idx="2">
                  <c:v>0.03</c:v>
                </c:pt>
                <c:pt idx="3">
                  <c:v>0.03</c:v>
                </c:pt>
              </c:numCache>
              <c:extLst/>
            </c:numRef>
          </c:val>
          <c:extLst>
            <c:ext xmlns:c16="http://schemas.microsoft.com/office/drawing/2014/chart" uri="{C3380CC4-5D6E-409C-BE32-E72D297353CC}">
              <c16:uniqueId val="{00000004-12A8-44A4-833D-5FD0360A2F97}"/>
            </c:ext>
          </c:extLst>
        </c:ser>
        <c:ser>
          <c:idx val="1"/>
          <c:order val="1"/>
          <c:tx>
            <c:strRef>
              <c:f>Sheet1!$E$1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GM July '24 
(S13)</c:v>
                </c:pt>
                <c:pt idx="1">
                  <c:v>GM Aug '24 
(S14)</c:v>
                </c:pt>
                <c:pt idx="2">
                  <c:v>GM Oct '24 
(S15)</c:v>
                </c:pt>
                <c:pt idx="3">
                  <c:v>England benchmarking</c:v>
                </c:pt>
              </c:strCache>
              <c:extLst/>
            </c:strRef>
          </c:cat>
          <c:val>
            <c:numRef>
              <c:f>Sheet1!$E$2:$E$12</c:f>
              <c:numCache>
                <c:formatCode>0%</c:formatCode>
                <c:ptCount val="4"/>
                <c:pt idx="0">
                  <c:v>0.08</c:v>
                </c:pt>
                <c:pt idx="1">
                  <c:v>0.09</c:v>
                </c:pt>
                <c:pt idx="2">
                  <c:v>0.09</c:v>
                </c:pt>
                <c:pt idx="3">
                  <c:v>7.0000000000000007E-2</c:v>
                </c:pt>
              </c:numCache>
              <c:extLst/>
            </c:numRef>
          </c:val>
          <c:extLst>
            <c:ext xmlns:c16="http://schemas.microsoft.com/office/drawing/2014/chart" uri="{C3380CC4-5D6E-409C-BE32-E72D297353CC}">
              <c16:uniqueId val="{00000003-12A8-44A4-833D-5FD0360A2F97}"/>
            </c:ext>
          </c:extLst>
        </c:ser>
        <c:ser>
          <c:idx val="2"/>
          <c:order val="2"/>
          <c:tx>
            <c:strRef>
              <c:f>Sheet1!$D$1</c:f>
              <c:strCache>
                <c:ptCount val="1"/>
                <c:pt idx="0">
                  <c:v>Neither satisfied nor dissatisfied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GM July '24 
(S13)</c:v>
                </c:pt>
                <c:pt idx="1">
                  <c:v>GM Aug '24 
(S14)</c:v>
                </c:pt>
                <c:pt idx="2">
                  <c:v>GM Oct '24 
(S15)</c:v>
                </c:pt>
                <c:pt idx="3">
                  <c:v>England benchmarking</c:v>
                </c:pt>
              </c:strCache>
              <c:extLst/>
            </c:strRef>
          </c:cat>
          <c:val>
            <c:numRef>
              <c:f>Sheet1!$D$2:$D$12</c:f>
              <c:numCache>
                <c:formatCode>0%</c:formatCode>
                <c:ptCount val="4"/>
                <c:pt idx="0">
                  <c:v>0.13</c:v>
                </c:pt>
                <c:pt idx="1">
                  <c:v>0.13</c:v>
                </c:pt>
                <c:pt idx="2">
                  <c:v>0.15</c:v>
                </c:pt>
                <c:pt idx="3">
                  <c:v>0.16</c:v>
                </c:pt>
              </c:numCache>
              <c:extLst/>
            </c:numRef>
          </c:val>
          <c:extLst>
            <c:ext xmlns:c16="http://schemas.microsoft.com/office/drawing/2014/chart" uri="{C3380CC4-5D6E-409C-BE32-E72D297353CC}">
              <c16:uniqueId val="{00000002-12A8-44A4-833D-5FD0360A2F97}"/>
            </c:ext>
          </c:extLst>
        </c:ser>
        <c:ser>
          <c:idx val="3"/>
          <c:order val="3"/>
          <c:tx>
            <c:strRef>
              <c:f>Sheet1!$C$1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GM July '24 
(S13)</c:v>
                </c:pt>
                <c:pt idx="1">
                  <c:v>GM Aug '24 
(S14)</c:v>
                </c:pt>
                <c:pt idx="2">
                  <c:v>GM Oct '24 
(S15)</c:v>
                </c:pt>
                <c:pt idx="3">
                  <c:v>England benchmarking</c:v>
                </c:pt>
              </c:strCache>
              <c:extLst/>
            </c:strRef>
          </c:cat>
          <c:val>
            <c:numRef>
              <c:f>Sheet1!$C$2:$C$12</c:f>
              <c:numCache>
                <c:formatCode>0%</c:formatCode>
                <c:ptCount val="4"/>
                <c:pt idx="0">
                  <c:v>0.5</c:v>
                </c:pt>
                <c:pt idx="1">
                  <c:v>0.49</c:v>
                </c:pt>
                <c:pt idx="2">
                  <c:v>0.5</c:v>
                </c:pt>
                <c:pt idx="3">
                  <c:v>0.46</c:v>
                </c:pt>
              </c:numCache>
              <c:extLst/>
            </c:numRef>
          </c:val>
          <c:extLst>
            <c:ext xmlns:c16="http://schemas.microsoft.com/office/drawing/2014/chart" uri="{C3380CC4-5D6E-409C-BE32-E72D297353CC}">
              <c16:uniqueId val="{00000001-12A8-44A4-833D-5FD0360A2F97}"/>
            </c:ext>
          </c:extLst>
        </c:ser>
        <c:ser>
          <c:idx val="4"/>
          <c:order val="4"/>
          <c:tx>
            <c:strRef>
              <c:f>Sheet1!$B$1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GM July '24 
(S13)</c:v>
                </c:pt>
                <c:pt idx="1">
                  <c:v>GM Aug '24 
(S14)</c:v>
                </c:pt>
                <c:pt idx="2">
                  <c:v>GM Oct '24 
(S15)</c:v>
                </c:pt>
                <c:pt idx="3">
                  <c:v>England benchmarking</c:v>
                </c:pt>
              </c:strCache>
              <c:extLst/>
            </c:strRef>
          </c:cat>
          <c:val>
            <c:numRef>
              <c:f>Sheet1!$B$2:$B$12</c:f>
              <c:numCache>
                <c:formatCode>0%</c:formatCode>
                <c:ptCount val="4"/>
                <c:pt idx="0">
                  <c:v>0.24</c:v>
                </c:pt>
                <c:pt idx="1">
                  <c:v>0.25</c:v>
                </c:pt>
                <c:pt idx="2">
                  <c:v>0.22</c:v>
                </c:pt>
                <c:pt idx="3">
                  <c:v>0.28000000000000003</c:v>
                </c:pt>
              </c:numCache>
              <c:extLst/>
            </c:numRef>
          </c:val>
          <c:extLst>
            <c:ext xmlns:c16="http://schemas.microsoft.com/office/drawing/2014/chart" uri="{C3380CC4-5D6E-409C-BE32-E72D297353CC}">
              <c16:uniqueId val="{00000000-12A8-44A4-833D-5FD0360A2F97}"/>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218365924893626E-3"/>
          <c:y val="3.357266519388305E-2"/>
          <c:w val="0.98835902383723606"/>
          <c:h val="0.77644946273786897"/>
        </c:manualLayout>
      </c:layout>
      <c:barChart>
        <c:barDir val="col"/>
        <c:grouping val="percentStacked"/>
        <c:varyColors val="0"/>
        <c:ser>
          <c:idx val="0"/>
          <c:order val="0"/>
          <c:tx>
            <c:strRef>
              <c:f>Sheet1!$F$1</c:f>
              <c:strCache>
                <c:ptCount val="1"/>
                <c:pt idx="0">
                  <c:v>Don't know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July '24 
(S13)</c:v>
                </c:pt>
                <c:pt idx="1">
                  <c:v>Aug '24 
(S14)</c:v>
                </c:pt>
                <c:pt idx="2">
                  <c:v>Oct '24 
(S15)</c:v>
                </c:pt>
              </c:strCache>
              <c:extLst/>
            </c:strRef>
          </c:cat>
          <c:val>
            <c:numRef>
              <c:f>Sheet1!$F$2:$F$11</c:f>
              <c:numCache>
                <c:formatCode>0%</c:formatCode>
                <c:ptCount val="3"/>
                <c:pt idx="0">
                  <c:v>0.03</c:v>
                </c:pt>
                <c:pt idx="1">
                  <c:v>0.03</c:v>
                </c:pt>
                <c:pt idx="2">
                  <c:v>0.03</c:v>
                </c:pt>
              </c:numCache>
              <c:extLst/>
            </c:numRef>
          </c:val>
          <c:extLst>
            <c:ext xmlns:c16="http://schemas.microsoft.com/office/drawing/2014/chart" uri="{C3380CC4-5D6E-409C-BE32-E72D297353CC}">
              <c16:uniqueId val="{00000000-0C72-4707-843C-B9237F035561}"/>
            </c:ext>
          </c:extLst>
        </c:ser>
        <c:ser>
          <c:idx val="1"/>
          <c:order val="1"/>
          <c:tx>
            <c:strRef>
              <c:f>Sheet1!$E$1</c:f>
              <c:strCache>
                <c:ptCount val="1"/>
                <c:pt idx="0">
                  <c:v>Definitely disagree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July '24 
(S13)</c:v>
                </c:pt>
                <c:pt idx="1">
                  <c:v>Aug '24 
(S14)</c:v>
                </c:pt>
                <c:pt idx="2">
                  <c:v>Oct '24 
(S15)</c:v>
                </c:pt>
              </c:strCache>
              <c:extLst/>
            </c:strRef>
          </c:cat>
          <c:val>
            <c:numRef>
              <c:f>Sheet1!$E$2:$E$11</c:f>
              <c:numCache>
                <c:formatCode>0%</c:formatCode>
                <c:ptCount val="3"/>
                <c:pt idx="0">
                  <c:v>0.06</c:v>
                </c:pt>
                <c:pt idx="1">
                  <c:v>0.06</c:v>
                </c:pt>
                <c:pt idx="2">
                  <c:v>0.06</c:v>
                </c:pt>
              </c:numCache>
              <c:extLst/>
            </c:numRef>
          </c:val>
          <c:extLst>
            <c:ext xmlns:c16="http://schemas.microsoft.com/office/drawing/2014/chart" uri="{C3380CC4-5D6E-409C-BE32-E72D297353CC}">
              <c16:uniqueId val="{00000001-0C72-4707-843C-B9237F035561}"/>
            </c:ext>
          </c:extLst>
        </c:ser>
        <c:ser>
          <c:idx val="2"/>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July '24 
(S13)</c:v>
                </c:pt>
                <c:pt idx="1">
                  <c:v>Aug '24 
(S14)</c:v>
                </c:pt>
                <c:pt idx="2">
                  <c:v>Oct '24 
(S15)</c:v>
                </c:pt>
              </c:strCache>
              <c:extLst/>
            </c:strRef>
          </c:cat>
          <c:val>
            <c:numRef>
              <c:f>Sheet1!$D$2:$D$11</c:f>
              <c:numCache>
                <c:formatCode>0%</c:formatCode>
                <c:ptCount val="3"/>
                <c:pt idx="0">
                  <c:v>0.13</c:v>
                </c:pt>
                <c:pt idx="1">
                  <c:v>0.12</c:v>
                </c:pt>
                <c:pt idx="2">
                  <c:v>0.13</c:v>
                </c:pt>
              </c:numCache>
              <c:extLst/>
            </c:numRef>
          </c:val>
          <c:extLst>
            <c:ext xmlns:c16="http://schemas.microsoft.com/office/drawing/2014/chart" uri="{C3380CC4-5D6E-409C-BE32-E72D297353CC}">
              <c16:uniqueId val="{00000002-0C72-4707-843C-B9237F035561}"/>
            </c:ext>
          </c:extLst>
        </c:ser>
        <c:ser>
          <c:idx val="3"/>
          <c:order val="3"/>
          <c:tx>
            <c:strRef>
              <c:f>Sheet1!$C$1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July '24 
(S13)</c:v>
                </c:pt>
                <c:pt idx="1">
                  <c:v>Aug '24 
(S14)</c:v>
                </c:pt>
                <c:pt idx="2">
                  <c:v>Oct '24 
(S15)</c:v>
                </c:pt>
              </c:strCache>
              <c:extLst/>
            </c:strRef>
          </c:cat>
          <c:val>
            <c:numRef>
              <c:f>Sheet1!$C$2:$C$11</c:f>
              <c:numCache>
                <c:formatCode>0%</c:formatCode>
                <c:ptCount val="3"/>
                <c:pt idx="0">
                  <c:v>0.51</c:v>
                </c:pt>
                <c:pt idx="1">
                  <c:v>0.51</c:v>
                </c:pt>
                <c:pt idx="2">
                  <c:v>0.53</c:v>
                </c:pt>
              </c:numCache>
              <c:extLst/>
            </c:numRef>
          </c:val>
          <c:extLst>
            <c:ext xmlns:c16="http://schemas.microsoft.com/office/drawing/2014/chart" uri="{C3380CC4-5D6E-409C-BE32-E72D297353CC}">
              <c16:uniqueId val="{00000003-0C72-4707-843C-B9237F035561}"/>
            </c:ext>
          </c:extLst>
        </c:ser>
        <c:ser>
          <c:idx val="4"/>
          <c:order val="4"/>
          <c:tx>
            <c:strRef>
              <c:f>Sheet1!$B$1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3"/>
                <c:pt idx="0">
                  <c:v>July '24 
(S13)</c:v>
                </c:pt>
                <c:pt idx="1">
                  <c:v>Aug '24 
(S14)</c:v>
                </c:pt>
                <c:pt idx="2">
                  <c:v>Oct '24 
(S15)</c:v>
                </c:pt>
              </c:strCache>
              <c:extLst/>
            </c:strRef>
          </c:cat>
          <c:val>
            <c:numRef>
              <c:f>Sheet1!$B$2:$B$11</c:f>
              <c:numCache>
                <c:formatCode>0%</c:formatCode>
                <c:ptCount val="3"/>
                <c:pt idx="0">
                  <c:v>0.27</c:v>
                </c:pt>
                <c:pt idx="1">
                  <c:v>0.27</c:v>
                </c:pt>
                <c:pt idx="2">
                  <c:v>0.25</c:v>
                </c:pt>
              </c:numCache>
              <c:extLst/>
            </c:numRef>
          </c:val>
          <c:extLst>
            <c:ext xmlns:c16="http://schemas.microsoft.com/office/drawing/2014/chart" uri="{C3380CC4-5D6E-409C-BE32-E72D297353CC}">
              <c16:uniqueId val="{00000004-0C72-4707-843C-B9237F035561}"/>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b"/>
      <c:layout>
        <c:manualLayout>
          <c:xMode val="edge"/>
          <c:yMode val="edge"/>
          <c:x val="8.6521782764240246E-2"/>
          <c:y val="0.88972880847608504"/>
          <c:w val="0.85592333123874542"/>
          <c:h val="0.10567665652432109"/>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Train services</c:v>
                </c:pt>
              </c:strCache>
            </c:strRef>
          </c:tx>
          <c:spPr>
            <a:ln w="28575" cap="rnd">
              <a:solidFill>
                <a:srgbClr val="009690"/>
              </a:solidFill>
              <a:round/>
            </a:ln>
            <a:effectLst/>
          </c:spPr>
          <c:marker>
            <c:symbol val="none"/>
          </c:marker>
          <c:dLbls>
            <c:dLbl>
              <c:idx val="2"/>
              <c:layout>
                <c:manualLayout>
                  <c:x val="-2.3673224567427233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75-400F-A03A-81D602A7B414}"/>
                </c:ext>
              </c:extLst>
            </c:dLbl>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Oct '24 
(S15)</c:v>
                </c:pt>
              </c:strCache>
            </c:strRef>
          </c:cat>
          <c:val>
            <c:numRef>
              <c:f>Sheet1!$D$2:$D$14</c:f>
              <c:numCache>
                <c:formatCode>0%</c:formatCode>
                <c:ptCount val="9"/>
                <c:pt idx="0">
                  <c:v>0.46</c:v>
                </c:pt>
                <c:pt idx="1">
                  <c:v>0.44</c:v>
                </c:pt>
                <c:pt idx="2">
                  <c:v>0.42</c:v>
                </c:pt>
                <c:pt idx="3">
                  <c:v>0.44</c:v>
                </c:pt>
                <c:pt idx="4">
                  <c:v>0.43</c:v>
                </c:pt>
                <c:pt idx="5">
                  <c:v>0.46</c:v>
                </c:pt>
                <c:pt idx="6">
                  <c:v>0.47</c:v>
                </c:pt>
                <c:pt idx="7">
                  <c:v>0.44</c:v>
                </c:pt>
                <c:pt idx="8">
                  <c:v>0.45</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Bus services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Oct '24 
(S15)</c:v>
                </c:pt>
              </c:strCache>
            </c:strRef>
          </c:cat>
          <c:val>
            <c:numRef>
              <c:f>Sheet1!$C$2:$C$14</c:f>
              <c:numCache>
                <c:formatCode>0%</c:formatCode>
                <c:ptCount val="9"/>
                <c:pt idx="0">
                  <c:v>0.56999999999999995</c:v>
                </c:pt>
                <c:pt idx="1">
                  <c:v>0.56999999999999995</c:v>
                </c:pt>
                <c:pt idx="2">
                  <c:v>0.54</c:v>
                </c:pt>
                <c:pt idx="3">
                  <c:v>0.55000000000000004</c:v>
                </c:pt>
                <c:pt idx="4">
                  <c:v>0.55000000000000004</c:v>
                </c:pt>
                <c:pt idx="5">
                  <c:v>0.57999999999999996</c:v>
                </c:pt>
                <c:pt idx="6">
                  <c:v>0.59</c:v>
                </c:pt>
                <c:pt idx="7">
                  <c:v>0.6</c:v>
                </c:pt>
                <c:pt idx="8">
                  <c:v>0.61</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Availability of public transport</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Oct '24 
(S15)</c:v>
                </c:pt>
              </c:strCache>
            </c:strRef>
          </c:cat>
          <c:val>
            <c:numRef>
              <c:f>Sheet1!$B$2:$B$14</c:f>
              <c:numCache>
                <c:formatCode>0%</c:formatCode>
                <c:ptCount val="9"/>
                <c:pt idx="0">
                  <c:v>0.65</c:v>
                </c:pt>
                <c:pt idx="1">
                  <c:v>0.63</c:v>
                </c:pt>
                <c:pt idx="2">
                  <c:v>0.63</c:v>
                </c:pt>
                <c:pt idx="3">
                  <c:v>0.62</c:v>
                </c:pt>
                <c:pt idx="4">
                  <c:v>0.63</c:v>
                </c:pt>
                <c:pt idx="5">
                  <c:v>0.65</c:v>
                </c:pt>
                <c:pt idx="6">
                  <c:v>0.64</c:v>
                </c:pt>
                <c:pt idx="7">
                  <c:v>0.65</c:v>
                </c:pt>
                <c:pt idx="8">
                  <c:v>0.66</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Metrolink (Tram)</c:v>
                </c:pt>
              </c:strCache>
            </c:strRef>
          </c:tx>
          <c:spPr>
            <a:ln w="28575" cap="rnd">
              <a:solidFill>
                <a:schemeClr val="accent4"/>
              </a:solidFill>
              <a:round/>
            </a:ln>
            <a:effectLst/>
          </c:spPr>
          <c:marker>
            <c:symbol val="none"/>
          </c:marker>
          <c:dLbls>
            <c:dLbl>
              <c:idx val="2"/>
              <c:layout>
                <c:manualLayout>
                  <c:x val="-2.151471929503777E-2"/>
                  <c:y val="-2.48820857815236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Sheet1!$E$2:$E$14</c:f>
              <c:numCache>
                <c:formatCode>0%</c:formatCode>
                <c:ptCount val="9"/>
                <c:pt idx="0">
                  <c:v>0.45</c:v>
                </c:pt>
                <c:pt idx="1">
                  <c:v>0.44</c:v>
                </c:pt>
                <c:pt idx="2">
                  <c:v>0.47</c:v>
                </c:pt>
                <c:pt idx="3">
                  <c:v>0.44</c:v>
                </c:pt>
                <c:pt idx="4">
                  <c:v>0.45</c:v>
                </c:pt>
                <c:pt idx="5">
                  <c:v>0.43</c:v>
                </c:pt>
                <c:pt idx="6">
                  <c:v>0.44</c:v>
                </c:pt>
                <c:pt idx="7">
                  <c:v>0.42</c:v>
                </c:pt>
                <c:pt idx="8">
                  <c:v>0.42</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5000000000000003"/>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Conditions of roads</c:v>
                </c:pt>
              </c:strCache>
            </c:strRef>
          </c:tx>
          <c:spPr>
            <a:ln w="28575" cap="rnd">
              <a:solidFill>
                <a:srgbClr val="009690"/>
              </a:solidFill>
              <a:round/>
            </a:ln>
            <a:effectLst/>
          </c:spPr>
          <c:marker>
            <c:symbol val="none"/>
          </c:marker>
          <c:dLbls>
            <c:dLbl>
              <c:idx val="2"/>
              <c:layout>
                <c:manualLayout>
                  <c:x val="-2.3673224567427185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4E-49B8-A0F5-4A5C70C2B893}"/>
                </c:ext>
              </c:extLst>
            </c:dLbl>
            <c:dLbl>
              <c:idx val="4"/>
              <c:layout>
                <c:manualLayout>
                  <c:x val="-2.1546127425938644E-2"/>
                  <c:y val="4.1995082438555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09-4A62-9848-27637BB1B734}"/>
                </c:ext>
              </c:extLst>
            </c:dLbl>
            <c:dLbl>
              <c:idx val="5"/>
              <c:layout>
                <c:manualLayout>
                  <c:x val="-2.1164138762718422E-2"/>
                  <c:y val="3.05484126533469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24E-49B8-A0F5-4A5C70C2B89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Nov '24 
(S15)</c:v>
                </c:pt>
              </c:strCache>
            </c:strRef>
          </c:cat>
          <c:val>
            <c:numRef>
              <c:f>Sheet1!$D$2:$D$14</c:f>
              <c:numCache>
                <c:formatCode>0%</c:formatCode>
                <c:ptCount val="9"/>
                <c:pt idx="0">
                  <c:v>0.31</c:v>
                </c:pt>
                <c:pt idx="1">
                  <c:v>0.31</c:v>
                </c:pt>
                <c:pt idx="2">
                  <c:v>0.33</c:v>
                </c:pt>
                <c:pt idx="3">
                  <c:v>0.35</c:v>
                </c:pt>
                <c:pt idx="4">
                  <c:v>0.33</c:v>
                </c:pt>
                <c:pt idx="5">
                  <c:v>0.31</c:v>
                </c:pt>
                <c:pt idx="6">
                  <c:v>0.3</c:v>
                </c:pt>
                <c:pt idx="7">
                  <c:v>0.32</c:v>
                </c:pt>
                <c:pt idx="8">
                  <c:v>0.35</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Cycle lanes</c:v>
                </c:pt>
              </c:strCache>
            </c:strRef>
          </c:tx>
          <c:spPr>
            <a:ln w="28575" cap="rnd">
              <a:solidFill>
                <a:srgbClr val="FF0000"/>
              </a:solidFill>
              <a:round/>
            </a:ln>
            <a:effectLst/>
          </c:spPr>
          <c:marker>
            <c:symbol val="none"/>
          </c:marker>
          <c:dLbls>
            <c:dLbl>
              <c:idx val="1"/>
              <c:layout>
                <c:manualLayout>
                  <c:x val="-2.3673224567427185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6"/>
              <c:layout>
                <c:manualLayout>
                  <c:x val="-2.3673224567427278E-2"/>
                  <c:y val="2.76867452070450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4E-49B8-A0F5-4A5C70C2B893}"/>
                </c:ext>
              </c:extLst>
            </c:dLbl>
            <c:dLbl>
              <c:idx val="7"/>
              <c:layout>
                <c:manualLayout>
                  <c:x val="-2.6182310372135951E-2"/>
                  <c:y val="3.34100800996491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4E-49B8-A0F5-4A5C70C2B893}"/>
                </c:ext>
              </c:extLst>
            </c:dLbl>
            <c:dLbl>
              <c:idx val="8"/>
              <c:layout>
                <c:manualLayout>
                  <c:x val="-2.3673224567427185E-2"/>
                  <c:y val="3.6271747545951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40-40F1-80DE-995B2029F08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Nov '24 
(S15)</c:v>
                </c:pt>
              </c:strCache>
            </c:strRef>
          </c:cat>
          <c:val>
            <c:numRef>
              <c:f>Sheet1!$C$2:$C$14</c:f>
              <c:numCache>
                <c:formatCode>0%</c:formatCode>
                <c:ptCount val="9"/>
                <c:pt idx="0">
                  <c:v>0.34</c:v>
                </c:pt>
                <c:pt idx="1">
                  <c:v>0.31</c:v>
                </c:pt>
                <c:pt idx="2">
                  <c:v>0.34</c:v>
                </c:pt>
                <c:pt idx="3">
                  <c:v>0.3</c:v>
                </c:pt>
                <c:pt idx="4">
                  <c:v>0.34</c:v>
                </c:pt>
                <c:pt idx="5">
                  <c:v>0.32</c:v>
                </c:pt>
                <c:pt idx="6">
                  <c:v>0.3</c:v>
                </c:pt>
                <c:pt idx="7">
                  <c:v>0.32</c:v>
                </c:pt>
                <c:pt idx="8">
                  <c:v>0.34</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Condition of paved areas</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Nov '24 
(S15)</c:v>
                </c:pt>
              </c:strCache>
            </c:strRef>
          </c:cat>
          <c:val>
            <c:numRef>
              <c:f>Sheet1!$B$2:$B$14</c:f>
              <c:numCache>
                <c:formatCode>0%</c:formatCode>
                <c:ptCount val="9"/>
                <c:pt idx="0">
                  <c:v>0.48</c:v>
                </c:pt>
                <c:pt idx="1">
                  <c:v>0.46</c:v>
                </c:pt>
                <c:pt idx="2">
                  <c:v>0.46</c:v>
                </c:pt>
                <c:pt idx="3">
                  <c:v>0.47</c:v>
                </c:pt>
                <c:pt idx="4">
                  <c:v>0.46</c:v>
                </c:pt>
                <c:pt idx="5">
                  <c:v>0.47</c:v>
                </c:pt>
                <c:pt idx="6">
                  <c:v>0.41</c:v>
                </c:pt>
                <c:pt idx="7">
                  <c:v>0.47</c:v>
                </c:pt>
                <c:pt idx="8">
                  <c:v>0.46</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dLbl>
              <c:idx val="2"/>
              <c:layout>
                <c:manualLayout>
                  <c:x val="-2.1514749875973266E-2"/>
                  <c:y val="-4.77754253519400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09-4A62-9848-27637BB1B734}"/>
                </c:ext>
              </c:extLst>
            </c:dLbl>
            <c:dLbl>
              <c:idx val="4"/>
              <c:layout>
                <c:manualLayout>
                  <c:x val="-2.2656569029441215E-2"/>
                  <c:y val="-3.34670881204297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09-4A62-9848-27637BB1B73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25"/>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egendEntry>
        <c:idx val="3"/>
        <c:delete val="1"/>
      </c:legendEntry>
      <c:layout>
        <c:manualLayout>
          <c:xMode val="edge"/>
          <c:yMode val="edge"/>
          <c:x val="5.4203168185108098E-2"/>
          <c:y val="0.92426901296357888"/>
          <c:w val="0.9355025664292814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Nearest town centre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Nov '24 
(S15)</c:v>
                </c:pt>
              </c:strCache>
            </c:strRef>
          </c:cat>
          <c:val>
            <c:numRef>
              <c:f>Sheet1!$D$2:$D$14</c:f>
              <c:numCache>
                <c:formatCode>0%</c:formatCode>
                <c:ptCount val="9"/>
                <c:pt idx="0">
                  <c:v>0.57999999999999996</c:v>
                </c:pt>
                <c:pt idx="1">
                  <c:v>0.59</c:v>
                </c:pt>
                <c:pt idx="2">
                  <c:v>0.56000000000000005</c:v>
                </c:pt>
                <c:pt idx="3">
                  <c:v>0.55000000000000004</c:v>
                </c:pt>
                <c:pt idx="4">
                  <c:v>0.56999999999999995</c:v>
                </c:pt>
                <c:pt idx="5">
                  <c:v>0.59</c:v>
                </c:pt>
                <c:pt idx="6">
                  <c:v>0.56999999999999995</c:v>
                </c:pt>
                <c:pt idx="7">
                  <c:v>0.59</c:v>
                </c:pt>
                <c:pt idx="8">
                  <c:v>0.6</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Local services and amenities</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Nov '24 
(S15)</c:v>
                </c:pt>
              </c:strCache>
            </c:strRef>
          </c:cat>
          <c:val>
            <c:numRef>
              <c:f>Sheet1!$C$2:$C$14</c:f>
              <c:numCache>
                <c:formatCode>0%</c:formatCode>
                <c:ptCount val="9"/>
                <c:pt idx="0">
                  <c:v>0.65</c:v>
                </c:pt>
                <c:pt idx="1">
                  <c:v>0.62</c:v>
                </c:pt>
                <c:pt idx="2">
                  <c:v>0.62</c:v>
                </c:pt>
                <c:pt idx="3">
                  <c:v>0.63</c:v>
                </c:pt>
                <c:pt idx="4">
                  <c:v>0.62</c:v>
                </c:pt>
                <c:pt idx="5">
                  <c:v>0.67</c:v>
                </c:pt>
                <c:pt idx="6">
                  <c:v>0.63</c:v>
                </c:pt>
                <c:pt idx="7">
                  <c:v>0.66</c:v>
                </c:pt>
                <c:pt idx="8">
                  <c:v>0.65</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Parks and other green spaces</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Nov '24 
(S15)</c:v>
                </c:pt>
              </c:strCache>
            </c:strRef>
          </c:cat>
          <c:val>
            <c:numRef>
              <c:f>Sheet1!$B$2:$B$14</c:f>
              <c:numCache>
                <c:formatCode>0%</c:formatCode>
                <c:ptCount val="9"/>
                <c:pt idx="0">
                  <c:v>0.75</c:v>
                </c:pt>
                <c:pt idx="1">
                  <c:v>0.76</c:v>
                </c:pt>
                <c:pt idx="2">
                  <c:v>0.73</c:v>
                </c:pt>
                <c:pt idx="3">
                  <c:v>0.71</c:v>
                </c:pt>
                <c:pt idx="4">
                  <c:v>0.69</c:v>
                </c:pt>
                <c:pt idx="5">
                  <c:v>0.76</c:v>
                </c:pt>
                <c:pt idx="6">
                  <c:v>0.74</c:v>
                </c:pt>
                <c:pt idx="7">
                  <c:v>0.74</c:v>
                </c:pt>
                <c:pt idx="8">
                  <c:v>0.75</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pt idx="0">
                  <c:v>Cultural facilities</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Sheet1!$E$2:$E$14</c:f>
              <c:numCache>
                <c:formatCode>0%</c:formatCode>
                <c:ptCount val="9"/>
                <c:pt idx="0">
                  <c:v>0.41</c:v>
                </c:pt>
                <c:pt idx="1">
                  <c:v>0.43</c:v>
                </c:pt>
                <c:pt idx="2">
                  <c:v>0.45</c:v>
                </c:pt>
                <c:pt idx="3">
                  <c:v>0.42</c:v>
                </c:pt>
                <c:pt idx="4">
                  <c:v>0.45</c:v>
                </c:pt>
                <c:pt idx="5">
                  <c:v>0.46</c:v>
                </c:pt>
                <c:pt idx="6">
                  <c:v>0.4</c:v>
                </c:pt>
                <c:pt idx="7">
                  <c:v>0.46</c:v>
                </c:pt>
                <c:pt idx="8">
                  <c:v>0.47</c:v>
                </c:pt>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750848360467347"/>
          <c:w val="0.98795332586732132"/>
          <c:h val="0.11691556413605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Nov '24 
(S15)</c:v>
                </c:pt>
              </c:strCache>
            </c:strRef>
          </c:cat>
          <c:val>
            <c:numRef>
              <c:f>Sheet1!$G$5:$G$14</c:f>
              <c:numCache>
                <c:formatCode>0%</c:formatCode>
                <c:ptCount val="10"/>
                <c:pt idx="0">
                  <c:v>0.14000000000000001</c:v>
                </c:pt>
                <c:pt idx="1">
                  <c:v>0.13</c:v>
                </c:pt>
                <c:pt idx="2">
                  <c:v>0.13</c:v>
                </c:pt>
                <c:pt idx="3">
                  <c:v>0.12</c:v>
                </c:pt>
                <c:pt idx="4">
                  <c:v>0.11</c:v>
                </c:pt>
                <c:pt idx="5">
                  <c:v>0.11</c:v>
                </c:pt>
                <c:pt idx="6">
                  <c:v>0.11</c:v>
                </c:pt>
                <c:pt idx="7">
                  <c:v>0.13</c:v>
                </c:pt>
                <c:pt idx="8">
                  <c:v>0.14000000000000001</c:v>
                </c:pt>
                <c:pt idx="9">
                  <c:v>0.13</c:v>
                </c:pt>
              </c:numCache>
            </c:numRef>
          </c:val>
          <c:smooth val="0"/>
          <c:extLst xmlns:c15="http://schemas.microsoft.com/office/drawing/2012/chart">
            <c:ext xmlns:c16="http://schemas.microsoft.com/office/drawing/2014/chart" uri="{C3380CC4-5D6E-409C-BE32-E72D297353CC}">
              <c16:uniqueId val="{00000000-E1A1-4C78-A654-2E51798D5249}"/>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Sheet1!$F$5:$F$14</c:f>
              <c:numCache>
                <c:formatCode>0%</c:formatCode>
                <c:ptCount val="10"/>
                <c:pt idx="0">
                  <c:v>0.43</c:v>
                </c:pt>
                <c:pt idx="1">
                  <c:v>0.44</c:v>
                </c:pt>
                <c:pt idx="2">
                  <c:v>0.41</c:v>
                </c:pt>
                <c:pt idx="3">
                  <c:v>0.43</c:v>
                </c:pt>
                <c:pt idx="4">
                  <c:v>0.43</c:v>
                </c:pt>
                <c:pt idx="5">
                  <c:v>0.44</c:v>
                </c:pt>
                <c:pt idx="6">
                  <c:v>0.52</c:v>
                </c:pt>
                <c:pt idx="7">
                  <c:v>0.45</c:v>
                </c:pt>
                <c:pt idx="8">
                  <c:v>0.45</c:v>
                </c:pt>
                <c:pt idx="9">
                  <c:v>0.49</c:v>
                </c:pt>
              </c:numCache>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Sheet1!$G$1</c:f>
              <c:strCache>
                <c:ptCount val="1"/>
                <c:pt idx="0">
                  <c:v>Definitely agree</c:v>
                </c:pt>
              </c:strCache>
            </c:strRef>
          </c:tx>
          <c:spPr>
            <a:ln w="28575" cap="rnd">
              <a:solidFill>
                <a:schemeClr val="accent6"/>
              </a:solidFill>
              <a:round/>
            </a:ln>
            <a:effectLst/>
          </c:spPr>
          <c:marker>
            <c:symbol val="none"/>
          </c:marker>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Sheet1!$G$5:$G$14</c:f>
            </c:numRef>
          </c:val>
          <c:smooth val="0"/>
          <c:extLst xmlns:c15="http://schemas.microsoft.com/office/drawing/2012/chart">
            <c:ext xmlns:c16="http://schemas.microsoft.com/office/drawing/2014/chart" uri="{C3380CC4-5D6E-409C-BE32-E72D297353CC}">
              <c16:uniqueId val="{00000007-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0735309707023376"/>
          <c:w val="1"/>
          <c:h val="0.3092353442426522"/>
        </c:manualLayout>
      </c:layout>
      <c:lineChart>
        <c:grouping val="stacked"/>
        <c:varyColors val="0"/>
        <c:ser>
          <c:idx val="0"/>
          <c:order val="0"/>
          <c:tx>
            <c:strRef>
              <c:f>Sheet1!$B$1</c:f>
              <c:strCache>
                <c:ptCount val="1"/>
                <c:pt idx="0">
                  <c:v>Very low (0-1)</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Sheet1!$B$2:$B$13</c:f>
              <c:numCache>
                <c:formatCode>0%</c:formatCode>
                <c:ptCount val="12"/>
                <c:pt idx="0">
                  <c:v>0.19933525940267299</c:v>
                </c:pt>
                <c:pt idx="1">
                  <c:v>0.23886319341472301</c:v>
                </c:pt>
                <c:pt idx="2">
                  <c:v>0.24</c:v>
                </c:pt>
                <c:pt idx="3">
                  <c:v>0.23</c:v>
                </c:pt>
                <c:pt idx="4">
                  <c:v>0.23</c:v>
                </c:pt>
                <c:pt idx="5">
                  <c:v>0.25</c:v>
                </c:pt>
                <c:pt idx="6">
                  <c:v>0.22</c:v>
                </c:pt>
                <c:pt idx="7">
                  <c:v>0.24</c:v>
                </c:pt>
                <c:pt idx="8">
                  <c:v>0.25</c:v>
                </c:pt>
                <c:pt idx="9">
                  <c:v>0.27</c:v>
                </c:pt>
                <c:pt idx="10">
                  <c:v>0.26</c:v>
                </c:pt>
                <c:pt idx="11">
                  <c:v>0.25</c:v>
                </c:pt>
              </c:numCache>
            </c:numRef>
          </c:val>
          <c:smooth val="0"/>
          <c:extLst>
            <c:ext xmlns:c16="http://schemas.microsoft.com/office/drawing/2014/chart" uri="{C3380CC4-5D6E-409C-BE32-E72D297353CC}">
              <c16:uniqueId val="{00000000-75D0-47C4-9219-F918B5BAF49D}"/>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Sheet1!$D$5:$D$14</c:f>
              <c:numCache>
                <c:formatCode>0%</c:formatCode>
                <c:ptCount val="10"/>
                <c:pt idx="0">
                  <c:v>0.19</c:v>
                </c:pt>
                <c:pt idx="1">
                  <c:v>0.15</c:v>
                </c:pt>
                <c:pt idx="2">
                  <c:v>0.17</c:v>
                </c:pt>
                <c:pt idx="3">
                  <c:v>0.17</c:v>
                </c:pt>
                <c:pt idx="4">
                  <c:v>0.15</c:v>
                </c:pt>
                <c:pt idx="5">
                  <c:v>0.16</c:v>
                </c:pt>
                <c:pt idx="6">
                  <c:v>0.13</c:v>
                </c:pt>
                <c:pt idx="7">
                  <c:v>0.15</c:v>
                </c:pt>
                <c:pt idx="8">
                  <c:v>0.14000000000000001</c:v>
                </c:pt>
                <c:pt idx="9">
                  <c:v>0.14000000000000001</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Sheet1!$E$5:$E$14</c:f>
              <c:numCache>
                <c:formatCode>0%</c:formatCode>
                <c:ptCount val="10"/>
                <c:pt idx="0">
                  <c:v>0.25</c:v>
                </c:pt>
                <c:pt idx="1">
                  <c:v>0.28000000000000003</c:v>
                </c:pt>
                <c:pt idx="2">
                  <c:v>0.28999999999999998</c:v>
                </c:pt>
                <c:pt idx="3">
                  <c:v>0.28000000000000003</c:v>
                </c:pt>
                <c:pt idx="4">
                  <c:v>0.31</c:v>
                </c:pt>
                <c:pt idx="5">
                  <c:v>0.28999999999999998</c:v>
                </c:pt>
                <c:pt idx="6">
                  <c:v>0.24</c:v>
                </c:pt>
                <c:pt idx="7">
                  <c:v>0.27</c:v>
                </c:pt>
                <c:pt idx="8">
                  <c:v>0.26</c:v>
                </c:pt>
                <c:pt idx="9">
                  <c:v>0.25</c:v>
                </c:pt>
              </c:numCache>
            </c:numRef>
          </c:val>
          <c:smooth val="0"/>
          <c:extLst>
            <c:ext xmlns:c16="http://schemas.microsoft.com/office/drawing/2014/chart" uri="{C3380CC4-5D6E-409C-BE32-E72D297353CC}">
              <c16:uniqueId val="{00000002-80E3-462A-AF04-AC9E5E743791}"/>
            </c:ext>
          </c:extLst>
        </c:ser>
        <c:ser>
          <c:idx val="2"/>
          <c:order val="4"/>
          <c:tx>
            <c:strRef>
              <c:f>Sheet1!$F$1</c:f>
              <c:strCache>
                <c:ptCount val="1"/>
                <c:pt idx="0">
                  <c:v>Tend to 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Sheet1!$F$5:$F$14</c:f>
            </c:numRef>
          </c:val>
          <c:smooth val="0"/>
          <c:extLst>
            <c:ext xmlns:c16="http://schemas.microsoft.com/office/drawing/2014/chart" uri="{C3380CC4-5D6E-409C-BE32-E72D297353CC}">
              <c16:uniqueId val="{00000004-80E3-462A-AF04-AC9E5E743791}"/>
            </c:ext>
          </c:extLst>
        </c:ser>
        <c:ser>
          <c:idx val="1"/>
          <c:order val="5"/>
          <c:tx>
            <c:strRef>
              <c:f>Sheet1!$G$1</c:f>
              <c:strCache>
                <c:ptCount val="1"/>
                <c:pt idx="0">
                  <c:v>Definitely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Sheet1!$G$5:$G$14</c:f>
            </c:numRef>
          </c:val>
          <c:smooth val="0"/>
          <c:extLst>
            <c:ext xmlns:c16="http://schemas.microsoft.com/office/drawing/2014/chart" uri="{C3380CC4-5D6E-409C-BE32-E72D297353CC}">
              <c16:uniqueId val="{00000005-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Sheet1!$A$5:$A$14</c15:sqref>
                        </c15:formulaRef>
                      </c:ext>
                    </c:extLst>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extLst>
                      <c:ext uri="{02D57815-91ED-43cb-92C2-25804820EDAC}">
                        <c15:formulaRef>
                          <c15:sqref>Sheet1!$B$5:$B$14</c15:sqref>
                        </c15:formulaRef>
                      </c:ext>
                    </c:extLst>
                    <c:numCache>
                      <c:formatCode>General</c:formatCode>
                      <c:ptCount val="10"/>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Sheet1!$A$5:$A$14</c15:sqref>
                        </c15:formulaRef>
                      </c:ext>
                    </c:extLst>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extLst xmlns:c15="http://schemas.microsoft.com/office/drawing/2012/chart">
                      <c:ext xmlns:c15="http://schemas.microsoft.com/office/drawing/2012/chart" uri="{02D57815-91ED-43cb-92C2-25804820EDAC}">
                        <c15:formulaRef>
                          <c15:sqref>Sheet1!$C$5:$C$14</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510772936559479E-3"/>
          <c:y val="8.5691402543347818E-3"/>
          <c:w val="0.99398174847961962"/>
          <c:h val="0.3084868632491885"/>
        </c:manualLayout>
      </c:layout>
      <c:lineChart>
        <c:grouping val="stacked"/>
        <c:varyColors val="0"/>
        <c:ser>
          <c:idx val="6"/>
          <c:order val="0"/>
          <c:tx>
            <c:strRef>
              <c:f>Sheet1!$G$1</c:f>
              <c:strCache>
                <c:ptCount val="1"/>
                <c:pt idx="0">
                  <c:v>Definitely agree</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Nov '24 
(S15)</c:v>
                </c:pt>
              </c:strCache>
            </c:strRef>
          </c:cat>
          <c:val>
            <c:numRef>
              <c:f>Sheet1!$G$5:$G$14</c:f>
              <c:numCache>
                <c:formatCode>0%</c:formatCode>
                <c:ptCount val="10"/>
                <c:pt idx="0">
                  <c:v>0.14000000000000001</c:v>
                </c:pt>
                <c:pt idx="1">
                  <c:v>0.14000000000000001</c:v>
                </c:pt>
                <c:pt idx="2">
                  <c:v>0.13</c:v>
                </c:pt>
                <c:pt idx="3">
                  <c:v>0.13</c:v>
                </c:pt>
                <c:pt idx="4">
                  <c:v>0.11</c:v>
                </c:pt>
                <c:pt idx="5">
                  <c:v>0.13</c:v>
                </c:pt>
                <c:pt idx="6">
                  <c:v>0.13</c:v>
                </c:pt>
                <c:pt idx="7">
                  <c:v>0.12</c:v>
                </c:pt>
                <c:pt idx="8">
                  <c:v>0.16</c:v>
                </c:pt>
                <c:pt idx="9">
                  <c:v>0.12</c:v>
                </c:pt>
              </c:numCache>
            </c:numRef>
          </c:val>
          <c:smooth val="0"/>
          <c:extLst xmlns:c15="http://schemas.microsoft.com/office/drawing/2012/chart">
            <c:ext xmlns:c16="http://schemas.microsoft.com/office/drawing/2014/chart" uri="{C3380CC4-5D6E-409C-BE32-E72D297353CC}">
              <c16:uniqueId val="{00000000-AE0F-4CEB-BEAE-C042B1C228C7}"/>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25"/>
        </c:scaling>
        <c:delete val="1"/>
        <c:axPos val="l"/>
        <c:numFmt formatCode="0%" sourceLinked="1"/>
        <c:majorTickMark val="out"/>
        <c:minorTickMark val="none"/>
        <c:tickLblPos val="nextTo"/>
        <c:crossAx val="542284431"/>
        <c:crosses val="autoZero"/>
        <c:crossBetween val="between"/>
        <c:minorUnit val="0.25"/>
      </c:valAx>
      <c:spPr>
        <a:noFill/>
        <a:ln w="25400">
          <a:noFill/>
        </a:ln>
        <a:effectLst/>
      </c:spPr>
    </c:plotArea>
    <c:legend>
      <c:legendPos val="l"/>
      <c:layout>
        <c:manualLayout>
          <c:xMode val="edge"/>
          <c:yMode val="edge"/>
          <c:x val="5.4195486207179018E-2"/>
          <c:y val="0.8002290501951449"/>
          <c:w val="0.16293567048528176"/>
          <c:h val="0.196914534607412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85607652090001E-3"/>
          <c:y val="6.0827109493015161E-2"/>
          <c:w val="0.99398174847961962"/>
          <c:h val="0.53676557465960106"/>
        </c:manualLayout>
      </c:layout>
      <c:lineChart>
        <c:grouping val="stacked"/>
        <c:varyColors val="0"/>
        <c:ser>
          <c:idx val="6"/>
          <c:order val="0"/>
          <c:tx>
            <c:strRef>
              <c:f>Sheet1!$F$1</c:f>
              <c:strCache>
                <c:ptCount val="1"/>
                <c:pt idx="0">
                  <c:v>Tend to agree</c:v>
                </c:pt>
              </c:strCache>
            </c:strRef>
          </c:tx>
          <c:spPr>
            <a:ln w="28575" cap="rnd">
              <a:solidFill>
                <a:srgbClr val="6DD5CE"/>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Sheet1!$F$5:$F$14</c:f>
              <c:numCache>
                <c:formatCode>0%</c:formatCode>
                <c:ptCount val="10"/>
                <c:pt idx="0">
                  <c:v>0.39</c:v>
                </c:pt>
                <c:pt idx="1">
                  <c:v>0.42</c:v>
                </c:pt>
                <c:pt idx="2">
                  <c:v>0.39</c:v>
                </c:pt>
                <c:pt idx="3">
                  <c:v>0.4</c:v>
                </c:pt>
                <c:pt idx="4">
                  <c:v>0.42</c:v>
                </c:pt>
                <c:pt idx="5">
                  <c:v>0.41</c:v>
                </c:pt>
                <c:pt idx="6">
                  <c:v>0.43</c:v>
                </c:pt>
                <c:pt idx="7">
                  <c:v>0.44</c:v>
                </c:pt>
                <c:pt idx="8">
                  <c:v>0.42</c:v>
                </c:pt>
                <c:pt idx="9">
                  <c:v>0.46</c:v>
                </c:pt>
              </c:numCache>
            </c:numRef>
          </c:val>
          <c:smooth val="0"/>
          <c:extLst xmlns:c15="http://schemas.microsoft.com/office/drawing/2012/chart">
            <c:ext xmlns:c16="http://schemas.microsoft.com/office/drawing/2014/chart" uri="{C3380CC4-5D6E-409C-BE32-E72D297353CC}">
              <c16:uniqueId val="{00000006-4594-4650-A839-65958FBF1A68}"/>
            </c:ext>
          </c:extLst>
        </c:ser>
        <c:ser>
          <c:idx val="5"/>
          <c:order val="1"/>
          <c:tx>
            <c:strRef>
              <c:f>Sheet1!$G$1</c:f>
              <c:strCache>
                <c:ptCount val="1"/>
                <c:pt idx="0">
                  <c:v>Definitely agree</c:v>
                </c:pt>
              </c:strCache>
            </c:strRef>
          </c:tx>
          <c:spPr>
            <a:ln w="28575" cap="rnd">
              <a:solidFill>
                <a:schemeClr val="accent6"/>
              </a:solidFill>
              <a:round/>
            </a:ln>
            <a:effectLst/>
          </c:spPr>
          <c:marker>
            <c:symbol val="none"/>
          </c:marker>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Sheet1!$G$5:$G$14</c:f>
            </c:numRef>
          </c:val>
          <c:smooth val="0"/>
          <c:extLst xmlns:c15="http://schemas.microsoft.com/office/drawing/2012/chart">
            <c:ext xmlns:c16="http://schemas.microsoft.com/office/drawing/2014/chart" uri="{C3380CC4-5D6E-409C-BE32-E72D297353CC}">
              <c16:uniqueId val="{00000007-4594-4650-A839-65958FBF1A68}"/>
            </c:ext>
          </c:extLst>
        </c:ser>
        <c:dLbls>
          <c:showLegendKey val="0"/>
          <c:showVal val="0"/>
          <c:showCatName val="0"/>
          <c:showSerName val="0"/>
          <c:showPercent val="0"/>
          <c:showBubbleSize val="0"/>
        </c:dLbls>
        <c:smooth val="0"/>
        <c:axId val="542284431"/>
        <c:axId val="542308143"/>
        <c:extLst/>
      </c:lineChart>
      <c:catAx>
        <c:axId val="542284431"/>
        <c:scaling>
          <c:orientation val="minMax"/>
        </c:scaling>
        <c:delete val="1"/>
        <c:axPos val="b"/>
        <c:numFmt formatCode="General" sourceLinked="1"/>
        <c:majorTickMark val="out"/>
        <c:minorTickMark val="none"/>
        <c:tickLblPos val="nextTo"/>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valAx>
      <c:spPr>
        <a:noFill/>
        <a:ln w="25400">
          <a:noFill/>
        </a:ln>
        <a:effectLst/>
      </c:spPr>
    </c:plotArea>
    <c:legend>
      <c:legendPos val="l"/>
      <c:layout>
        <c:manualLayout>
          <c:xMode val="edge"/>
          <c:yMode val="edge"/>
          <c:x val="0.25567077662423682"/>
          <c:y val="0.73307999389339484"/>
          <c:w val="0.16293567048528176"/>
          <c:h val="0.15430250847746849"/>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3977640909078934E-2"/>
          <c:w val="0.99398174847961962"/>
          <c:h val="0.29022456633635552"/>
        </c:manualLayout>
      </c:layout>
      <c:lineChart>
        <c:grouping val="stacked"/>
        <c:varyColors val="0"/>
        <c:ser>
          <c:idx val="4"/>
          <c:order val="2"/>
          <c:tx>
            <c:strRef>
              <c:f>Sheet1!$D$1</c:f>
              <c:strCache>
                <c:ptCount val="1"/>
                <c:pt idx="0">
                  <c:v>Definitely disagree</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Sheet1!$D$5:$D$14</c:f>
              <c:numCache>
                <c:formatCode>0%</c:formatCode>
                <c:ptCount val="10"/>
                <c:pt idx="0">
                  <c:v>0.11</c:v>
                </c:pt>
                <c:pt idx="1">
                  <c:v>7.0000000000000007E-2</c:v>
                </c:pt>
                <c:pt idx="2">
                  <c:v>0.09</c:v>
                </c:pt>
                <c:pt idx="3">
                  <c:v>0.09</c:v>
                </c:pt>
                <c:pt idx="4">
                  <c:v>0.08</c:v>
                </c:pt>
                <c:pt idx="5">
                  <c:v>0.08</c:v>
                </c:pt>
                <c:pt idx="6">
                  <c:v>0.06</c:v>
                </c:pt>
                <c:pt idx="7">
                  <c:v>0.08</c:v>
                </c:pt>
                <c:pt idx="8">
                  <c:v>7.0000000000000007E-2</c:v>
                </c:pt>
                <c:pt idx="9">
                  <c:v>0.08</c:v>
                </c:pt>
              </c:numCache>
            </c:numRef>
          </c:val>
          <c:smooth val="0"/>
          <c:extLst xmlns:c15="http://schemas.microsoft.com/office/drawing/2012/chart">
            <c:ext xmlns:c16="http://schemas.microsoft.com/office/drawing/2014/chart" uri="{C3380CC4-5D6E-409C-BE32-E72D297353CC}">
              <c16:uniqueId val="{00000001-80E3-462A-AF04-AC9E5E743791}"/>
            </c:ext>
          </c:extLst>
        </c:ser>
        <c:ser>
          <c:idx val="3"/>
          <c:order val="3"/>
          <c:tx>
            <c:strRef>
              <c:f>Sheet1!$E$1</c:f>
              <c:strCache>
                <c:ptCount val="1"/>
                <c:pt idx="0">
                  <c:v>Tend to disagree</c:v>
                </c:pt>
              </c:strCache>
            </c:strRef>
          </c:tx>
          <c:spPr>
            <a:ln w="28575" cap="rnd">
              <a:solidFill>
                <a:srgbClr val="FF999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Sheet1!$E$5:$E$14</c:f>
              <c:numCache>
                <c:formatCode>0%</c:formatCode>
                <c:ptCount val="10"/>
                <c:pt idx="0">
                  <c:v>0.28000000000000003</c:v>
                </c:pt>
                <c:pt idx="1">
                  <c:v>0.22</c:v>
                </c:pt>
                <c:pt idx="2">
                  <c:v>0.23</c:v>
                </c:pt>
                <c:pt idx="3">
                  <c:v>0.21</c:v>
                </c:pt>
                <c:pt idx="4">
                  <c:v>0.23</c:v>
                </c:pt>
                <c:pt idx="5">
                  <c:v>0.23</c:v>
                </c:pt>
                <c:pt idx="6">
                  <c:v>0.22</c:v>
                </c:pt>
                <c:pt idx="7">
                  <c:v>0.2</c:v>
                </c:pt>
                <c:pt idx="8">
                  <c:v>0.21</c:v>
                </c:pt>
                <c:pt idx="9">
                  <c:v>0.19</c:v>
                </c:pt>
              </c:numCache>
            </c:numRef>
          </c:val>
          <c:smooth val="0"/>
          <c:extLst>
            <c:ext xmlns:c16="http://schemas.microsoft.com/office/drawing/2014/chart" uri="{C3380CC4-5D6E-409C-BE32-E72D297353CC}">
              <c16:uniqueId val="{00000002-80E3-462A-AF04-AC9E5E743791}"/>
            </c:ext>
          </c:extLst>
        </c:ser>
        <c:ser>
          <c:idx val="2"/>
          <c:order val="4"/>
          <c:tx>
            <c:strRef>
              <c:f>Sheet1!$F$1</c:f>
              <c:strCache>
                <c:ptCount val="1"/>
                <c:pt idx="0">
                  <c:v>Tend to agree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Sheet1!$F$5:$F$14</c:f>
            </c:numRef>
          </c:val>
          <c:smooth val="0"/>
          <c:extLst>
            <c:ext xmlns:c16="http://schemas.microsoft.com/office/drawing/2014/chart" uri="{C3380CC4-5D6E-409C-BE32-E72D297353CC}">
              <c16:uniqueId val="{00000004-80E3-462A-AF04-AC9E5E743791}"/>
            </c:ext>
          </c:extLst>
        </c:ser>
        <c:ser>
          <c:idx val="1"/>
          <c:order val="5"/>
          <c:tx>
            <c:strRef>
              <c:f>Sheet1!$G$1</c:f>
              <c:strCache>
                <c:ptCount val="1"/>
                <c:pt idx="0">
                  <c:v>Definitely agree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f>Sheet1!$G$5:$G$14</c:f>
            </c:numRef>
          </c:val>
          <c:smooth val="0"/>
          <c:extLst>
            <c:ext xmlns:c16="http://schemas.microsoft.com/office/drawing/2014/chart" uri="{C3380CC4-5D6E-409C-BE32-E72D297353CC}">
              <c16:uniqueId val="{00000005-80E3-462A-AF04-AC9E5E743791}"/>
            </c:ext>
          </c:extLst>
        </c:ser>
        <c:dLbls>
          <c:showLegendKey val="0"/>
          <c:showVal val="0"/>
          <c:showCatName val="0"/>
          <c:showSerName val="0"/>
          <c:showPercent val="0"/>
          <c:showBubbleSize val="0"/>
        </c:dLbls>
        <c:smooth val="0"/>
        <c:axId val="542284431"/>
        <c:axId val="542308143"/>
        <c:extLst>
          <c:ext xmlns:c15="http://schemas.microsoft.com/office/drawing/2012/chart" uri="{02D57815-91ED-43cb-92C2-25804820EDAC}">
            <c15:filteredLineSeries>
              <c15:ser>
                <c:idx val="6"/>
                <c:order val="0"/>
                <c:tx>
                  <c:strRef>
                    <c:extLst>
                      <c:ext uri="{02D57815-91ED-43cb-92C2-25804820EDAC}">
                        <c15:formulaRef>
                          <c15:sqref>Sheet1!$B$1</c15:sqref>
                        </c15:formulaRef>
                      </c:ext>
                    </c:extLst>
                    <c:strCache>
                      <c:ptCount val="1"/>
                      <c:pt idx="0">
                        <c:v>People in this area are all of the same background </c:v>
                      </c:pt>
                    </c:strCache>
                  </c:strRef>
                </c:tx>
                <c:spPr>
                  <a:ln w="28575" cap="rnd">
                    <a:solidFill>
                      <a:schemeClr val="accent1">
                        <a:lumMod val="60000"/>
                      </a:schemeClr>
                    </a:solidFill>
                    <a:round/>
                  </a:ln>
                  <a:effectLst/>
                </c:spPr>
                <c:marker>
                  <c:symbol val="none"/>
                </c:marker>
                <c:cat>
                  <c:strRef>
                    <c:extLst>
                      <c:ext uri="{02D57815-91ED-43cb-92C2-25804820EDAC}">
                        <c15:formulaRef>
                          <c15:sqref>Sheet1!$A$5:$A$14</c15:sqref>
                        </c15:formulaRef>
                      </c:ext>
                    </c:extLst>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extLst>
                      <c:ext uri="{02D57815-91ED-43cb-92C2-25804820EDAC}">
                        <c15:formulaRef>
                          <c15:sqref>Sheet1!$B$5:$B$14</c15:sqref>
                        </c15:formulaRef>
                      </c:ext>
                    </c:extLst>
                    <c:numCache>
                      <c:formatCode>General</c:formatCode>
                      <c:ptCount val="10"/>
                    </c:numCache>
                  </c:numRef>
                </c:val>
                <c:smooth val="0"/>
                <c:extLst>
                  <c:ext xmlns:c16="http://schemas.microsoft.com/office/drawing/2014/chart" uri="{C3380CC4-5D6E-409C-BE32-E72D297353CC}">
                    <c16:uniqueId val="{00000006-80E3-462A-AF04-AC9E5E743791}"/>
                  </c:ext>
                </c:extLst>
              </c15:ser>
            </c15:filteredLineSeries>
            <c15:filteredLineSeries>
              <c15:ser>
                <c:idx val="5"/>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There are too few people in the local area </c:v>
                      </c:pt>
                    </c:strCache>
                  </c:strRef>
                </c:tx>
                <c:spPr>
                  <a:ln w="2857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Sheet1!$A$5:$A$14</c15:sqref>
                        </c15:formulaRef>
                      </c:ext>
                    </c:extLst>
                    <c:strCache>
                      <c:ptCount val="10"/>
                      <c:pt idx="0">
                        <c:v>Mar '23 
(S6)</c:v>
                      </c:pt>
                      <c:pt idx="1">
                        <c:v>May '23
(S7)</c:v>
                      </c:pt>
                      <c:pt idx="2">
                        <c:v>July '23 
(S8)</c:v>
                      </c:pt>
                      <c:pt idx="3">
                        <c:v>Sep '23 
(S9)</c:v>
                      </c:pt>
                      <c:pt idx="4">
                        <c:v>Nov '23
(S10)</c:v>
                      </c:pt>
                      <c:pt idx="5">
                        <c:v>Feb '24
(S11)</c:v>
                      </c:pt>
                      <c:pt idx="6">
                        <c:v>May '24 
(S12)</c:v>
                      </c:pt>
                      <c:pt idx="7">
                        <c:v>July '24 
(S13)</c:v>
                      </c:pt>
                      <c:pt idx="8">
                        <c:v>Aug '24
(S14)</c:v>
                      </c:pt>
                      <c:pt idx="9">
                        <c:v>Oct '24
(S15)</c:v>
                      </c:pt>
                    </c:strCache>
                  </c:strRef>
                </c:cat>
                <c:val>
                  <c:numRef>
                    <c:extLst xmlns:c15="http://schemas.microsoft.com/office/drawing/2012/chart">
                      <c:ext xmlns:c15="http://schemas.microsoft.com/office/drawing/2012/chart" uri="{02D57815-91ED-43cb-92C2-25804820EDAC}">
                        <c15:formulaRef>
                          <c15:sqref>Sheet1!$C$5:$C$14</c15:sqref>
                        </c15:formulaRef>
                      </c:ext>
                    </c:extLst>
                    <c:numCache>
                      <c:formatCode>General</c:formatCode>
                      <c:ptCount val="10"/>
                    </c:numCache>
                  </c:numRef>
                </c:val>
                <c:smooth val="0"/>
                <c:extLst xmlns:c15="http://schemas.microsoft.com/office/drawing/2012/chart">
                  <c:ext xmlns:c16="http://schemas.microsoft.com/office/drawing/2014/chart" uri="{C3380CC4-5D6E-409C-BE32-E72D297353CC}">
                    <c16:uniqueId val="{00000007-80E3-462A-AF04-AC9E5E743791}"/>
                  </c:ext>
                </c:extLst>
              </c15:ser>
            </c15:filteredLineSeries>
          </c:ext>
        </c:extLst>
      </c:line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max val="0.60000000000000009"/>
        </c:scaling>
        <c:delete val="1"/>
        <c:axPos val="l"/>
        <c:numFmt formatCode="0%" sourceLinked="1"/>
        <c:majorTickMark val="out"/>
        <c:minorTickMark val="none"/>
        <c:tickLblPos val="nextTo"/>
        <c:crossAx val="542284431"/>
        <c:crosses val="autoZero"/>
        <c:crossBetween val="between"/>
        <c:minorUnit val="0.1"/>
      </c:valAx>
      <c:spPr>
        <a:noFill/>
        <a:ln w="25400">
          <a:noFill/>
        </a:ln>
        <a:effectLst/>
      </c:spPr>
    </c:plotArea>
    <c:legend>
      <c:legendPos val="l"/>
      <c:layout>
        <c:manualLayout>
          <c:xMode val="edge"/>
          <c:yMode val="edge"/>
          <c:x val="0.42166614168483157"/>
          <c:y val="0.46558363554055554"/>
          <c:w val="0.52280348481512073"/>
          <c:h val="0.1843888970529494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0470954093402971"/>
        </c:manualLayout>
      </c:layout>
      <c:lineChart>
        <c:grouping val="standard"/>
        <c:varyColors val="0"/>
        <c:ser>
          <c:idx val="2"/>
          <c:order val="0"/>
          <c:tx>
            <c:strRef>
              <c:f>Sheet1!$D$1</c:f>
              <c:strCache>
                <c:ptCount val="1"/>
                <c:pt idx="0">
                  <c:v>I am proud of my local area</c:v>
                </c:pt>
              </c:strCache>
            </c:strRef>
          </c:tx>
          <c:spPr>
            <a:ln w="28575" cap="rnd">
              <a:solidFill>
                <a:srgbClr val="009690"/>
              </a:solidFill>
              <a:round/>
            </a:ln>
            <a:effectLst/>
          </c:spPr>
          <c:marker>
            <c:symbol val="none"/>
          </c:marker>
          <c:dLbls>
            <c:dLbl>
              <c:idx val="1"/>
              <c:layout>
                <c:manualLayout>
                  <c:x val="-2.6182310372135927E-2"/>
                  <c:y val="-4.1014684979041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0A-4C33-8C04-7AC9C3D03449}"/>
                </c:ext>
              </c:extLst>
            </c:dLbl>
            <c:dLbl>
              <c:idx val="3"/>
              <c:layout>
                <c:manualLayout>
                  <c:x val="-2.3673224567427185E-2"/>
                  <c:y val="-2.98351837828571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Oct '24 
(S15)</c:v>
                </c:pt>
              </c:strCache>
            </c:strRef>
          </c:cat>
          <c:val>
            <c:numRef>
              <c:f>Sheet1!$D$2:$D$14</c:f>
              <c:numCache>
                <c:formatCode>0%</c:formatCode>
                <c:ptCount val="9"/>
                <c:pt idx="0">
                  <c:v>0.69</c:v>
                </c:pt>
                <c:pt idx="1">
                  <c:v>0.69</c:v>
                </c:pt>
                <c:pt idx="2">
                  <c:v>0.66</c:v>
                </c:pt>
                <c:pt idx="3">
                  <c:v>0.68</c:v>
                </c:pt>
                <c:pt idx="4">
                  <c:v>0.69</c:v>
                </c:pt>
                <c:pt idx="5">
                  <c:v>0.71</c:v>
                </c:pt>
                <c:pt idx="6">
                  <c:v>0.69</c:v>
                </c:pt>
                <c:pt idx="7">
                  <c:v>0.68</c:v>
                </c:pt>
                <c:pt idx="8">
                  <c:v>0.69</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My local area is a place where people look out for each other</c:v>
                </c:pt>
              </c:strCache>
            </c:strRef>
          </c:tx>
          <c:spPr>
            <a:ln w="28575" cap="rnd">
              <a:solidFill>
                <a:schemeClr val="accent5"/>
              </a:solidFill>
              <a:round/>
            </a:ln>
            <a:effectLst/>
          </c:spPr>
          <c:marker>
            <c:symbol val="none"/>
          </c:marker>
          <c:dLbls>
            <c:dLbl>
              <c:idx val="1"/>
              <c:layout>
                <c:manualLayout>
                  <c:x val="-2.4927767469781568E-2"/>
                  <c:y val="1.86559026555936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4E-49B8-A0F5-4A5C70C2B893}"/>
                </c:ext>
              </c:extLst>
            </c:dLbl>
            <c:dLbl>
              <c:idx val="3"/>
              <c:layout>
                <c:manualLayout>
                  <c:x val="-2.3673224567427185E-2"/>
                  <c:y val="2.7040528552732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0A-4C33-8C04-7AC9C3D0344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Oct '24 
(S15)</c:v>
                </c:pt>
              </c:strCache>
            </c:strRef>
          </c:cat>
          <c:val>
            <c:numRef>
              <c:f>Sheet1!$C$2:$C$14</c:f>
              <c:numCache>
                <c:formatCode>0%</c:formatCode>
                <c:ptCount val="9"/>
                <c:pt idx="0">
                  <c:v>0.71</c:v>
                </c:pt>
                <c:pt idx="1">
                  <c:v>0.67</c:v>
                </c:pt>
                <c:pt idx="2">
                  <c:v>0.68</c:v>
                </c:pt>
                <c:pt idx="3">
                  <c:v>0.66</c:v>
                </c:pt>
                <c:pt idx="4">
                  <c:v>0.69</c:v>
                </c:pt>
                <c:pt idx="5">
                  <c:v>0.72</c:v>
                </c:pt>
                <c:pt idx="6">
                  <c:v>0.72</c:v>
                </c:pt>
                <c:pt idx="7">
                  <c:v>0.71</c:v>
                </c:pt>
                <c:pt idx="8">
                  <c:v>0.72</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My local area is a place where people from different backgrounds get on well together</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9"/>
                <c:pt idx="0">
                  <c:v>May '23 
(S7)</c:v>
                </c:pt>
                <c:pt idx="1">
                  <c:v>July '23 
(S8)</c:v>
                </c:pt>
                <c:pt idx="2">
                  <c:v>Sept '23 
(S9)</c:v>
                </c:pt>
                <c:pt idx="3">
                  <c:v>Nov '23
(S10)</c:v>
                </c:pt>
                <c:pt idx="4">
                  <c:v>Feb '24 
(S11)</c:v>
                </c:pt>
                <c:pt idx="5">
                  <c:v>May '24 
(S12)</c:v>
                </c:pt>
                <c:pt idx="6">
                  <c:v>July '24 
(S13)</c:v>
                </c:pt>
                <c:pt idx="7">
                  <c:v>Aug '24 
(S14)</c:v>
                </c:pt>
                <c:pt idx="8">
                  <c:v>Oct '24 
(S15)</c:v>
                </c:pt>
              </c:strCache>
            </c:strRef>
          </c:cat>
          <c:val>
            <c:numRef>
              <c:f>Sheet1!$B$2:$B$14</c:f>
              <c:numCache>
                <c:formatCode>0%</c:formatCode>
                <c:ptCount val="9"/>
                <c:pt idx="0">
                  <c:v>0.79</c:v>
                </c:pt>
                <c:pt idx="1">
                  <c:v>0.77</c:v>
                </c:pt>
                <c:pt idx="2">
                  <c:v>0.72</c:v>
                </c:pt>
                <c:pt idx="3">
                  <c:v>0.75</c:v>
                </c:pt>
                <c:pt idx="4">
                  <c:v>0.78</c:v>
                </c:pt>
                <c:pt idx="5">
                  <c:v>0.79</c:v>
                </c:pt>
                <c:pt idx="6">
                  <c:v>0.77</c:v>
                </c:pt>
                <c:pt idx="7">
                  <c:v>0.76</c:v>
                </c:pt>
                <c:pt idx="8">
                  <c:v>0.77</c:v>
                </c:pt>
              </c:numCache>
            </c:numRef>
          </c:val>
          <c:smooth val="1"/>
          <c:extLst>
            <c:ext xmlns:c16="http://schemas.microsoft.com/office/drawing/2014/chart" uri="{C3380CC4-5D6E-409C-BE32-E72D297353CC}">
              <c16:uniqueId val="{00000000-F9C8-4CE9-B20D-1AE29F857F71}"/>
            </c:ext>
          </c:extLst>
        </c:ser>
        <c:ser>
          <c:idx val="3"/>
          <c:order val="3"/>
          <c:tx>
            <c:strRef>
              <c:f>Sheet1!$E$1</c:f>
              <c:strCache>
                <c:ptCount val="1"/>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Sheet1!$E$2:$E$13</c:f>
              <c:numCache>
                <c:formatCode>General</c:formatCode>
                <c:ptCount val="8"/>
              </c:numCache>
            </c:numRef>
          </c:val>
          <c:smooth val="1"/>
          <c:extLst>
            <c:ext xmlns:c16="http://schemas.microsoft.com/office/drawing/2014/chart" uri="{C3380CC4-5D6E-409C-BE32-E72D297353CC}">
              <c16:uniqueId val="{00000001-CB09-4A62-9848-27637BB1B734}"/>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r"/>
      <c:layout>
        <c:manualLayout>
          <c:xMode val="edge"/>
          <c:yMode val="edge"/>
          <c:x val="2.0103309138436239E-3"/>
          <c:y val="0.85552079200163911"/>
          <c:w val="0.98795332586732132"/>
          <c:h val="0.136479702713295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12757245318782E-2"/>
          <c:w val="0.99398174847961962"/>
          <c:h val="0.70692882920938527"/>
        </c:manualLayout>
      </c:layout>
      <c:barChart>
        <c:barDir val="col"/>
        <c:grouping val="percentStacked"/>
        <c:varyColors val="0"/>
        <c:ser>
          <c:idx val="6"/>
          <c:order val="0"/>
          <c:tx>
            <c:strRef>
              <c:f>Sheet1!$D$1</c:f>
              <c:strCache>
                <c:ptCount val="1"/>
                <c:pt idx="0">
                  <c:v>Definitely disagree</c:v>
                </c:pt>
              </c:strCache>
            </c:strRef>
          </c:tx>
          <c:spPr>
            <a:solidFill>
              <a:srgbClr val="FF0101"/>
            </a:solidFill>
            <a:ln>
              <a:noFill/>
            </a:ln>
            <a:effectLst/>
          </c:spPr>
          <c:invertIfNegative val="0"/>
          <c:dLbls>
            <c:dLbl>
              <c:idx val="0"/>
              <c:layout>
                <c:manualLayout>
                  <c:x val="-2.573530529265804E-2"/>
                  <c:y val="-6.08743230427766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D05-454A-836F-0E77E8901BC0}"/>
                </c:ext>
              </c:extLst>
            </c:dLbl>
            <c:dLbl>
              <c:idx val="1"/>
              <c:layout>
                <c:manualLayout>
                  <c:x val="-2.2875826926807147E-2"/>
                  <c:y val="-3.04371615213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05-454A-836F-0E77E8901BC0}"/>
                </c:ext>
              </c:extLst>
            </c:dLbl>
            <c:dLbl>
              <c:idx val="2"/>
              <c:layout>
                <c:manualLayout>
                  <c:x val="-2.144608774388170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Sheet1!$D$2:$D$4</c:f>
              <c:numCache>
                <c:formatCode>0%</c:formatCode>
                <c:ptCount val="3"/>
                <c:pt idx="0">
                  <c:v>0.04</c:v>
                </c:pt>
                <c:pt idx="1">
                  <c:v>0.04</c:v>
                </c:pt>
                <c:pt idx="2">
                  <c:v>7.0000000000000007E-2</c:v>
                </c:pt>
              </c:numCache>
            </c:numRef>
          </c:val>
          <c:extLst xmlns:c15="http://schemas.microsoft.com/office/drawing/2012/chart">
            <c:ext xmlns:c16="http://schemas.microsoft.com/office/drawing/2014/chart" uri="{C3380CC4-5D6E-409C-BE32-E72D297353CC}">
              <c16:uniqueId val="{00000002-7464-4AAE-908E-E85B3EB92856}"/>
            </c:ext>
          </c:extLst>
        </c:ser>
        <c:ser>
          <c:idx val="5"/>
          <c:order val="1"/>
          <c:tx>
            <c:strRef>
              <c:f>Sheet1!$E$1</c:f>
              <c:strCache>
                <c:ptCount val="1"/>
                <c:pt idx="0">
                  <c:v>Tend to disagree</c:v>
                </c:pt>
              </c:strCache>
            </c:strRef>
          </c:tx>
          <c:spPr>
            <a:solidFill>
              <a:srgbClr val="FF9999"/>
            </a:solidFill>
            <a:ln>
              <a:noFill/>
            </a:ln>
            <a:effectLst/>
          </c:spPr>
          <c:invertIfNegative val="0"/>
          <c:dLbls>
            <c:dLbl>
              <c:idx val="2"/>
              <c:layout>
                <c:manualLayout>
                  <c:x val="-1.3105791110932654E-17"/>
                  <c:y val="-1.521858076069428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05-454A-836F-0E77E8901BC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Sheet1!$E$2:$E$4</c:f>
              <c:numCache>
                <c:formatCode>0%</c:formatCode>
                <c:ptCount val="3"/>
                <c:pt idx="0">
                  <c:v>0.05</c:v>
                </c:pt>
                <c:pt idx="1">
                  <c:v>0.08</c:v>
                </c:pt>
                <c:pt idx="2">
                  <c:v>0.15</c:v>
                </c:pt>
              </c:numCache>
            </c:numRef>
          </c:val>
          <c:extLst xmlns:c15="http://schemas.microsoft.com/office/drawing/2012/chart">
            <c:ext xmlns:c16="http://schemas.microsoft.com/office/drawing/2014/chart" uri="{C3380CC4-5D6E-409C-BE32-E72D297353CC}">
              <c16:uniqueId val="{00000001-7464-4AAE-908E-E85B3EB92856}"/>
            </c:ext>
          </c:extLst>
        </c:ser>
        <c:ser>
          <c:idx val="4"/>
          <c:order val="2"/>
          <c:tx>
            <c:strRef>
              <c:f>Sheet1!$F$1</c:f>
              <c:strCache>
                <c:ptCount val="1"/>
                <c:pt idx="0">
                  <c:v>Tend to agree</c:v>
                </c:pt>
              </c:strCache>
            </c:strRef>
          </c:tx>
          <c:spPr>
            <a:solidFill>
              <a:srgbClr val="6DD5CE"/>
            </a:solidFill>
            <a:ln>
              <a:noFill/>
            </a:ln>
            <a:effectLst/>
          </c:spPr>
          <c:invertIfNegative val="0"/>
          <c:dLbls>
            <c:dLbl>
              <c:idx val="1"/>
              <c:layout>
                <c:manualLayout>
                  <c:x val="4.2892175487762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B-4CE6-98D9-360211DFE8E6}"/>
                </c:ext>
              </c:extLst>
            </c:dLbl>
            <c:dLbl>
              <c:idx val="2"/>
              <c:layout>
                <c:manualLayout>
                  <c:x val="-1.3105791110932654E-17"/>
                  <c:y val="-2.739344536924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B-4CE6-98D9-360211DFE8E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Sheet1!$F$2:$F$4</c:f>
              <c:numCache>
                <c:formatCode>0%</c:formatCode>
                <c:ptCount val="3"/>
                <c:pt idx="0">
                  <c:v>0.37</c:v>
                </c:pt>
                <c:pt idx="1">
                  <c:v>0.52</c:v>
                </c:pt>
                <c:pt idx="2">
                  <c:v>0.53</c:v>
                </c:pt>
              </c:numCache>
            </c:numRef>
          </c:val>
          <c:extLst xmlns:c15="http://schemas.microsoft.com/office/drawing/2012/chart">
            <c:ext xmlns:c16="http://schemas.microsoft.com/office/drawing/2014/chart" uri="{C3380CC4-5D6E-409C-BE32-E72D297353CC}">
              <c16:uniqueId val="{00000000-7464-4AAE-908E-E85B3EB92856}"/>
            </c:ext>
          </c:extLst>
        </c:ser>
        <c:ser>
          <c:idx val="3"/>
          <c:order val="3"/>
          <c:tx>
            <c:strRef>
              <c:f>Sheet1!$G$1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The 10 councils in Greater Manchester should work together when there are issues affecting everyone in the region</c:v>
                </c:pt>
                <c:pt idx="1">
                  <c:v>It's important that services in my local area are developed and influenced by the people who live and work here</c:v>
                </c:pt>
                <c:pt idx="2">
                  <c:v>I want to have a say about what happens in my local area</c:v>
                </c:pt>
              </c:strCache>
            </c:strRef>
          </c:cat>
          <c:val>
            <c:numRef>
              <c:f>Sheet1!$G$2:$G$4</c:f>
              <c:numCache>
                <c:formatCode>0%</c:formatCode>
                <c:ptCount val="3"/>
                <c:pt idx="0">
                  <c:v>0.55000000000000004</c:v>
                </c:pt>
                <c:pt idx="1">
                  <c:v>0.37</c:v>
                </c:pt>
                <c:pt idx="2">
                  <c:v>0.25</c:v>
                </c:pt>
              </c:numCache>
            </c:numRef>
          </c:val>
          <c:extLst>
            <c:ext xmlns:c16="http://schemas.microsoft.com/office/drawing/2014/chart" uri="{C3380CC4-5D6E-409C-BE32-E72D297353CC}">
              <c16:uniqueId val="{00000003-2D59-47C5-AEF5-8C77A3583080}"/>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8.57843509755268E-3"/>
          <c:y val="0.80308546539258785"/>
          <c:w val="0.98490206680619574"/>
          <c:h val="0.19128246141250957"/>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85774926282371E-2"/>
          <c:y val="6.0258246318511934E-2"/>
          <c:w val="0.96880310836566308"/>
          <c:h val="0.76029408111127439"/>
        </c:manualLayout>
      </c:layout>
      <c:barChart>
        <c:barDir val="col"/>
        <c:grouping val="percentStacked"/>
        <c:varyColors val="0"/>
        <c:ser>
          <c:idx val="6"/>
          <c:order val="0"/>
          <c:tx>
            <c:strRef>
              <c:f>Sheet1!$B$1</c:f>
              <c:strCache>
                <c:ptCount val="1"/>
                <c:pt idx="0">
                  <c:v>Definitely disagree</c:v>
                </c:pt>
              </c:strCache>
            </c:strRef>
          </c:tx>
          <c:spPr>
            <a:solidFill>
              <a:srgbClr val="FF0101"/>
            </a:solidFill>
            <a:ln>
              <a:noFill/>
            </a:ln>
            <a:effectLst/>
          </c:spPr>
          <c:invertIfNegative val="0"/>
          <c:dLbls>
            <c:dLbl>
              <c:idx val="0"/>
              <c:layout>
                <c:manualLayout>
                  <c:x val="6.4165757651766595E-5"/>
                  <c:y val="-2.6739240192908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EB-49FE-984C-62C002566BE3}"/>
                </c:ext>
              </c:extLst>
            </c:dLbl>
            <c:dLbl>
              <c:idx val="1"/>
              <c:layout>
                <c:manualLayout>
                  <c:x val="1.0831677152332347E-3"/>
                  <c:y val="-2.6739240192910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EB-49FE-984C-62C002566BE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Sheet1!$B$3:$B$4</c:f>
              <c:numCache>
                <c:formatCode>0%</c:formatCode>
                <c:ptCount val="2"/>
                <c:pt idx="0">
                  <c:v>7.0000000000000007E-2</c:v>
                </c:pt>
                <c:pt idx="1">
                  <c:v>0.08</c:v>
                </c:pt>
              </c:numCache>
            </c:numRef>
          </c:val>
          <c:extLst xmlns:c15="http://schemas.microsoft.com/office/drawing/2012/chart">
            <c:ext xmlns:c16="http://schemas.microsoft.com/office/drawing/2014/chart" uri="{C3380CC4-5D6E-409C-BE32-E72D297353CC}">
              <c16:uniqueId val="{00000000-7C0F-4784-9585-3F12DBB0A2DB}"/>
            </c:ext>
          </c:extLst>
        </c:ser>
        <c:ser>
          <c:idx val="0"/>
          <c:order val="1"/>
          <c:tx>
            <c:strRef>
              <c:f>Sheet1!$C$1</c:f>
              <c:strCache>
                <c:ptCount val="1"/>
                <c:pt idx="0">
                  <c:v>Tend to disagree</c:v>
                </c:pt>
              </c:strCache>
            </c:strRef>
          </c:tx>
          <c:spPr>
            <a:solidFill>
              <a:srgbClr val="FF9999"/>
            </a:solidFill>
            <a:ln>
              <a:noFill/>
            </a:ln>
            <a:effectLst/>
          </c:spPr>
          <c:invertIfNegative val="0"/>
          <c:dLbls>
            <c:dLbl>
              <c:idx val="0"/>
              <c:layout>
                <c:manualLayout>
                  <c:x val="0"/>
                  <c:y val="-1.33696200964550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EB-49FE-984C-62C002566BE3}"/>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Sheet1!$C$3:$C$4</c:f>
              <c:numCache>
                <c:formatCode>0%</c:formatCode>
                <c:ptCount val="2"/>
                <c:pt idx="0">
                  <c:v>0.12</c:v>
                </c:pt>
                <c:pt idx="1">
                  <c:v>0.15</c:v>
                </c:pt>
              </c:numCache>
            </c:numRef>
          </c:val>
          <c:extLst>
            <c:ext xmlns:c16="http://schemas.microsoft.com/office/drawing/2014/chart" uri="{C3380CC4-5D6E-409C-BE32-E72D297353CC}">
              <c16:uniqueId val="{00000000-1DEB-49FE-984C-62C002566BE3}"/>
            </c:ext>
          </c:extLst>
        </c:ser>
        <c:ser>
          <c:idx val="1"/>
          <c:order val="2"/>
          <c:tx>
            <c:strRef>
              <c:f>Sheet1!$D$1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Sheet1!$D$3:$D$4</c:f>
              <c:numCache>
                <c:formatCode>0%</c:formatCode>
                <c:ptCount val="2"/>
                <c:pt idx="0">
                  <c:v>0.55000000000000004</c:v>
                </c:pt>
                <c:pt idx="1">
                  <c:v>0.51</c:v>
                </c:pt>
              </c:numCache>
            </c:numRef>
          </c:val>
          <c:extLst>
            <c:ext xmlns:c16="http://schemas.microsoft.com/office/drawing/2014/chart" uri="{C3380CC4-5D6E-409C-BE32-E72D297353CC}">
              <c16:uniqueId val="{00000001-1DEB-49FE-984C-62C002566BE3}"/>
            </c:ext>
          </c:extLst>
        </c:ser>
        <c:ser>
          <c:idx val="2"/>
          <c:order val="3"/>
          <c:tx>
            <c:strRef>
              <c:f>Sheet1!$E$1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Sheet1!$A$3:$A$4</c:f>
              <c:strCache>
                <c:ptCount val="2"/>
                <c:pt idx="0">
                  <c:v>If I needed help, there are people who would be there for me </c:v>
                </c:pt>
                <c:pt idx="1">
                  <c:v>If I wanted company or to socialise there are people I can call on </c:v>
                </c:pt>
              </c:strCache>
            </c:strRef>
          </c:cat>
          <c:val>
            <c:numRef>
              <c:f>Sheet1!$E$3:$E$4</c:f>
              <c:numCache>
                <c:formatCode>0%</c:formatCode>
                <c:ptCount val="2"/>
                <c:pt idx="0">
                  <c:v>0.26</c:v>
                </c:pt>
                <c:pt idx="1">
                  <c:v>0.26</c:v>
                </c:pt>
              </c:numCache>
            </c:numRef>
          </c:val>
          <c:extLst>
            <c:ext xmlns:c16="http://schemas.microsoft.com/office/drawing/2014/chart" uri="{C3380CC4-5D6E-409C-BE32-E72D297353CC}">
              <c16:uniqueId val="{00000002-1DEB-49FE-984C-62C002566BE3}"/>
            </c:ext>
          </c:extLst>
        </c:ser>
        <c:dLbls>
          <c:showLegendKey val="0"/>
          <c:showVal val="0"/>
          <c:showCatName val="0"/>
          <c:showSerName val="0"/>
          <c:showPercent val="0"/>
          <c:showBubbleSize val="0"/>
        </c:dLbls>
        <c:gapWidth val="150"/>
        <c:overlap val="100"/>
        <c:axId val="542284431"/>
        <c:axId val="542308143"/>
        <c:extLst/>
      </c:barChart>
      <c:catAx>
        <c:axId val="54228443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1.2144636694149565E-3"/>
          <c:y val="6.069933850909575E-2"/>
          <c:w val="0.14380311306245569"/>
          <c:h val="0.7387563600440797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0470891998209"/>
          <c:y val="2.5759145808463273E-2"/>
          <c:w val="0.66825183848933856"/>
          <c:h val="0.83398571110357722"/>
        </c:manualLayout>
      </c:layout>
      <c:barChart>
        <c:barDir val="col"/>
        <c:grouping val="percentStacked"/>
        <c:varyColors val="0"/>
        <c:ser>
          <c:idx val="0"/>
          <c:order val="0"/>
          <c:tx>
            <c:strRef>
              <c:f>Sheet1!$B$1</c:f>
              <c:strCache>
                <c:ptCount val="1"/>
                <c:pt idx="0">
                  <c:v>Don't know / Prefer not to say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 '24 
(S14)</c:v>
                </c:pt>
                <c:pt idx="1">
                  <c:v>October '24 
(S15)</c:v>
                </c:pt>
                <c:pt idx="2">
                  <c:v>GB Benchmarking*</c:v>
                </c:pt>
              </c:strCache>
            </c:strRef>
          </c:cat>
          <c:val>
            <c:numRef>
              <c:f>Sheet1!$B$2:$B$4</c:f>
            </c:numRef>
          </c:val>
          <c:extLst xmlns:c15="http://schemas.microsoft.com/office/drawing/2012/chart">
            <c:ext xmlns:c16="http://schemas.microsoft.com/office/drawing/2014/chart" uri="{C3380CC4-5D6E-409C-BE32-E72D297353CC}">
              <c16:uniqueId val="{00000000-007F-47BB-9AE9-6617E8F68E54}"/>
            </c:ext>
          </c:extLst>
        </c:ser>
        <c:ser>
          <c:idx val="1"/>
          <c:order val="1"/>
          <c:tx>
            <c:strRef>
              <c:f>Sheet1!$C$1</c:f>
              <c:strCache>
                <c:ptCount val="1"/>
                <c:pt idx="0">
                  <c:v>Often/Always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 '24 
(S14)</c:v>
                </c:pt>
                <c:pt idx="1">
                  <c:v>October '24 
(S15)</c:v>
                </c:pt>
                <c:pt idx="2">
                  <c:v>GB Benchmarking*</c:v>
                </c:pt>
              </c:strCache>
            </c:strRef>
          </c:cat>
          <c:val>
            <c:numRef>
              <c:f>Sheet1!$C$2:$C$4</c:f>
              <c:numCache>
                <c:formatCode>0%</c:formatCode>
                <c:ptCount val="3"/>
                <c:pt idx="0">
                  <c:v>0.1</c:v>
                </c:pt>
                <c:pt idx="1">
                  <c:v>0.09</c:v>
                </c:pt>
                <c:pt idx="2">
                  <c:v>7.0000000000000007E-2</c:v>
                </c:pt>
              </c:numCache>
            </c:numRef>
          </c:val>
          <c:extLst>
            <c:ext xmlns:c16="http://schemas.microsoft.com/office/drawing/2014/chart" uri="{C3380CC4-5D6E-409C-BE32-E72D297353CC}">
              <c16:uniqueId val="{00000001-007F-47BB-9AE9-6617E8F68E54}"/>
            </c:ext>
          </c:extLst>
        </c:ser>
        <c:ser>
          <c:idx val="2"/>
          <c:order val="2"/>
          <c:tx>
            <c:strRef>
              <c:f>Sheet1!$D$1</c:f>
              <c:strCache>
                <c:ptCount val="1"/>
                <c:pt idx="0">
                  <c:v>Some of the time</c:v>
                </c:pt>
              </c:strCache>
            </c:strRef>
          </c:tx>
          <c:spPr>
            <a:solidFill>
              <a:srgbClr val="FF0000"/>
            </a:solidFill>
            <a:ln>
              <a:solidFill>
                <a:srgbClr val="FFC5C5"/>
              </a:solidFill>
            </a:ln>
            <a:effectLst/>
          </c:spPr>
          <c:invertIfNegative val="0"/>
          <c:dPt>
            <c:idx val="0"/>
            <c:invertIfNegative val="0"/>
            <c:bubble3D val="0"/>
            <c:spPr>
              <a:solidFill>
                <a:srgbClr val="FF0000"/>
              </a:solidFill>
              <a:ln>
                <a:solidFill>
                  <a:srgbClr val="FFC5C5"/>
                </a:solidFill>
              </a:ln>
              <a:effectLst/>
            </c:spPr>
            <c:extLst>
              <c:ext xmlns:c16="http://schemas.microsoft.com/office/drawing/2014/chart" uri="{C3380CC4-5D6E-409C-BE32-E72D297353CC}">
                <c16:uniqueId val="{0000000A-7D6E-48DA-A76D-F9AA857F9E84}"/>
              </c:ext>
            </c:extLst>
          </c:dPt>
          <c:dPt>
            <c:idx val="2"/>
            <c:invertIfNegative val="0"/>
            <c:bubble3D val="0"/>
            <c:spPr>
              <a:solidFill>
                <a:srgbClr val="FF0000"/>
              </a:solidFill>
              <a:ln>
                <a:solidFill>
                  <a:srgbClr val="FFC5C5"/>
                </a:solidFill>
              </a:ln>
              <a:effectLst/>
            </c:spPr>
            <c:extLst>
              <c:ext xmlns:c16="http://schemas.microsoft.com/office/drawing/2014/chart" uri="{C3380CC4-5D6E-409C-BE32-E72D297353CC}">
                <c16:uniqueId val="{00000003-C919-4D95-9106-8F4FF070827E}"/>
              </c:ext>
            </c:extLst>
          </c:dPt>
          <c:dPt>
            <c:idx val="3"/>
            <c:invertIfNegative val="0"/>
            <c:bubble3D val="0"/>
            <c:spPr>
              <a:solidFill>
                <a:srgbClr val="FF0000"/>
              </a:solidFill>
              <a:ln>
                <a:solidFill>
                  <a:srgbClr val="FFC5C5"/>
                </a:solidFill>
              </a:ln>
              <a:effectLst/>
            </c:spPr>
            <c:extLst>
              <c:ext xmlns:c16="http://schemas.microsoft.com/office/drawing/2014/chart" uri="{C3380CC4-5D6E-409C-BE32-E72D297353CC}">
                <c16:uniqueId val="{00000009-007F-47BB-9AE9-6617E8F68E54}"/>
              </c:ext>
            </c:extLst>
          </c:dPt>
          <c:dPt>
            <c:idx val="4"/>
            <c:invertIfNegative val="0"/>
            <c:bubble3D val="0"/>
            <c:spPr>
              <a:solidFill>
                <a:srgbClr val="FF0000"/>
              </a:solidFill>
              <a:ln>
                <a:solidFill>
                  <a:srgbClr val="FFC5C5"/>
                </a:solidFill>
              </a:ln>
              <a:effectLst/>
            </c:spPr>
            <c:extLst>
              <c:ext xmlns:c16="http://schemas.microsoft.com/office/drawing/2014/chart" uri="{C3380CC4-5D6E-409C-BE32-E72D297353CC}">
                <c16:uniqueId val="{0000000B-007F-47BB-9AE9-6617E8F68E54}"/>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 '24 
(S14)</c:v>
                </c:pt>
                <c:pt idx="1">
                  <c:v>October '24 
(S15)</c:v>
                </c:pt>
                <c:pt idx="2">
                  <c:v>GB Benchmarking*</c:v>
                </c:pt>
              </c:strCache>
            </c:strRef>
          </c:cat>
          <c:val>
            <c:numRef>
              <c:f>Sheet1!$D$2:$D$4</c:f>
              <c:numCache>
                <c:formatCode>0%</c:formatCode>
                <c:ptCount val="3"/>
                <c:pt idx="0">
                  <c:v>0.19</c:v>
                </c:pt>
                <c:pt idx="1">
                  <c:v>0.22</c:v>
                </c:pt>
                <c:pt idx="2">
                  <c:v>0.21</c:v>
                </c:pt>
              </c:numCache>
            </c:numRef>
          </c:val>
          <c:extLst>
            <c:ext xmlns:c16="http://schemas.microsoft.com/office/drawing/2014/chart" uri="{C3380CC4-5D6E-409C-BE32-E72D297353CC}">
              <c16:uniqueId val="{0000000C-007F-47BB-9AE9-6617E8F68E54}"/>
            </c:ext>
          </c:extLst>
        </c:ser>
        <c:ser>
          <c:idx val="3"/>
          <c:order val="3"/>
          <c:tx>
            <c:strRef>
              <c:f>Sheet1!$E$1</c:f>
              <c:strCache>
                <c:ptCount val="1"/>
                <c:pt idx="0">
                  <c:v>Occasionally</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 '24 
(S14)</c:v>
                </c:pt>
                <c:pt idx="1">
                  <c:v>October '24 
(S15)</c:v>
                </c:pt>
                <c:pt idx="2">
                  <c:v>GB Benchmarking*</c:v>
                </c:pt>
              </c:strCache>
            </c:strRef>
          </c:cat>
          <c:val>
            <c:numRef>
              <c:f>Sheet1!$E$2:$E$4</c:f>
              <c:numCache>
                <c:formatCode>0%</c:formatCode>
                <c:ptCount val="3"/>
                <c:pt idx="0">
                  <c:v>0.23</c:v>
                </c:pt>
                <c:pt idx="1">
                  <c:v>0.23</c:v>
                </c:pt>
                <c:pt idx="2">
                  <c:v>0.25</c:v>
                </c:pt>
              </c:numCache>
            </c:numRef>
          </c:val>
          <c:extLst>
            <c:ext xmlns:c16="http://schemas.microsoft.com/office/drawing/2014/chart" uri="{C3380CC4-5D6E-409C-BE32-E72D297353CC}">
              <c16:uniqueId val="{0000000D-007F-47BB-9AE9-6617E8F68E54}"/>
            </c:ext>
          </c:extLst>
        </c:ser>
        <c:ser>
          <c:idx val="4"/>
          <c:order val="4"/>
          <c:tx>
            <c:strRef>
              <c:f>Sheet1!$F$1</c:f>
              <c:strCache>
                <c:ptCount val="1"/>
                <c:pt idx="0">
                  <c:v>Hardly ever</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 '24 
(S14)</c:v>
                </c:pt>
                <c:pt idx="1">
                  <c:v>October '24 
(S15)</c:v>
                </c:pt>
                <c:pt idx="2">
                  <c:v>GB Benchmarking*</c:v>
                </c:pt>
              </c:strCache>
            </c:strRef>
          </c:cat>
          <c:val>
            <c:numRef>
              <c:f>Sheet1!$F$2:$F$4</c:f>
              <c:numCache>
                <c:formatCode>0%</c:formatCode>
                <c:ptCount val="3"/>
                <c:pt idx="0">
                  <c:v>0.27</c:v>
                </c:pt>
                <c:pt idx="1">
                  <c:v>0.27</c:v>
                </c:pt>
                <c:pt idx="2">
                  <c:v>0.28000000000000003</c:v>
                </c:pt>
              </c:numCache>
            </c:numRef>
          </c:val>
          <c:extLst>
            <c:ext xmlns:c16="http://schemas.microsoft.com/office/drawing/2014/chart" uri="{C3380CC4-5D6E-409C-BE32-E72D297353CC}">
              <c16:uniqueId val="{00000006-7D6E-48DA-A76D-F9AA857F9E84}"/>
            </c:ext>
          </c:extLst>
        </c:ser>
        <c:ser>
          <c:idx val="5"/>
          <c:order val="5"/>
          <c:tx>
            <c:strRef>
              <c:f>Sheet1!$G$1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August '24 
(S14)</c:v>
                </c:pt>
                <c:pt idx="1">
                  <c:v>October '24 
(S15)</c:v>
                </c:pt>
                <c:pt idx="2">
                  <c:v>GB Benchmarking*</c:v>
                </c:pt>
              </c:strCache>
            </c:strRef>
          </c:cat>
          <c:val>
            <c:numRef>
              <c:f>Sheet1!$G$2:$G$4</c:f>
              <c:numCache>
                <c:formatCode>0%</c:formatCode>
                <c:ptCount val="3"/>
                <c:pt idx="0">
                  <c:v>0.21</c:v>
                </c:pt>
                <c:pt idx="1">
                  <c:v>0.19</c:v>
                </c:pt>
                <c:pt idx="2">
                  <c:v>0.18</c:v>
                </c:pt>
              </c:numCache>
            </c:numRef>
          </c:val>
          <c:extLst>
            <c:ext xmlns:c16="http://schemas.microsoft.com/office/drawing/2014/chart" uri="{C3380CC4-5D6E-409C-BE32-E72D297353CC}">
              <c16:uniqueId val="{00000007-7D6E-48DA-A76D-F9AA857F9E84}"/>
            </c:ext>
          </c:extLst>
        </c:ser>
        <c:ser>
          <c:idx val="6"/>
          <c:order val="6"/>
          <c:tx>
            <c:strRef>
              <c:f>Sheet1!$H$1</c:f>
              <c:strCache>
                <c:ptCount val="1"/>
                <c:pt idx="0">
                  <c:v>Don't know / Prefer not to say</c:v>
                </c:pt>
              </c:strCache>
            </c:strRef>
          </c:tx>
          <c:spPr>
            <a:solidFill>
              <a:schemeClr val="bg1">
                <a:lumMod val="50000"/>
              </a:schemeClr>
            </a:solidFill>
            <a:ln>
              <a:noFill/>
            </a:ln>
            <a:effectLst/>
          </c:spPr>
          <c:invertIfNegative val="0"/>
          <c:dLbls>
            <c:delete val="1"/>
          </c:dLbls>
          <c:cat>
            <c:strRef>
              <c:f>Sheet1!$A$2:$A$4</c:f>
              <c:strCache>
                <c:ptCount val="3"/>
                <c:pt idx="0">
                  <c:v>August '24 
(S14)</c:v>
                </c:pt>
                <c:pt idx="1">
                  <c:v>October '24 
(S15)</c:v>
                </c:pt>
                <c:pt idx="2">
                  <c:v>GB Benchmarking*</c:v>
                </c:pt>
              </c:strCache>
            </c:strRef>
          </c:cat>
          <c:val>
            <c:numRef>
              <c:f>Sheet1!$H$2:$H$4</c:f>
              <c:numCache>
                <c:formatCode>0%</c:formatCode>
                <c:ptCount val="3"/>
                <c:pt idx="0">
                  <c:v>0.01</c:v>
                </c:pt>
                <c:pt idx="1">
                  <c:v>0.01</c:v>
                </c:pt>
                <c:pt idx="2">
                  <c:v>0.02</c:v>
                </c:pt>
              </c:numCache>
            </c:numRef>
          </c:val>
          <c:extLst>
            <c:ext xmlns:c16="http://schemas.microsoft.com/office/drawing/2014/chart" uri="{C3380CC4-5D6E-409C-BE32-E72D297353CC}">
              <c16:uniqueId val="{00000008-7D6E-48DA-A76D-F9AA857F9E84}"/>
            </c:ext>
          </c:extLst>
        </c:ser>
        <c:dLbls>
          <c:dLblPos val="ctr"/>
          <c:showLegendKey val="0"/>
          <c:showVal val="1"/>
          <c:showCatName val="0"/>
          <c:showSerName val="0"/>
          <c:showPercent val="0"/>
          <c:showBubbleSize val="0"/>
        </c:dLbls>
        <c:gapWidth val="75"/>
        <c:overlap val="100"/>
        <c:axId val="1948619855"/>
        <c:axId val="1948612367"/>
        <c:extLst/>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legend>
      <c:legendPos val="r"/>
      <c:layout>
        <c:manualLayout>
          <c:xMode val="edge"/>
          <c:yMode val="edge"/>
          <c:x val="0.10279124110517822"/>
          <c:y val="3.2102926453398475E-2"/>
          <c:w val="0.24143809095733734"/>
          <c:h val="0.8250601487600706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60385520940934"/>
          <c:y val="1.1375922278265808E-2"/>
          <c:w val="0.64586356795645583"/>
          <c:h val="0.9816166887467046"/>
        </c:manualLayout>
      </c:layout>
      <c:barChart>
        <c:barDir val="bar"/>
        <c:grouping val="clustered"/>
        <c:varyColors val="0"/>
        <c:ser>
          <c:idx val="0"/>
          <c:order val="0"/>
          <c:tx>
            <c:strRef>
              <c:f>Sheet1!$B$1</c:f>
              <c:strCache>
                <c:ptCount val="1"/>
                <c:pt idx="0">
                  <c:v>England Average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Citizens' groups</c:v>
                </c:pt>
                <c:pt idx="1">
                  <c:v>Justice and Human Rights</c:v>
                </c:pt>
                <c:pt idx="2">
                  <c:v>Politics</c:v>
                </c:pt>
                <c:pt idx="3">
                  <c:v>Trade Union activity</c:v>
                </c:pt>
                <c:pt idx="4">
                  <c:v>Safety, First Aid</c:v>
                </c:pt>
                <c:pt idx="5">
                  <c:v>Education for adults </c:v>
                </c:pt>
                <c:pt idx="6">
                  <c:v>Older people</c:v>
                </c:pt>
                <c:pt idx="7">
                  <c:v>Health, disability and Social Welfare</c:v>
                </c:pt>
                <c:pt idx="8">
                  <c:v>Environmental or animals</c:v>
                </c:pt>
                <c:pt idx="9">
                  <c:v>Local community or neighbourhood</c:v>
                </c:pt>
                <c:pt idx="10">
                  <c:v>Children's education/schools</c:v>
                </c:pt>
                <c:pt idx="11">
                  <c:v>Youth/children's activities, outside of school</c:v>
                </c:pt>
                <c:pt idx="12">
                  <c:v>Religion</c:v>
                </c:pt>
                <c:pt idx="13">
                  <c:v>Hobbies or Recreation/Arts/Social</c:v>
                </c:pt>
                <c:pt idx="14">
                  <c:v>Sport/exercise</c:v>
                </c:pt>
              </c:strCache>
            </c:strRef>
          </c:cat>
          <c:val>
            <c:numRef>
              <c:f>Sheet1!$B$2:$B$16</c:f>
              <c:numCache>
                <c:formatCode>0%</c:formatCode>
                <c:ptCount val="15"/>
                <c:pt idx="0">
                  <c:v>0.02</c:v>
                </c:pt>
                <c:pt idx="1">
                  <c:v>0.02</c:v>
                </c:pt>
                <c:pt idx="2">
                  <c:v>0.02</c:v>
                </c:pt>
                <c:pt idx="3">
                  <c:v>0.05</c:v>
                </c:pt>
                <c:pt idx="4">
                  <c:v>0.03</c:v>
                </c:pt>
                <c:pt idx="5">
                  <c:v>0.06</c:v>
                </c:pt>
                <c:pt idx="6">
                  <c:v>0.05</c:v>
                </c:pt>
                <c:pt idx="7">
                  <c:v>0.05</c:v>
                </c:pt>
                <c:pt idx="8">
                  <c:v>0.1</c:v>
                </c:pt>
                <c:pt idx="9">
                  <c:v>7.0000000000000007E-2</c:v>
                </c:pt>
                <c:pt idx="10">
                  <c:v>0.08</c:v>
                </c:pt>
                <c:pt idx="11">
                  <c:v>0.1</c:v>
                </c:pt>
                <c:pt idx="12">
                  <c:v>0.14000000000000001</c:v>
                </c:pt>
                <c:pt idx="13">
                  <c:v>0.19</c:v>
                </c:pt>
                <c:pt idx="14">
                  <c:v>0.3</c:v>
                </c:pt>
              </c:numCache>
            </c:numRef>
          </c:val>
          <c:extLst>
            <c:ext xmlns:c16="http://schemas.microsoft.com/office/drawing/2014/chart" uri="{C3380CC4-5D6E-409C-BE32-E72D297353CC}">
              <c16:uniqueId val="{00000000-40C0-416F-B577-57CA90EB68F7}"/>
            </c:ext>
          </c:extLst>
        </c:ser>
        <c:ser>
          <c:idx val="1"/>
          <c:order val="1"/>
          <c:tx>
            <c:strRef>
              <c:f>Sheet1!$C$1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Citizens' groups</c:v>
                </c:pt>
                <c:pt idx="1">
                  <c:v>Justice and Human Rights</c:v>
                </c:pt>
                <c:pt idx="2">
                  <c:v>Politics</c:v>
                </c:pt>
                <c:pt idx="3">
                  <c:v>Trade Union activity</c:v>
                </c:pt>
                <c:pt idx="4">
                  <c:v>Safety, First Aid</c:v>
                </c:pt>
                <c:pt idx="5">
                  <c:v>Education for adults </c:v>
                </c:pt>
                <c:pt idx="6">
                  <c:v>Older people</c:v>
                </c:pt>
                <c:pt idx="7">
                  <c:v>Health, disability and Social Welfare</c:v>
                </c:pt>
                <c:pt idx="8">
                  <c:v>Environmental or animals</c:v>
                </c:pt>
                <c:pt idx="9">
                  <c:v>Local community or neighbourhood</c:v>
                </c:pt>
                <c:pt idx="10">
                  <c:v>Children's education/schools</c:v>
                </c:pt>
                <c:pt idx="11">
                  <c:v>Youth/children's activities, outside of school</c:v>
                </c:pt>
                <c:pt idx="12">
                  <c:v>Religion</c:v>
                </c:pt>
                <c:pt idx="13">
                  <c:v>Hobbies or Recreation/Arts/Social</c:v>
                </c:pt>
                <c:pt idx="14">
                  <c:v>Sport/exercise</c:v>
                </c:pt>
              </c:strCache>
            </c:strRef>
          </c:cat>
          <c:val>
            <c:numRef>
              <c:f>Sheet1!$C$2:$C$16</c:f>
              <c:numCache>
                <c:formatCode>0%</c:formatCode>
                <c:ptCount val="15"/>
                <c:pt idx="0">
                  <c:v>0.03</c:v>
                </c:pt>
                <c:pt idx="1">
                  <c:v>0.03</c:v>
                </c:pt>
                <c:pt idx="2">
                  <c:v>0.05</c:v>
                </c:pt>
                <c:pt idx="3">
                  <c:v>0.05</c:v>
                </c:pt>
                <c:pt idx="4">
                  <c:v>0.05</c:v>
                </c:pt>
                <c:pt idx="5">
                  <c:v>0.05</c:v>
                </c:pt>
                <c:pt idx="6">
                  <c:v>0.06</c:v>
                </c:pt>
                <c:pt idx="7">
                  <c:v>0.08</c:v>
                </c:pt>
                <c:pt idx="8">
                  <c:v>0.08</c:v>
                </c:pt>
                <c:pt idx="9">
                  <c:v>0.09</c:v>
                </c:pt>
                <c:pt idx="10">
                  <c:v>0.09</c:v>
                </c:pt>
                <c:pt idx="11">
                  <c:v>0.09</c:v>
                </c:pt>
                <c:pt idx="12">
                  <c:v>0.15</c:v>
                </c:pt>
                <c:pt idx="13">
                  <c:v>0.15</c:v>
                </c:pt>
                <c:pt idx="14">
                  <c:v>0.24</c:v>
                </c:pt>
              </c:numCache>
            </c:numRef>
          </c:val>
          <c:extLst>
            <c:ext xmlns:c16="http://schemas.microsoft.com/office/drawing/2014/chart" uri="{C3380CC4-5D6E-409C-BE32-E72D297353CC}">
              <c16:uniqueId val="{00000001-40C0-416F-B577-57CA90EB68F7}"/>
            </c:ext>
          </c:extLst>
        </c:ser>
        <c:dLbls>
          <c:showLegendKey val="0"/>
          <c:showVal val="0"/>
          <c:showCatName val="0"/>
          <c:showSerName val="0"/>
          <c:showPercent val="0"/>
          <c:showBubbleSize val="0"/>
        </c:dLbls>
        <c:gapWidth val="85"/>
        <c:axId val="1330801263"/>
        <c:axId val="1330786383"/>
      </c:barChart>
      <c:catAx>
        <c:axId val="13308012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30786383"/>
        <c:crosses val="autoZero"/>
        <c:auto val="1"/>
        <c:lblAlgn val="ctr"/>
        <c:lblOffset val="100"/>
        <c:noMultiLvlLbl val="0"/>
      </c:catAx>
      <c:valAx>
        <c:axId val="1330786383"/>
        <c:scaling>
          <c:orientation val="minMax"/>
        </c:scaling>
        <c:delete val="1"/>
        <c:axPos val="b"/>
        <c:numFmt formatCode="0%" sourceLinked="1"/>
        <c:majorTickMark val="none"/>
        <c:minorTickMark val="none"/>
        <c:tickLblPos val="nextTo"/>
        <c:crossAx val="1330801263"/>
        <c:crosses val="autoZero"/>
        <c:crossBetween val="between"/>
      </c:valAx>
      <c:spPr>
        <a:noFill/>
        <a:ln>
          <a:noFill/>
        </a:ln>
        <a:effectLst/>
      </c:spPr>
    </c:plotArea>
    <c:legend>
      <c:legendPos val="b"/>
      <c:layout>
        <c:manualLayout>
          <c:xMode val="edge"/>
          <c:yMode val="edge"/>
          <c:x val="0.51052715479043331"/>
          <c:y val="0.79296905576629739"/>
          <c:w val="0.25858020062610448"/>
          <c:h val="0.183823478714762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FF0000"/>
              </a:solidFill>
              <a:ln>
                <a:noFill/>
              </a:ln>
              <a:effectLst/>
            </c:spPr>
            <c:extLst>
              <c:ext xmlns:c16="http://schemas.microsoft.com/office/drawing/2014/chart" uri="{C3380CC4-5D6E-409C-BE32-E72D297353CC}">
                <c16:uniqueId val="{00000001-81C5-4280-AC33-307C98D2EBD7}"/>
              </c:ext>
            </c:extLst>
          </c:dPt>
          <c:dPt>
            <c:idx val="1"/>
            <c:bubble3D val="0"/>
            <c:spPr>
              <a:solidFill>
                <a:srgbClr val="009690"/>
              </a:solidFill>
              <a:ln>
                <a:noFill/>
              </a:ln>
              <a:effectLst/>
            </c:spPr>
            <c:extLst>
              <c:ext xmlns:c16="http://schemas.microsoft.com/office/drawing/2014/chart" uri="{C3380CC4-5D6E-409C-BE32-E72D297353CC}">
                <c16:uniqueId val="{00000003-81C5-4280-AC33-307C98D2EBD7}"/>
              </c:ext>
            </c:extLst>
          </c:dPt>
          <c:dPt>
            <c:idx val="2"/>
            <c:bubble3D val="0"/>
            <c:spPr>
              <a:solidFill>
                <a:srgbClr val="00C0B7"/>
              </a:solidFill>
              <a:ln>
                <a:noFill/>
              </a:ln>
              <a:effectLst/>
            </c:spPr>
            <c:extLst>
              <c:ext xmlns:c16="http://schemas.microsoft.com/office/drawing/2014/chart" uri="{C3380CC4-5D6E-409C-BE32-E72D297353CC}">
                <c16:uniqueId val="{00000005-81C5-4280-AC33-307C98D2EBD7}"/>
              </c:ext>
            </c:extLst>
          </c:dPt>
          <c:dPt>
            <c:idx val="3"/>
            <c:bubble3D val="0"/>
            <c:spPr>
              <a:solidFill>
                <a:srgbClr val="A3E5E0"/>
              </a:solidFill>
              <a:ln>
                <a:noFill/>
              </a:ln>
              <a:effectLst/>
            </c:spPr>
            <c:extLst>
              <c:ext xmlns:c16="http://schemas.microsoft.com/office/drawing/2014/chart" uri="{C3380CC4-5D6E-409C-BE32-E72D297353CC}">
                <c16:uniqueId val="{00000007-81C5-4280-AC33-307C98D2EBD7}"/>
              </c:ext>
            </c:extLst>
          </c:dPt>
          <c:dLbls>
            <c:dLbl>
              <c:idx val="3"/>
              <c:spPr>
                <a:no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81C5-4280-AC33-307C98D2EBD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c:v>
                </c:pt>
                <c:pt idx="1">
                  <c:v>Yes, at least once a week</c:v>
                </c:pt>
                <c:pt idx="2">
                  <c:v>Yes, less than once a week but at least once a month</c:v>
                </c:pt>
                <c:pt idx="3">
                  <c:v>Yes, less often</c:v>
                </c:pt>
              </c:strCache>
            </c:strRef>
          </c:cat>
          <c:val>
            <c:numRef>
              <c:f>Sheet1!$B$2:$B$5</c:f>
              <c:numCache>
                <c:formatCode>0%</c:formatCode>
                <c:ptCount val="4"/>
                <c:pt idx="0">
                  <c:v>0.67</c:v>
                </c:pt>
                <c:pt idx="1">
                  <c:v>0.14000000000000001</c:v>
                </c:pt>
                <c:pt idx="2">
                  <c:v>0.09</c:v>
                </c:pt>
                <c:pt idx="3">
                  <c:v>0.09</c:v>
                </c:pt>
              </c:numCache>
            </c:numRef>
          </c:val>
          <c:extLst>
            <c:ext xmlns:c16="http://schemas.microsoft.com/office/drawing/2014/chart" uri="{C3380CC4-5D6E-409C-BE32-E72D297353CC}">
              <c16:uniqueId val="{00000008-81C5-4280-AC33-307C98D2EBD7}"/>
            </c:ext>
          </c:extLst>
        </c:ser>
        <c:dLbls>
          <c:showLegendKey val="0"/>
          <c:showVal val="0"/>
          <c:showCatName val="0"/>
          <c:showSerName val="0"/>
          <c:showPercent val="0"/>
          <c:showBubbleSize val="0"/>
          <c:showLeaderLines val="1"/>
        </c:dLbls>
        <c:firstSliceAng val="117"/>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6512727450575328E-2"/>
          <c:w val="1"/>
          <c:h val="0.86573720473462146"/>
        </c:manualLayout>
      </c:layout>
      <c:lineChart>
        <c:grouping val="stacked"/>
        <c:varyColors val="0"/>
        <c:ser>
          <c:idx val="0"/>
          <c:order val="0"/>
          <c:tx>
            <c:strRef>
              <c:f>Sheet1!$B$1</c:f>
              <c:strCache>
                <c:ptCount val="1"/>
                <c:pt idx="0">
                  <c:v>Low (2-3)</c:v>
                </c:pt>
              </c:strCache>
            </c:strRef>
          </c:tx>
          <c:spPr>
            <a:ln w="28575" cap="rnd">
              <a:solidFill>
                <a:srgbClr val="6DD5CE"/>
              </a:solidFill>
              <a:round/>
            </a:ln>
            <a:effectLst/>
          </c:spPr>
          <c:marker>
            <c:symbol val="circle"/>
            <c:size val="5"/>
            <c:spPr>
              <a:solidFill>
                <a:srgbClr val="6DD5CE"/>
              </a:solidFill>
              <a:ln w="9525">
                <a:solidFill>
                  <a:srgbClr val="6DD5CE"/>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Sheet1!$B$2:$B$13</c:f>
              <c:numCache>
                <c:formatCode>0%</c:formatCode>
                <c:ptCount val="12"/>
                <c:pt idx="0">
                  <c:v>0.18</c:v>
                </c:pt>
                <c:pt idx="1">
                  <c:v>0.16</c:v>
                </c:pt>
                <c:pt idx="2">
                  <c:v>0.18</c:v>
                </c:pt>
                <c:pt idx="3">
                  <c:v>0.18</c:v>
                </c:pt>
                <c:pt idx="4">
                  <c:v>0.18</c:v>
                </c:pt>
                <c:pt idx="5">
                  <c:v>0.17</c:v>
                </c:pt>
                <c:pt idx="6">
                  <c:v>0.19</c:v>
                </c:pt>
                <c:pt idx="7">
                  <c:v>0.2</c:v>
                </c:pt>
                <c:pt idx="8">
                  <c:v>0.2</c:v>
                </c:pt>
                <c:pt idx="9">
                  <c:v>0.19</c:v>
                </c:pt>
                <c:pt idx="10">
                  <c:v>0.19</c:v>
                </c:pt>
                <c:pt idx="11">
                  <c:v>0.19</c:v>
                </c:pt>
              </c:numCache>
            </c:numRef>
          </c:val>
          <c:smooth val="0"/>
          <c:extLst>
            <c:ext xmlns:c16="http://schemas.microsoft.com/office/drawing/2014/chart" uri="{C3380CC4-5D6E-409C-BE32-E72D297353CC}">
              <c16:uniqueId val="{00000000-EAB9-4BFF-8FA7-505BE35F9822}"/>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939476572546446"/>
          <c:y val="7.1687335548904052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(Sheet1!$B$1:$G$1,Sheet1!$J$1:$M$1)</c:f>
              <c:strCache>
                <c:ptCount val="4"/>
                <c:pt idx="0">
                  <c:v>GM July '24 
(S13)</c:v>
                </c:pt>
                <c:pt idx="1">
                  <c:v>GM Aug '24 
(S14)</c:v>
                </c:pt>
                <c:pt idx="2">
                  <c:v>GM Oct '24 
(S15)</c:v>
                </c:pt>
                <c:pt idx="3">
                  <c:v>GB benchmark</c:v>
                </c:pt>
              </c:strCache>
              <c:extLst/>
            </c:strRef>
          </c:cat>
          <c:val>
            <c:numRef>
              <c:f>(Sheet1!$B$2:$G$2,Sheet1!$J$2:$M$2)</c:f>
              <c:numCache>
                <c:formatCode>0%</c:formatCode>
                <c:ptCount val="4"/>
                <c:pt idx="0">
                  <c:v>0.55000000000000004</c:v>
                </c:pt>
                <c:pt idx="1">
                  <c:v>0.55000000000000004</c:v>
                </c:pt>
                <c:pt idx="2">
                  <c:v>0.56999999999999995</c:v>
                </c:pt>
                <c:pt idx="3">
                  <c:v>0.53</c:v>
                </c:pt>
              </c:numCache>
              <c:extLst/>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(Sheet1!$B$1:$G$1,Sheet1!$J$1:$M$1)</c:f>
              <c:strCache>
                <c:ptCount val="4"/>
                <c:pt idx="0">
                  <c:v>GM July '24 
(S13)</c:v>
                </c:pt>
                <c:pt idx="1">
                  <c:v>GM Aug '24 
(S14)</c:v>
                </c:pt>
                <c:pt idx="2">
                  <c:v>GM Oct '24 
(S15)</c:v>
                </c:pt>
                <c:pt idx="3">
                  <c:v>GB benchmark</c:v>
                </c:pt>
              </c:strCache>
              <c:extLst/>
            </c:strRef>
          </c:cat>
          <c:val>
            <c:numRef>
              <c:f>(Sheet1!$B$3:$G$3,Sheet1!$J$3:$M$3)</c:f>
              <c:numCache>
                <c:formatCode>0%</c:formatCode>
                <c:ptCount val="4"/>
                <c:pt idx="0">
                  <c:v>0.42</c:v>
                </c:pt>
                <c:pt idx="1">
                  <c:v>0.44</c:v>
                </c:pt>
                <c:pt idx="2">
                  <c:v>0.42</c:v>
                </c:pt>
                <c:pt idx="3">
                  <c:v>0.45</c:v>
                </c:pt>
              </c:numCache>
              <c:extLst/>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Lbls>
            <c:delete val="1"/>
          </c:dLbls>
          <c:cat>
            <c:strRef>
              <c:f>(Sheet1!$B$1:$G$1,Sheet1!$J$1:$M$1)</c:f>
              <c:strCache>
                <c:ptCount val="4"/>
                <c:pt idx="0">
                  <c:v>GM July '24 
(S13)</c:v>
                </c:pt>
                <c:pt idx="1">
                  <c:v>GM Aug '24 
(S14)</c:v>
                </c:pt>
                <c:pt idx="2">
                  <c:v>GM Oct '24 
(S15)</c:v>
                </c:pt>
                <c:pt idx="3">
                  <c:v>GB benchmark</c:v>
                </c:pt>
              </c:strCache>
              <c:extLst/>
            </c:strRef>
          </c:cat>
          <c:val>
            <c:numRef>
              <c:f>(Sheet1!$B$4:$G$4,Sheet1!$J$4:$M$4)</c:f>
              <c:numCache>
                <c:formatCode>0%</c:formatCode>
                <c:ptCount val="4"/>
                <c:pt idx="0">
                  <c:v>0.03</c:v>
                </c:pt>
                <c:pt idx="1">
                  <c:v>0.01</c:v>
                </c:pt>
                <c:pt idx="2">
                  <c:v>0.02</c:v>
                </c:pt>
                <c:pt idx="3">
                  <c:v>0.02</c:v>
                </c:pt>
              </c:numCache>
              <c:extLst/>
            </c:numRef>
          </c:val>
          <c:extLst>
            <c:ext xmlns:c16="http://schemas.microsoft.com/office/drawing/2014/chart" uri="{C3380CC4-5D6E-409C-BE32-E72D297353CC}">
              <c16:uniqueId val="{00000006-6919-4551-8BE8-5FFF9F013B8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1.0757145497423112E-2"/>
          <c:y val="0.25206010836545956"/>
          <c:w val="0.20248119647995719"/>
          <c:h val="0.530694493893265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416891938645166"/>
          <c:y val="2.5899275880718133E-2"/>
          <c:w val="0.38840562639604487"/>
          <c:h val="0.90615040504836031"/>
        </c:manualLayout>
      </c:layout>
      <c:barChart>
        <c:barDir val="bar"/>
        <c:grouping val="clustered"/>
        <c:varyColors val="0"/>
        <c:ser>
          <c:idx val="0"/>
          <c:order val="0"/>
          <c:tx>
            <c:strRef>
              <c:f>Sheet1!$B$1</c:f>
              <c:strCache>
                <c:ptCount val="1"/>
                <c:pt idx="0">
                  <c:v>GM Sep (S3)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Sheet1!$B$2:$B$9</c:f>
            </c:numRef>
          </c:val>
          <c:extLst xmlns:c15="http://schemas.microsoft.com/office/drawing/2012/chart">
            <c:ext xmlns:c16="http://schemas.microsoft.com/office/drawing/2014/chart" uri="{C3380CC4-5D6E-409C-BE32-E72D297353CC}">
              <c16:uniqueId val="{00000000-DC58-4494-9F09-D5B72839CACC}"/>
            </c:ext>
          </c:extLst>
        </c:ser>
        <c:ser>
          <c:idx val="2"/>
          <c:order val="1"/>
          <c:tx>
            <c:strRef>
              <c:f>Sheet1!$C$1</c:f>
              <c:strCache>
                <c:ptCount val="1"/>
                <c:pt idx="0">
                  <c:v>GM Nov (S4)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Sheet1!$C$2:$C$9</c:f>
            </c:numRef>
          </c:val>
          <c:extLst xmlns:c15="http://schemas.microsoft.com/office/drawing/2012/chart">
            <c:ext xmlns:c16="http://schemas.microsoft.com/office/drawing/2014/chart" uri="{C3380CC4-5D6E-409C-BE32-E72D297353CC}">
              <c16:uniqueId val="{00000002-DC58-4494-9F09-D5B72839CACC}"/>
            </c:ext>
          </c:extLst>
        </c:ser>
        <c:ser>
          <c:idx val="3"/>
          <c:order val="2"/>
          <c:tx>
            <c:strRef>
              <c:f>Sheet1!$D$1</c:f>
              <c:strCache>
                <c:ptCount val="1"/>
                <c:pt idx="0">
                  <c:v>GM Dec (S5)</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Sheet1!$D$2:$D$9</c:f>
            </c:numRef>
          </c:val>
          <c:extLst>
            <c:ext xmlns:c16="http://schemas.microsoft.com/office/drawing/2014/chart" uri="{C3380CC4-5D6E-409C-BE32-E72D297353CC}">
              <c16:uniqueId val="{00000000-DC1C-4694-97EF-22317660F73D}"/>
            </c:ext>
          </c:extLst>
        </c:ser>
        <c:ser>
          <c:idx val="1"/>
          <c:order val="3"/>
          <c:tx>
            <c:strRef>
              <c:f>Sheet1!$E$1</c:f>
              <c:strCache>
                <c:ptCount val="1"/>
                <c:pt idx="0">
                  <c:v>GM Mar (S6)</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Sheet1!$E$2:$E$9</c:f>
            </c:numRef>
          </c:val>
          <c:extLst>
            <c:ext xmlns:c16="http://schemas.microsoft.com/office/drawing/2014/chart" uri="{C3380CC4-5D6E-409C-BE32-E72D297353CC}">
              <c16:uniqueId val="{00000000-7F89-4C26-BF9E-92897276B40E}"/>
            </c:ext>
          </c:extLst>
        </c:ser>
        <c:ser>
          <c:idx val="4"/>
          <c:order val="4"/>
          <c:tx>
            <c:strRef>
              <c:f>Sheet1!$F$1</c:f>
              <c:strCache>
                <c:ptCount val="1"/>
                <c:pt idx="0">
                  <c:v>GM 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Sheet1!$F$2:$F$9</c:f>
            </c:numRef>
          </c:val>
          <c:extLst>
            <c:ext xmlns:c16="http://schemas.microsoft.com/office/drawing/2014/chart" uri="{C3380CC4-5D6E-409C-BE32-E72D297353CC}">
              <c16:uniqueId val="{00000001-7F89-4C26-BF9E-92897276B40E}"/>
            </c:ext>
          </c:extLst>
        </c:ser>
        <c:ser>
          <c:idx val="6"/>
          <c:order val="6"/>
          <c:tx>
            <c:strRef>
              <c:f>Sheet1!$H$1</c:f>
              <c:strCache>
                <c:ptCount val="1"/>
                <c:pt idx="0">
                  <c:v>GM Sep (S9)</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Sheet1!$H$2:$H$9</c:f>
            </c:numRef>
          </c:val>
          <c:extLst>
            <c:ext xmlns:c16="http://schemas.microsoft.com/office/drawing/2014/chart" uri="{C3380CC4-5D6E-409C-BE32-E72D297353CC}">
              <c16:uniqueId val="{00000003-7F89-4C26-BF9E-92897276B40E}"/>
            </c:ext>
          </c:extLst>
        </c:ser>
        <c:ser>
          <c:idx val="7"/>
          <c:order val="7"/>
          <c:tx>
            <c:strRef>
              <c:f>Sheet1!$I$1</c:f>
              <c:strCache>
                <c:ptCount val="1"/>
                <c:pt idx="0">
                  <c:v>GM Nov (S10)</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Sheet1!$I$2:$I$9</c:f>
            </c:numRef>
          </c:val>
          <c:extLst>
            <c:ext xmlns:c16="http://schemas.microsoft.com/office/drawing/2014/chart" uri="{C3380CC4-5D6E-409C-BE32-E72D297353CC}">
              <c16:uniqueId val="{00000004-7F89-4C26-BF9E-92897276B40E}"/>
            </c:ext>
          </c:extLst>
        </c:ser>
        <c:ser>
          <c:idx val="8"/>
          <c:order val="8"/>
          <c:tx>
            <c:strRef>
              <c:f>Sheet1!$J$1</c:f>
              <c:strCache>
                <c:ptCount val="1"/>
                <c:pt idx="0">
                  <c:v>GM Feb '24 (S11)</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Sheet1!$J$2:$J$9</c:f>
            </c:numRef>
          </c:val>
          <c:extLst>
            <c:ext xmlns:c16="http://schemas.microsoft.com/office/drawing/2014/chart" uri="{C3380CC4-5D6E-409C-BE32-E72D297353CC}">
              <c16:uniqueId val="{00000005-7F89-4C26-BF9E-92897276B40E}"/>
            </c:ext>
          </c:extLst>
        </c:ser>
        <c:ser>
          <c:idx val="9"/>
          <c:order val="9"/>
          <c:tx>
            <c:strRef>
              <c:f>Sheet1!$K$1</c:f>
              <c:strCache>
                <c:ptCount val="1"/>
                <c:pt idx="0">
                  <c:v>GM May '24 (S12)</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Sheet1!$K$2:$K$9</c:f>
            </c:numRef>
          </c:val>
          <c:extLst>
            <c:ext xmlns:c16="http://schemas.microsoft.com/office/drawing/2014/chart" uri="{C3380CC4-5D6E-409C-BE32-E72D297353CC}">
              <c16:uniqueId val="{00000006-7F89-4C26-BF9E-92897276B40E}"/>
            </c:ext>
          </c:extLst>
        </c:ser>
        <c:ser>
          <c:idx val="10"/>
          <c:order val="10"/>
          <c:tx>
            <c:strRef>
              <c:f>Sheet1!$L$1</c:f>
              <c:strCache>
                <c:ptCount val="1"/>
                <c:pt idx="0">
                  <c:v>GM July '24 (S13)</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Sheet1!$L$2:$L$9</c:f>
              <c:numCache>
                <c:formatCode>0%</c:formatCode>
                <c:ptCount val="8"/>
                <c:pt idx="0">
                  <c:v>0.85</c:v>
                </c:pt>
                <c:pt idx="1">
                  <c:v>0.61</c:v>
                </c:pt>
                <c:pt idx="2">
                  <c:v>0.45</c:v>
                </c:pt>
                <c:pt idx="3">
                  <c:v>0.41</c:v>
                </c:pt>
                <c:pt idx="4">
                  <c:v>0.34</c:v>
                </c:pt>
                <c:pt idx="5">
                  <c:v>0.17</c:v>
                </c:pt>
                <c:pt idx="6">
                  <c:v>0.12</c:v>
                </c:pt>
                <c:pt idx="7">
                  <c:v>0.02</c:v>
                </c:pt>
              </c:numCache>
            </c:numRef>
          </c:val>
          <c:extLst>
            <c:ext xmlns:c16="http://schemas.microsoft.com/office/drawing/2014/chart" uri="{C3380CC4-5D6E-409C-BE32-E72D297353CC}">
              <c16:uniqueId val="{00000007-7F89-4C26-BF9E-92897276B40E}"/>
            </c:ext>
          </c:extLst>
        </c:ser>
        <c:ser>
          <c:idx val="11"/>
          <c:order val="11"/>
          <c:tx>
            <c:strRef>
              <c:f>Sheet1!$M$1</c:f>
              <c:strCache>
                <c:ptCount val="1"/>
                <c:pt idx="0">
                  <c:v>GM Aug '24 (S14)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Sheet1!$M$2:$M$9</c:f>
              <c:numCache>
                <c:formatCode>0%</c:formatCode>
                <c:ptCount val="8"/>
                <c:pt idx="0">
                  <c:v>0.86</c:v>
                </c:pt>
                <c:pt idx="1">
                  <c:v>0.65</c:v>
                </c:pt>
                <c:pt idx="2">
                  <c:v>0.47</c:v>
                </c:pt>
                <c:pt idx="3">
                  <c:v>0.35</c:v>
                </c:pt>
                <c:pt idx="4">
                  <c:v>0.3</c:v>
                </c:pt>
                <c:pt idx="5">
                  <c:v>0.18</c:v>
                </c:pt>
                <c:pt idx="6">
                  <c:v>0.12</c:v>
                </c:pt>
                <c:pt idx="7">
                  <c:v>0.02</c:v>
                </c:pt>
              </c:numCache>
            </c:numRef>
          </c:val>
          <c:extLst>
            <c:ext xmlns:c16="http://schemas.microsoft.com/office/drawing/2014/chart" uri="{C3380CC4-5D6E-409C-BE32-E72D297353CC}">
              <c16:uniqueId val="{00000008-7F89-4C26-BF9E-92897276B40E}"/>
            </c:ext>
          </c:extLst>
        </c:ser>
        <c:ser>
          <c:idx val="12"/>
          <c:order val="12"/>
          <c:tx>
            <c:strRef>
              <c:f>Sheet1!$N$1</c:f>
              <c:strCache>
                <c:ptCount val="1"/>
                <c:pt idx="0">
                  <c:v>GM Oct '24 (S15)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f>Sheet1!$N$2:$N$9</c:f>
              <c:numCache>
                <c:formatCode>0%</c:formatCode>
                <c:ptCount val="8"/>
                <c:pt idx="0">
                  <c:v>0.81</c:v>
                </c:pt>
                <c:pt idx="1">
                  <c:v>0.76</c:v>
                </c:pt>
                <c:pt idx="2">
                  <c:v>0.4</c:v>
                </c:pt>
                <c:pt idx="3">
                  <c:v>0.36</c:v>
                </c:pt>
                <c:pt idx="4">
                  <c:v>0.27</c:v>
                </c:pt>
                <c:pt idx="5">
                  <c:v>0.17</c:v>
                </c:pt>
                <c:pt idx="6">
                  <c:v>0.1</c:v>
                </c:pt>
                <c:pt idx="7">
                  <c:v>0.02</c:v>
                </c:pt>
              </c:numCache>
            </c:numRef>
          </c:val>
          <c:extLst>
            <c:ext xmlns:c16="http://schemas.microsoft.com/office/drawing/2014/chart" uri="{C3380CC4-5D6E-409C-BE32-E72D297353CC}">
              <c16:uniqueId val="{00000000-7C97-4900-A5FB-7C4414F0D124}"/>
            </c:ext>
          </c:extLst>
        </c:ser>
        <c:dLbls>
          <c:dLblPos val="outEnd"/>
          <c:showLegendKey val="0"/>
          <c:showVal val="1"/>
          <c:showCatName val="0"/>
          <c:showSerName val="0"/>
          <c:showPercent val="0"/>
          <c:showBubbleSize val="0"/>
        </c:dLbls>
        <c:gapWidth val="182"/>
        <c:axId val="525300752"/>
        <c:axId val="525300392"/>
        <c:extLst>
          <c:ext xmlns:c15="http://schemas.microsoft.com/office/drawing/2012/chart" uri="{02D57815-91ED-43cb-92C2-25804820EDAC}">
            <c15:filteredBarSeries>
              <c15:ser>
                <c:idx val="5"/>
                <c:order val="5"/>
                <c:tx>
                  <c:strRef>
                    <c:extLst>
                      <c:ext uri="{02D57815-91ED-43cb-92C2-25804820EDAC}">
                        <c15:formulaRef>
                          <c15:sqref>Sheet1!$G$1</c15:sqref>
                        </c15:formulaRef>
                      </c:ext>
                    </c:extLst>
                    <c:strCache>
                      <c:ptCount val="1"/>
                      <c:pt idx="0">
                        <c:v>GM July (S8)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The price of my food shop has increased</c:v>
                      </c:pt>
                      <c:pt idx="1">
                        <c:v>My energy (gas or electricity) bills have increased</c:v>
                      </c:pt>
                      <c:pt idx="2">
                        <c:v>The price of my fuel has increased</c:v>
                      </c:pt>
                      <c:pt idx="3">
                        <c:v>The price of home broadband or mobile data plans has increased (not asked in ONS survey)</c:v>
                      </c:pt>
                      <c:pt idx="4">
                        <c:v>My rent or mortgage costs have increased</c:v>
                      </c:pt>
                      <c:pt idx="5">
                        <c:v>The price of my public transport has increased</c:v>
                      </c:pt>
                      <c:pt idx="6">
                        <c:v>The price of my childcare or other care costs have increased</c:v>
                      </c:pt>
                      <c:pt idx="7">
                        <c:v>Other </c:v>
                      </c:pt>
                    </c:strCache>
                  </c:strRef>
                </c:cat>
                <c:val>
                  <c:numRef>
                    <c:extLst>
                      <c:ext uri="{02D57815-91ED-43cb-92C2-25804820EDAC}">
                        <c15:formulaRef>
                          <c15:sqref>Sheet1!$G$2:$G$9</c15:sqref>
                        </c15:formulaRef>
                      </c:ext>
                    </c:extLst>
                    <c:numCache>
                      <c:formatCode>0%</c:formatCode>
                      <c:ptCount val="8"/>
                      <c:pt idx="0">
                        <c:v>0.89469157059472704</c:v>
                      </c:pt>
                      <c:pt idx="1">
                        <c:v>0.70908242763878204</c:v>
                      </c:pt>
                      <c:pt idx="2">
                        <c:v>0.43525239029941198</c:v>
                      </c:pt>
                      <c:pt idx="3">
                        <c:v>0.429569033436625</c:v>
                      </c:pt>
                      <c:pt idx="4">
                        <c:v>0.31440361747085699</c:v>
                      </c:pt>
                      <c:pt idx="5">
                        <c:v>0.16820602556315201</c:v>
                      </c:pt>
                      <c:pt idx="6">
                        <c:v>0.11032754510757301</c:v>
                      </c:pt>
                      <c:pt idx="7">
                        <c:v>3.7755724720092802E-2</c:v>
                      </c:pt>
                    </c:numCache>
                  </c:numRef>
                </c:val>
                <c:extLst>
                  <c:ext xmlns:c16="http://schemas.microsoft.com/office/drawing/2014/chart" uri="{C3380CC4-5D6E-409C-BE32-E72D297353CC}">
                    <c16:uniqueId val="{00000002-7F89-4C26-BF9E-92897276B40E}"/>
                  </c:ext>
                </c:extLst>
              </c15:ser>
            </c15:filteredBarSeries>
          </c:ext>
        </c:extLst>
      </c:barChart>
      <c:catAx>
        <c:axId val="525300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5300392"/>
        <c:crosses val="autoZero"/>
        <c:auto val="1"/>
        <c:lblAlgn val="ctr"/>
        <c:lblOffset val="100"/>
        <c:noMultiLvlLbl val="0"/>
      </c:catAx>
      <c:valAx>
        <c:axId val="525300392"/>
        <c:scaling>
          <c:orientation val="minMax"/>
          <c:max val="1"/>
        </c:scaling>
        <c:delete val="1"/>
        <c:axPos val="t"/>
        <c:numFmt formatCode="0%" sourceLinked="1"/>
        <c:majorTickMark val="none"/>
        <c:minorTickMark val="none"/>
        <c:tickLblPos val="nextTo"/>
        <c:crossAx val="525300752"/>
        <c:crosses val="autoZero"/>
        <c:crossBetween val="between"/>
      </c:valAx>
      <c:spPr>
        <a:noFill/>
        <a:ln>
          <a:noFill/>
        </a:ln>
        <a:effectLst/>
      </c:spPr>
    </c:plotArea>
    <c:legend>
      <c:legendPos val="l"/>
      <c:layout>
        <c:manualLayout>
          <c:xMode val="edge"/>
          <c:yMode val="edge"/>
          <c:x val="0"/>
          <c:y val="0.79920719665422135"/>
          <c:w val="0.23615209026739531"/>
          <c:h val="0.1499231586838436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657653374143283E-4"/>
          <c:y val="0"/>
          <c:w val="0.98358927403346064"/>
          <c:h val="0.71367782000024316"/>
        </c:manualLayout>
      </c:layout>
      <c:lineChart>
        <c:grouping val="standard"/>
        <c:varyColors val="0"/>
        <c:ser>
          <c:idx val="0"/>
          <c:order val="0"/>
          <c:tx>
            <c:strRef>
              <c:f>Sheet1!$B$1</c:f>
              <c:strCache>
                <c:ptCount val="1"/>
                <c:pt idx="0">
                  <c:v>GM residents</c:v>
                </c:pt>
              </c:strCache>
            </c:strRef>
          </c:tx>
          <c:spPr>
            <a:ln w="28575" cap="rnd">
              <a:solidFill>
                <a:srgbClr val="FF0000"/>
              </a:solidFill>
              <a:round/>
            </a:ln>
            <a:effectLst/>
          </c:spPr>
          <c:marker>
            <c:symbol val="none"/>
          </c:marker>
          <c:dLbls>
            <c:dLbl>
              <c:idx val="6"/>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0ACF-467D-82FE-A4E4C31C039B}"/>
                </c:ext>
              </c:extLst>
            </c:dLbl>
            <c:dLbl>
              <c:idx val="7"/>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B2DC-4999-AB2B-7F9A72458FD2}"/>
                </c:ext>
              </c:extLst>
            </c:dLbl>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4DB2-46DF-9F19-083C91E33039}"/>
                </c:ext>
              </c:extLst>
            </c:dLbl>
            <c:dLbl>
              <c:idx val="1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9D45-4796-8BE7-FC9C85F3D682}"/>
                </c:ext>
              </c:extLst>
            </c:dLbl>
            <c:dLbl>
              <c:idx val="1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1C67-44A8-B92C-1B1046DD947A}"/>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EF16-4211-B06E-D168A0430E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Sheet1!$B$2:$B$14</c:f>
              <c:numCache>
                <c:formatCode>0%</c:formatCode>
                <c:ptCount val="13"/>
                <c:pt idx="0">
                  <c:v>0.84</c:v>
                </c:pt>
                <c:pt idx="1">
                  <c:v>0.81</c:v>
                </c:pt>
                <c:pt idx="2">
                  <c:v>0.8</c:v>
                </c:pt>
                <c:pt idx="3">
                  <c:v>0.75</c:v>
                </c:pt>
                <c:pt idx="4">
                  <c:v>0.73</c:v>
                </c:pt>
                <c:pt idx="5">
                  <c:v>0.71</c:v>
                </c:pt>
                <c:pt idx="6">
                  <c:v>0.57999999999999996</c:v>
                </c:pt>
                <c:pt idx="7">
                  <c:v>0.62</c:v>
                </c:pt>
                <c:pt idx="8">
                  <c:v>0.59</c:v>
                </c:pt>
                <c:pt idx="9">
                  <c:v>0.55000000000000004</c:v>
                </c:pt>
                <c:pt idx="10">
                  <c:v>0.55000000000000004</c:v>
                </c:pt>
                <c:pt idx="11">
                  <c:v>0.55000000000000004</c:v>
                </c:pt>
                <c:pt idx="12">
                  <c:v>0.56999999999999995</c:v>
                </c:pt>
              </c:numCache>
            </c:numRef>
          </c:val>
          <c:smooth val="1"/>
          <c:extLst>
            <c:ext xmlns:c16="http://schemas.microsoft.com/office/drawing/2014/chart" uri="{C3380CC4-5D6E-409C-BE32-E72D297353CC}">
              <c16:uniqueId val="{00000000-98A6-4FFF-B3C9-8F6E37B0FCCD}"/>
            </c:ext>
          </c:extLst>
        </c:ser>
        <c:ser>
          <c:idx val="4"/>
          <c:order val="1"/>
          <c:tx>
            <c:strRef>
              <c:f>Sheet1!$C$1</c:f>
              <c:strCache>
                <c:ptCount val="1"/>
                <c:pt idx="0">
                  <c:v>GB benchmarking</c:v>
                </c:pt>
              </c:strCache>
            </c:strRef>
          </c:tx>
          <c:spPr>
            <a:ln w="28575" cap="rnd">
              <a:solidFill>
                <a:srgbClr val="009690"/>
              </a:solidFill>
              <a:round/>
            </a:ln>
            <a:effectLst/>
          </c:spPr>
          <c:marker>
            <c:symbol val="none"/>
          </c:marker>
          <c:dLbls>
            <c:dLbl>
              <c:idx val="8"/>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4DB2-46DF-9F19-083C91E33039}"/>
                </c:ext>
              </c:extLst>
            </c:dLbl>
            <c:dLbl>
              <c:idx val="9"/>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25D8-4FD7-BD4A-5A8B14C782A2}"/>
                </c:ext>
              </c:extLst>
            </c:dLbl>
            <c:dLbl>
              <c:idx val="1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9A12-4F39-B82B-987FFBADE591}"/>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EF16-4211-B06E-D168A0430E4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Sheet1!$C$2:$C$14</c:f>
              <c:numCache>
                <c:formatCode>0%</c:formatCode>
                <c:ptCount val="13"/>
                <c:pt idx="0">
                  <c:v>0.82</c:v>
                </c:pt>
                <c:pt idx="1">
                  <c:v>0.8</c:v>
                </c:pt>
                <c:pt idx="2">
                  <c:v>0.76</c:v>
                </c:pt>
                <c:pt idx="3">
                  <c:v>0.71</c:v>
                </c:pt>
                <c:pt idx="4">
                  <c:v>0.67</c:v>
                </c:pt>
                <c:pt idx="5">
                  <c:v>0.62</c:v>
                </c:pt>
                <c:pt idx="6">
                  <c:v>0.56000000000000005</c:v>
                </c:pt>
                <c:pt idx="7">
                  <c:v>0.47</c:v>
                </c:pt>
                <c:pt idx="8">
                  <c:v>0.46</c:v>
                </c:pt>
                <c:pt idx="9">
                  <c:v>0.55000000000000004</c:v>
                </c:pt>
                <c:pt idx="10">
                  <c:v>0.51</c:v>
                </c:pt>
                <c:pt idx="11">
                  <c:v>0.49</c:v>
                </c:pt>
                <c:pt idx="12">
                  <c:v>0.53</c:v>
                </c:pt>
              </c:numCache>
            </c:numRef>
          </c:val>
          <c:smooth val="1"/>
          <c:extLst>
            <c:ext xmlns:c16="http://schemas.microsoft.com/office/drawing/2014/chart" uri="{C3380CC4-5D6E-409C-BE32-E72D297353CC}">
              <c16:uniqueId val="{00000001-0ACF-467D-82FE-A4E4C31C039B}"/>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tr"/>
      <c:layout>
        <c:manualLayout>
          <c:xMode val="edge"/>
          <c:yMode val="edge"/>
          <c:x val="1.1169023052670552E-2"/>
          <c:y val="0.86674598424365734"/>
          <c:w val="0.97757869825253618"/>
          <c:h val="9.23879236798529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87919808488571E-2"/>
          <c:y val="0.14037862083704733"/>
          <c:w val="0.96669059282455483"/>
          <c:h val="0.63092700031102145"/>
        </c:manualLayout>
      </c:layout>
      <c:lineChart>
        <c:grouping val="standard"/>
        <c:varyColors val="0"/>
        <c:ser>
          <c:idx val="0"/>
          <c:order val="0"/>
          <c:tx>
            <c:strRef>
              <c:f>Sheet1!$B$1</c:f>
              <c:strCache>
                <c:ptCount val="1"/>
                <c:pt idx="0">
                  <c:v>Yes</c:v>
                </c:pt>
              </c:strCache>
            </c:strRef>
          </c:tx>
          <c:spPr>
            <a:ln w="28575" cap="rnd">
              <a:solidFill>
                <a:srgbClr val="FF0000"/>
              </a:solidFill>
              <a:round/>
            </a:ln>
            <a:effectLst/>
          </c:spPr>
          <c:marker>
            <c:symbol val="none"/>
          </c:marker>
          <c:dLbls>
            <c:dLbl>
              <c:idx val="9"/>
              <c:tx>
                <c:rich>
                  <a:bodyPr/>
                  <a:lstStyle/>
                  <a:p>
                    <a:fld id="{755EDFEA-8E09-4B44-91CE-C2C904E95E63}" type="VALUE">
                      <a:rPr lang="en-US" sz="1200" b="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461-4203-BBC8-E7183B7FE279}"/>
                </c:ext>
              </c:extLst>
            </c:dLbl>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1-3A1F-46A6-A7C5-44487873A5D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Sheet1!$B$2:$B$14</c:f>
              <c:numCache>
                <c:formatCode>0%</c:formatCode>
                <c:ptCount val="13"/>
                <c:pt idx="0">
                  <c:v>0.354519577492594</c:v>
                </c:pt>
                <c:pt idx="1">
                  <c:v>0.33047135581369702</c:v>
                </c:pt>
                <c:pt idx="2">
                  <c:v>0.3</c:v>
                </c:pt>
                <c:pt idx="3">
                  <c:v>0.33952713511456301</c:v>
                </c:pt>
                <c:pt idx="4">
                  <c:v>0.34</c:v>
                </c:pt>
                <c:pt idx="5">
                  <c:v>0.37457561697522901</c:v>
                </c:pt>
                <c:pt idx="6">
                  <c:v>0.34</c:v>
                </c:pt>
                <c:pt idx="7">
                  <c:v>0.33</c:v>
                </c:pt>
                <c:pt idx="8">
                  <c:v>0.28999999999999998</c:v>
                </c:pt>
                <c:pt idx="9">
                  <c:v>0.26</c:v>
                </c:pt>
                <c:pt idx="10">
                  <c:v>0.31</c:v>
                </c:pt>
                <c:pt idx="11">
                  <c:v>0.31</c:v>
                </c:pt>
                <c:pt idx="12">
                  <c:v>0.28999999999999998</c:v>
                </c:pt>
              </c:numCache>
            </c:numRef>
          </c:val>
          <c:smooth val="1"/>
          <c:extLst>
            <c:ext xmlns:c16="http://schemas.microsoft.com/office/drawing/2014/chart" uri="{C3380CC4-5D6E-409C-BE32-E72D297353CC}">
              <c16:uniqueId val="{00000000-98A6-4FFF-B3C9-8F6E37B0FCCD}"/>
            </c:ext>
          </c:extLst>
        </c:ser>
        <c:ser>
          <c:idx val="4"/>
          <c:order val="1"/>
          <c:tx>
            <c:strRef>
              <c:f>Sheet1!$C$1</c:f>
              <c:strCache>
                <c:ptCount val="1"/>
                <c:pt idx="0">
                  <c:v>No</c:v>
                </c:pt>
              </c:strCache>
            </c:strRef>
          </c:tx>
          <c:spPr>
            <a:ln w="28575" cap="rnd">
              <a:solidFill>
                <a:srgbClr val="009690"/>
              </a:solidFill>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0-3A1F-46A6-A7C5-44487873A5D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Sheet1!$C$2:$C$14</c:f>
              <c:numCache>
                <c:formatCode>0%</c:formatCode>
                <c:ptCount val="13"/>
                <c:pt idx="0">
                  <c:v>0.60737591157924897</c:v>
                </c:pt>
                <c:pt idx="1">
                  <c:v>0.62562147088337605</c:v>
                </c:pt>
                <c:pt idx="2">
                  <c:v>0.65</c:v>
                </c:pt>
                <c:pt idx="3">
                  <c:v>0.61367075295818296</c:v>
                </c:pt>
                <c:pt idx="4">
                  <c:v>0.61</c:v>
                </c:pt>
                <c:pt idx="5">
                  <c:v>0.58564387464373502</c:v>
                </c:pt>
                <c:pt idx="6">
                  <c:v>0.61</c:v>
                </c:pt>
                <c:pt idx="7">
                  <c:v>0.63</c:v>
                </c:pt>
                <c:pt idx="8">
                  <c:v>0.67</c:v>
                </c:pt>
                <c:pt idx="9">
                  <c:v>0.69</c:v>
                </c:pt>
                <c:pt idx="10">
                  <c:v>0.63</c:v>
                </c:pt>
                <c:pt idx="11">
                  <c:v>0.63</c:v>
                </c:pt>
                <c:pt idx="12">
                  <c:v>0.66</c:v>
                </c:pt>
              </c:numCache>
            </c:numRef>
          </c:val>
          <c:smooth val="1"/>
          <c:extLst>
            <c:ext xmlns:c16="http://schemas.microsoft.com/office/drawing/2014/chart" uri="{C3380CC4-5D6E-409C-BE32-E72D297353CC}">
              <c16:uniqueId val="{00000001-0ACF-467D-82FE-A4E4C31C039B}"/>
            </c:ext>
          </c:extLst>
        </c:ser>
        <c:ser>
          <c:idx val="1"/>
          <c:order val="2"/>
          <c:tx>
            <c:strRef>
              <c:f>Sheet1!$D$1</c:f>
              <c:strCache>
                <c:ptCount val="1"/>
                <c:pt idx="0">
                  <c:v>Don't know</c:v>
                </c:pt>
              </c:strCache>
            </c:strRef>
          </c:tx>
          <c:spPr>
            <a:ln w="28575" cap="rnd">
              <a:solidFill>
                <a:schemeClr val="bg1">
                  <a:lumMod val="50000"/>
                </a:schemeClr>
              </a:solidFill>
              <a:round/>
            </a:ln>
            <a:effectLst/>
          </c:spPr>
          <c:marker>
            <c:symbol val="none"/>
          </c:marker>
          <c:dLbls>
            <c:dLbl>
              <c:idx val="1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2-3A1F-46A6-A7C5-44487873A5D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Sheet1!$D$2:$D$14</c:f>
              <c:numCache>
                <c:formatCode>0%</c:formatCode>
                <c:ptCount val="13"/>
                <c:pt idx="0">
                  <c:v>0.04</c:v>
                </c:pt>
                <c:pt idx="1">
                  <c:v>0.04</c:v>
                </c:pt>
                <c:pt idx="2">
                  <c:v>0.03</c:v>
                </c:pt>
                <c:pt idx="3">
                  <c:v>0.05</c:v>
                </c:pt>
                <c:pt idx="4">
                  <c:v>0.02</c:v>
                </c:pt>
                <c:pt idx="5">
                  <c:v>0.04</c:v>
                </c:pt>
                <c:pt idx="6">
                  <c:v>0.04</c:v>
                </c:pt>
                <c:pt idx="7">
                  <c:v>0.02</c:v>
                </c:pt>
                <c:pt idx="8">
                  <c:v>0.03</c:v>
                </c:pt>
                <c:pt idx="9">
                  <c:v>0.03</c:v>
                </c:pt>
                <c:pt idx="10">
                  <c:v>0.03</c:v>
                </c:pt>
                <c:pt idx="11">
                  <c:v>0.03</c:v>
                </c:pt>
                <c:pt idx="12">
                  <c:v>0.03</c:v>
                </c:pt>
              </c:numCache>
            </c:numRef>
          </c:val>
          <c:smooth val="1"/>
          <c:extLst>
            <c:ext xmlns:c16="http://schemas.microsoft.com/office/drawing/2014/chart" uri="{C3380CC4-5D6E-409C-BE32-E72D297353CC}">
              <c16:uniqueId val="{00000001-98A6-4FFF-B3C9-8F6E37B0FCCD}"/>
            </c:ext>
          </c:extLst>
        </c:ser>
        <c:dLbls>
          <c:dLblPos val="t"/>
          <c:showLegendKey val="0"/>
          <c:showVal val="1"/>
          <c:showCatName val="0"/>
          <c:showSerName val="0"/>
          <c:showPercent val="0"/>
          <c:showBubbleSize val="0"/>
        </c:dLbls>
        <c:smooth val="0"/>
        <c:axId val="397232120"/>
        <c:axId val="397228184"/>
        <c:extLst/>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tr"/>
      <c:layout>
        <c:manualLayout>
          <c:xMode val="edge"/>
          <c:yMode val="edge"/>
          <c:x val="1.0042458457771627E-2"/>
          <c:y val="1.5948692929266289E-2"/>
          <c:w val="0.97757869825253618"/>
          <c:h val="9.238792367985294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Yes</c:v>
                </c:pt>
              </c:strCache>
            </c:strRef>
          </c:tx>
          <c:spPr>
            <a:ln w="28575" cap="rnd">
              <a:solidFill>
                <a:srgbClr val="009690"/>
              </a:solidFill>
              <a:round/>
            </a:ln>
            <a:effectLst/>
          </c:spPr>
          <c:marker>
            <c:symbol val="none"/>
          </c:marker>
          <c:dLbls>
            <c:dLbl>
              <c:idx val="3"/>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Sheet1!$D$2:$D$14</c:f>
              <c:numCache>
                <c:formatCode>0%</c:formatCode>
                <c:ptCount val="13"/>
                <c:pt idx="0">
                  <c:v>0.32735926097486301</c:v>
                </c:pt>
                <c:pt idx="1">
                  <c:v>0.35812234905838503</c:v>
                </c:pt>
                <c:pt idx="2">
                  <c:v>0.41433127012023402</c:v>
                </c:pt>
                <c:pt idx="3">
                  <c:v>0.40099475791007599</c:v>
                </c:pt>
                <c:pt idx="4">
                  <c:v>0.42618708578974202</c:v>
                </c:pt>
                <c:pt idx="5">
                  <c:v>0.42745889169775703</c:v>
                </c:pt>
                <c:pt idx="6">
                  <c:v>0.44</c:v>
                </c:pt>
                <c:pt idx="7">
                  <c:v>0.44</c:v>
                </c:pt>
                <c:pt idx="8">
                  <c:v>0.46</c:v>
                </c:pt>
                <c:pt idx="9">
                  <c:v>0.44</c:v>
                </c:pt>
                <c:pt idx="10">
                  <c:v>0.45</c:v>
                </c:pt>
                <c:pt idx="11">
                  <c:v>0.47</c:v>
                </c:pt>
                <c:pt idx="12">
                  <c:v>0.44</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No</c:v>
                </c:pt>
              </c:strCache>
            </c:strRef>
          </c:tx>
          <c:spPr>
            <a:ln w="28575" cap="rnd">
              <a:solidFill>
                <a:srgbClr val="FF0000"/>
              </a:solidFill>
              <a:round/>
            </a:ln>
            <a:effectLst/>
          </c:spPr>
          <c:marker>
            <c:symbol val="none"/>
          </c:marker>
          <c:dLbls>
            <c:dLbl>
              <c:idx val="3"/>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67B-425B-8A27-215A55008B7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Sheet1!$C$2:$C$14</c:f>
              <c:numCache>
                <c:formatCode>0%</c:formatCode>
                <c:ptCount val="13"/>
                <c:pt idx="0">
                  <c:v>0.47608166223217901</c:v>
                </c:pt>
                <c:pt idx="1">
                  <c:v>0.46045657647573601</c:v>
                </c:pt>
                <c:pt idx="2">
                  <c:v>0.41197454529507999</c:v>
                </c:pt>
                <c:pt idx="3">
                  <c:v>0.43531949142632897</c:v>
                </c:pt>
                <c:pt idx="4">
                  <c:v>0.41439183327433399</c:v>
                </c:pt>
                <c:pt idx="5">
                  <c:v>0.41390486132459597</c:v>
                </c:pt>
                <c:pt idx="6">
                  <c:v>0.39</c:v>
                </c:pt>
                <c:pt idx="7">
                  <c:v>0.4</c:v>
                </c:pt>
                <c:pt idx="8">
                  <c:v>0.38</c:v>
                </c:pt>
                <c:pt idx="9">
                  <c:v>0.39</c:v>
                </c:pt>
                <c:pt idx="10">
                  <c:v>0.35</c:v>
                </c:pt>
                <c:pt idx="11">
                  <c:v>0.37</c:v>
                </c:pt>
                <c:pt idx="12">
                  <c:v>0.4</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rgbClr val="5C5B5A"/>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Sheet1!$B$2:$B$14</c:f>
              <c:numCache>
                <c:formatCode>0%</c:formatCode>
                <c:ptCount val="13"/>
                <c:pt idx="0">
                  <c:v>0.2</c:v>
                </c:pt>
                <c:pt idx="1">
                  <c:v>0.17171669201439901</c:v>
                </c:pt>
                <c:pt idx="2">
                  <c:v>0.17171669201439901</c:v>
                </c:pt>
                <c:pt idx="3">
                  <c:v>0.16</c:v>
                </c:pt>
                <c:pt idx="4">
                  <c:v>0.16</c:v>
                </c:pt>
                <c:pt idx="5">
                  <c:v>0.16</c:v>
                </c:pt>
                <c:pt idx="6">
                  <c:v>0.17</c:v>
                </c:pt>
                <c:pt idx="7">
                  <c:v>0.15</c:v>
                </c:pt>
                <c:pt idx="8">
                  <c:v>0.16</c:v>
                </c:pt>
                <c:pt idx="9">
                  <c:v>0.15</c:v>
                </c:pt>
                <c:pt idx="10">
                  <c:v>0.18</c:v>
                </c:pt>
                <c:pt idx="11">
                  <c:v>0.15</c:v>
                </c:pt>
                <c:pt idx="12">
                  <c:v>0.14000000000000001</c:v>
                </c:pt>
              </c:numCache>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b"/>
      <c:layout>
        <c:manualLayout>
          <c:xMode val="edge"/>
          <c:yMode val="edge"/>
          <c:x val="0.39146766197334043"/>
          <c:y val="0.92426901296357888"/>
          <c:w val="0.29699201679606985"/>
          <c:h val="5.85609823586088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779104346217942E-3"/>
          <c:y val="2.5778830969162253E-2"/>
          <c:w val="0.986739830304462"/>
          <c:h val="0.72999694455034869"/>
        </c:manualLayout>
      </c:layout>
      <c:lineChart>
        <c:grouping val="standard"/>
        <c:varyColors val="0"/>
        <c:ser>
          <c:idx val="2"/>
          <c:order val="0"/>
          <c:tx>
            <c:strRef>
              <c:f>Sheet1!$B$1</c:f>
              <c:strCache>
                <c:ptCount val="1"/>
                <c:pt idx="0">
                  <c:v>Don't know</c:v>
                </c:pt>
              </c:strCache>
            </c:strRef>
          </c:tx>
          <c:spPr>
            <a:ln w="28575" cap="rnd">
              <a:solidFill>
                <a:schemeClr val="bg1">
                  <a:lumMod val="50000"/>
                </a:schemeClr>
              </a:solidFill>
              <a:round/>
            </a:ln>
            <a:effectLst/>
          </c:spPr>
          <c:marker>
            <c:symbol val="none"/>
          </c:marker>
          <c:dLbls>
            <c:dLbl>
              <c:idx val="12"/>
              <c:layout>
                <c:manualLayout>
                  <c:x val="-2.420068809863048E-2"/>
                  <c:y val="-2.95466037189959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D7-45B1-A025-19702690A1A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Sheet1!$B$2:$B$14</c:f>
              <c:numCache>
                <c:formatCode>0%</c:formatCode>
                <c:ptCount val="13"/>
                <c:pt idx="0">
                  <c:v>8.5642561321656901E-2</c:v>
                </c:pt>
                <c:pt idx="1">
                  <c:v>0.1</c:v>
                </c:pt>
                <c:pt idx="2">
                  <c:v>0.08</c:v>
                </c:pt>
                <c:pt idx="3">
                  <c:v>0.11</c:v>
                </c:pt>
                <c:pt idx="4">
                  <c:v>0.1</c:v>
                </c:pt>
                <c:pt idx="5">
                  <c:v>0.1</c:v>
                </c:pt>
                <c:pt idx="6">
                  <c:v>0.1</c:v>
                </c:pt>
                <c:pt idx="7">
                  <c:v>7.0000000000000007E-2</c:v>
                </c:pt>
                <c:pt idx="8">
                  <c:v>0.08</c:v>
                </c:pt>
                <c:pt idx="9">
                  <c:v>0.08</c:v>
                </c:pt>
                <c:pt idx="10">
                  <c:v>0.13</c:v>
                </c:pt>
                <c:pt idx="11">
                  <c:v>0.09</c:v>
                </c:pt>
                <c:pt idx="12">
                  <c:v>0.09</c:v>
                </c:pt>
              </c:numCache>
            </c:numRef>
          </c:val>
          <c:smooth val="1"/>
          <c:extLst>
            <c:ext xmlns:c16="http://schemas.microsoft.com/office/drawing/2014/chart" uri="{C3380CC4-5D6E-409C-BE32-E72D297353CC}">
              <c16:uniqueId val="{00000002-50B8-4C46-A94B-6A09DE5AE81A}"/>
            </c:ext>
          </c:extLst>
        </c:ser>
        <c:ser>
          <c:idx val="1"/>
          <c:order val="1"/>
          <c:tx>
            <c:strRef>
              <c:f>Sheet1!$C$1</c:f>
              <c:strCache>
                <c:ptCount val="1"/>
                <c:pt idx="0">
                  <c:v>No</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Sheet1!$C$2:$C$14</c:f>
              <c:numCache>
                <c:formatCode>0%</c:formatCode>
                <c:ptCount val="13"/>
                <c:pt idx="0">
                  <c:v>0.43125620067057602</c:v>
                </c:pt>
                <c:pt idx="1">
                  <c:v>0.41303099817740302</c:v>
                </c:pt>
                <c:pt idx="2">
                  <c:v>0.39070608306839</c:v>
                </c:pt>
                <c:pt idx="3">
                  <c:v>0.40253008802643098</c:v>
                </c:pt>
                <c:pt idx="4">
                  <c:v>0.418501898502665</c:v>
                </c:pt>
                <c:pt idx="5">
                  <c:v>0.39394008668154901</c:v>
                </c:pt>
                <c:pt idx="6">
                  <c:v>0.38718135530606002</c:v>
                </c:pt>
                <c:pt idx="7">
                  <c:v>0.39</c:v>
                </c:pt>
                <c:pt idx="8">
                  <c:v>0.39</c:v>
                </c:pt>
                <c:pt idx="9">
                  <c:v>0.38</c:v>
                </c:pt>
                <c:pt idx="10">
                  <c:v>0.38</c:v>
                </c:pt>
                <c:pt idx="11">
                  <c:v>0.38</c:v>
                </c:pt>
                <c:pt idx="12">
                  <c:v>0.4</c:v>
                </c:pt>
              </c:numCache>
            </c:numRef>
          </c:val>
          <c:smooth val="1"/>
          <c:extLst>
            <c:ext xmlns:c16="http://schemas.microsoft.com/office/drawing/2014/chart" uri="{C3380CC4-5D6E-409C-BE32-E72D297353CC}">
              <c16:uniqueId val="{00000001-50B8-4C46-A94B-6A09DE5AE81A}"/>
            </c:ext>
          </c:extLst>
        </c:ser>
        <c:ser>
          <c:idx val="0"/>
          <c:order val="2"/>
          <c:tx>
            <c:strRef>
              <c:f>Sheet1!$D$1</c:f>
              <c:strCache>
                <c:ptCount val="1"/>
                <c:pt idx="0">
                  <c:v>Yes</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Sept '22 
(S3)</c:v>
                </c:pt>
                <c:pt idx="1">
                  <c:v>Nov '22
(S4)</c:v>
                </c:pt>
                <c:pt idx="2">
                  <c:v>Dec '22 
(S5)</c:v>
                </c:pt>
                <c:pt idx="3">
                  <c:v>March '23 
(S6)</c:v>
                </c:pt>
                <c:pt idx="4">
                  <c:v>May '23 
(S7)</c:v>
                </c:pt>
                <c:pt idx="5">
                  <c:v>July '23 
(S8)</c:v>
                </c:pt>
                <c:pt idx="6">
                  <c:v>Sept '23 
(S9)</c:v>
                </c:pt>
                <c:pt idx="7">
                  <c:v>Nov '23 
(S10)</c:v>
                </c:pt>
                <c:pt idx="8">
                  <c:v>Feb '24
(S11)</c:v>
                </c:pt>
                <c:pt idx="9">
                  <c:v>May '24
(S12)</c:v>
                </c:pt>
                <c:pt idx="10">
                  <c:v>July '24
(S13)</c:v>
                </c:pt>
                <c:pt idx="11">
                  <c:v>Aug '24 
(S14)</c:v>
                </c:pt>
                <c:pt idx="12">
                  <c:v>Oct '24 
(S15)</c:v>
                </c:pt>
              </c:strCache>
            </c:strRef>
          </c:cat>
          <c:val>
            <c:numRef>
              <c:f>Sheet1!$D$2:$D$14</c:f>
              <c:numCache>
                <c:formatCode>0%</c:formatCode>
                <c:ptCount val="13"/>
                <c:pt idx="0">
                  <c:v>0.46664580157220398</c:v>
                </c:pt>
                <c:pt idx="1">
                  <c:v>0.48533339661461999</c:v>
                </c:pt>
                <c:pt idx="2">
                  <c:v>0.52971149417984298</c:v>
                </c:pt>
                <c:pt idx="3">
                  <c:v>0.48893158824072203</c:v>
                </c:pt>
                <c:pt idx="4">
                  <c:v>0.48103447973746699</c:v>
                </c:pt>
                <c:pt idx="5">
                  <c:v>0.49878089068915199</c:v>
                </c:pt>
                <c:pt idx="6">
                  <c:v>0.51949643212732299</c:v>
                </c:pt>
                <c:pt idx="7">
                  <c:v>0.52</c:v>
                </c:pt>
                <c:pt idx="8">
                  <c:v>0.52</c:v>
                </c:pt>
                <c:pt idx="9">
                  <c:v>0.51</c:v>
                </c:pt>
                <c:pt idx="10">
                  <c:v>0.49</c:v>
                </c:pt>
                <c:pt idx="11">
                  <c:v>0.53</c:v>
                </c:pt>
                <c:pt idx="12">
                  <c:v>0.51</c:v>
                </c:pt>
              </c:numCache>
            </c:numRef>
          </c:val>
          <c:smooth val="1"/>
          <c:extLst>
            <c:ext xmlns:c16="http://schemas.microsoft.com/office/drawing/2014/chart" uri="{C3380CC4-5D6E-409C-BE32-E72D297353CC}">
              <c16:uniqueId val="{00000000-50B8-4C46-A94B-6A09DE5AE81A}"/>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ax val="0.70000000000000007"/>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l"/>
      <c:layout>
        <c:manualLayout>
          <c:xMode val="edge"/>
          <c:yMode val="edge"/>
          <c:x val="0.41997988974928008"/>
          <c:y val="0.88101795144268591"/>
          <c:w val="0.33235213821705328"/>
          <c:h val="0.118982048557314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60712180475051E-2"/>
          <c:y val="0"/>
          <c:w val="0.97924327988417381"/>
          <c:h val="0.76263889401797991"/>
        </c:manualLayout>
      </c:layout>
      <c:barChart>
        <c:barDir val="col"/>
        <c:grouping val="percentStacked"/>
        <c:varyColors val="0"/>
        <c:ser>
          <c:idx val="2"/>
          <c:order val="0"/>
          <c:tx>
            <c:strRef>
              <c:f>Sheet1!$B$1</c:f>
              <c:strCache>
                <c:ptCount val="1"/>
                <c:pt idx="0">
                  <c:v>Don't know</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A-1AAB-462A-9928-A620CFBCE177}"/>
              </c:ext>
            </c:extLst>
          </c:dPt>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A-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Sheet1!$B$2:$B$2</c:f>
              <c:numCache>
                <c:formatCode>0%</c:formatCode>
                <c:ptCount val="1"/>
                <c:pt idx="0">
                  <c:v>0.12</c:v>
                </c:pt>
              </c:numCache>
            </c:numRef>
          </c:val>
          <c:extLst>
            <c:ext xmlns:c16="http://schemas.microsoft.com/office/drawing/2014/chart" uri="{C3380CC4-5D6E-409C-BE32-E72D297353CC}">
              <c16:uniqueId val="{00000004-1AAB-462A-9928-A620CFBCE177}"/>
            </c:ext>
          </c:extLst>
        </c:ser>
        <c:ser>
          <c:idx val="3"/>
          <c:order val="1"/>
          <c:tx>
            <c:strRef>
              <c:f>Sheet1!$C$1</c:f>
              <c:strCache>
                <c:ptCount val="1"/>
                <c:pt idx="0">
                  <c:v>No</c:v>
                </c:pt>
              </c:strCache>
            </c:strRef>
          </c:tx>
          <c:spPr>
            <a:solidFill>
              <a:srgbClr val="FF0000"/>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40707109161350097"/>
                      <c:h val="8.6846619235662142E-2"/>
                    </c:manualLayout>
                  </c15:layout>
                </c:ext>
                <c:ext xmlns:c16="http://schemas.microsoft.com/office/drawing/2014/chart" uri="{C3380CC4-5D6E-409C-BE32-E72D297353CC}">
                  <c16:uniqueId val="{00000009-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Sheet1!$C$2:$C$2</c:f>
              <c:numCache>
                <c:formatCode>0%</c:formatCode>
                <c:ptCount val="1"/>
                <c:pt idx="0">
                  <c:v>0.24</c:v>
                </c:pt>
              </c:numCache>
            </c:numRef>
          </c:val>
          <c:extLst>
            <c:ext xmlns:c16="http://schemas.microsoft.com/office/drawing/2014/chart" uri="{C3380CC4-5D6E-409C-BE32-E72D297353CC}">
              <c16:uniqueId val="{00000005-1AAB-462A-9928-A620CFBCE177}"/>
            </c:ext>
          </c:extLst>
        </c:ser>
        <c:ser>
          <c:idx val="4"/>
          <c:order val="2"/>
          <c:tx>
            <c:strRef>
              <c:f>Sheet1!$D$1</c:f>
              <c:strCache>
                <c:ptCount val="1"/>
                <c:pt idx="0">
                  <c:v>Yes</c:v>
                </c:pt>
              </c:strCache>
            </c:strRef>
          </c:tx>
          <c:spPr>
            <a:solidFill>
              <a:srgbClr val="009690"/>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41621719678987806"/>
                      <c:h val="7.8760341839417991E-2"/>
                    </c:manualLayout>
                  </c15:layout>
                </c:ext>
                <c:ext xmlns:c16="http://schemas.microsoft.com/office/drawing/2014/chart" uri="{C3380CC4-5D6E-409C-BE32-E72D297353CC}">
                  <c16:uniqueId val="{00000008-1AAB-462A-9928-A620CFBCE1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GB Benchmarking</c:v>
                </c:pt>
              </c:strCache>
            </c:strRef>
          </c:cat>
          <c:val>
            <c:numRef>
              <c:f>Sheet1!$D$2:$D$2</c:f>
              <c:numCache>
                <c:formatCode>0%</c:formatCode>
                <c:ptCount val="1"/>
                <c:pt idx="0">
                  <c:v>0.64</c:v>
                </c:pt>
              </c:numCache>
            </c:numRef>
          </c:val>
          <c:extLst>
            <c:ext xmlns:c16="http://schemas.microsoft.com/office/drawing/2014/chart" uri="{C3380CC4-5D6E-409C-BE32-E72D297353CC}">
              <c16:uniqueId val="{00000006-1AAB-462A-9928-A620CFBCE177}"/>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out"/>
        <c:minorTickMark val="none"/>
        <c:tickLblPos val="nextTo"/>
        <c:crossAx val="39723212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3412740736404E-3"/>
          <c:y val="4.7890790272467716E-3"/>
          <c:w val="0.99202963734764493"/>
          <c:h val="0.70102266544532466"/>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Sheet1!$A$12:$A$15</c:f>
              <c:strCache>
                <c:ptCount val="4"/>
                <c:pt idx="0">
                  <c:v>GM July
(S13)</c:v>
                </c:pt>
                <c:pt idx="1">
                  <c:v>GM August 
(S14)</c:v>
                </c:pt>
                <c:pt idx="2">
                  <c:v>GM October 
(S15)</c:v>
                </c:pt>
                <c:pt idx="3">
                  <c:v>GB Benchmarking</c:v>
                </c:pt>
              </c:strCache>
            </c:strRef>
          </c:cat>
          <c:val>
            <c:numRef>
              <c:f>Sheet1!$B$12:$B$15</c:f>
              <c:numCache>
                <c:formatCode>0%</c:formatCode>
                <c:ptCount val="4"/>
                <c:pt idx="0">
                  <c:v>0.11</c:v>
                </c:pt>
                <c:pt idx="1">
                  <c:v>0.15</c:v>
                </c:pt>
                <c:pt idx="2">
                  <c:v>0.12</c:v>
                </c:pt>
                <c:pt idx="3">
                  <c:v>0.16</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Sheet1!$A$12:$A$15</c:f>
              <c:strCache>
                <c:ptCount val="4"/>
                <c:pt idx="0">
                  <c:v>GM July
(S13)</c:v>
                </c:pt>
                <c:pt idx="1">
                  <c:v>GM August 
(S14)</c:v>
                </c:pt>
                <c:pt idx="2">
                  <c:v>GM October 
(S15)</c:v>
                </c:pt>
                <c:pt idx="3">
                  <c:v>GB Benchmarking</c:v>
                </c:pt>
              </c:strCache>
            </c:strRef>
          </c:cat>
          <c:val>
            <c:numRef>
              <c:f>Sheet1!$C$12:$C$15</c:f>
              <c:numCache>
                <c:formatCode>0%</c:formatCode>
                <c:ptCount val="4"/>
                <c:pt idx="0">
                  <c:v>0.37</c:v>
                </c:pt>
                <c:pt idx="1">
                  <c:v>0.37</c:v>
                </c:pt>
                <c:pt idx="2">
                  <c:v>0.37</c:v>
                </c:pt>
                <c:pt idx="3">
                  <c:v>0.44</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Sheet1!$A$12:$A$15</c:f>
              <c:strCache>
                <c:ptCount val="4"/>
                <c:pt idx="0">
                  <c:v>GM July
(S13)</c:v>
                </c:pt>
                <c:pt idx="1">
                  <c:v>GM August 
(S14)</c:v>
                </c:pt>
                <c:pt idx="2">
                  <c:v>GM October 
(S15)</c:v>
                </c:pt>
                <c:pt idx="3">
                  <c:v>GB Benchmarking</c:v>
                </c:pt>
              </c:strCache>
            </c:strRef>
          </c:cat>
          <c:val>
            <c:numRef>
              <c:f>Sheet1!$D$12:$D$15</c:f>
              <c:numCache>
                <c:formatCode>0%</c:formatCode>
                <c:ptCount val="4"/>
                <c:pt idx="0">
                  <c:v>0.36</c:v>
                </c:pt>
                <c:pt idx="1">
                  <c:v>0.34</c:v>
                </c:pt>
                <c:pt idx="2">
                  <c:v>0.37</c:v>
                </c:pt>
                <c:pt idx="3">
                  <c:v>0.28000000000000003</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Sheet1!$A$12:$A$15</c:f>
              <c:strCache>
                <c:ptCount val="4"/>
                <c:pt idx="0">
                  <c:v>GM July
(S13)</c:v>
                </c:pt>
                <c:pt idx="1">
                  <c:v>GM August 
(S14)</c:v>
                </c:pt>
                <c:pt idx="2">
                  <c:v>GM October 
(S15)</c:v>
                </c:pt>
                <c:pt idx="3">
                  <c:v>GB Benchmarking</c:v>
                </c:pt>
              </c:strCache>
            </c:strRef>
          </c:cat>
          <c:val>
            <c:numRef>
              <c:f>Sheet1!$E$12:$E$15</c:f>
              <c:numCache>
                <c:formatCode>0%</c:formatCode>
                <c:ptCount val="4"/>
                <c:pt idx="0">
                  <c:v>0.11</c:v>
                </c:pt>
                <c:pt idx="1">
                  <c:v>0.11</c:v>
                </c:pt>
                <c:pt idx="2">
                  <c:v>0.1</c:v>
                </c:pt>
                <c:pt idx="3">
                  <c:v>0.05</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Sheet1!$A$12:$A$15</c:f>
              <c:strCache>
                <c:ptCount val="4"/>
                <c:pt idx="0">
                  <c:v>GM July
(S13)</c:v>
                </c:pt>
                <c:pt idx="1">
                  <c:v>GM August 
(S14)</c:v>
                </c:pt>
                <c:pt idx="2">
                  <c:v>GM October 
(S15)</c:v>
                </c:pt>
                <c:pt idx="3">
                  <c:v>GB Benchmarking</c:v>
                </c:pt>
              </c:strCache>
            </c:strRef>
          </c:cat>
          <c:val>
            <c:numRef>
              <c:f>Sheet1!$F$12:$F$15</c:f>
              <c:numCache>
                <c:formatCode>0%</c:formatCode>
                <c:ptCount val="4"/>
                <c:pt idx="0">
                  <c:v>0.04</c:v>
                </c:pt>
                <c:pt idx="1">
                  <c:v>0.03</c:v>
                </c:pt>
                <c:pt idx="2">
                  <c:v>0.03</c:v>
                </c:pt>
                <c:pt idx="3">
                  <c:v>0.06</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74543955300252E-4"/>
          <c:y val="0.81356073710266663"/>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dLbl>
              <c:idx val="1"/>
              <c:layout>
                <c:manualLayout>
                  <c:x val="-2.268794657940653E-2"/>
                  <c:y val="2.4825077760742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5-46B7-989C-0434D4353B65}"/>
                </c:ext>
              </c:extLst>
            </c:dLbl>
            <c:dLbl>
              <c:idx val="2"/>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9-4CF5-8C67-6059ECB2140E}"/>
                </c:ext>
              </c:extLst>
            </c:dLbl>
            <c:dLbl>
              <c:idx val="5"/>
              <c:layout>
                <c:manualLayout>
                  <c:x val="-1.805459295268105E-2"/>
                  <c:y val="2.1963410314440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CD-4357-8AE9-9A47519FD881}"/>
                </c:ext>
              </c:extLst>
            </c:dLbl>
            <c:dLbl>
              <c:idx val="10"/>
              <c:layout>
                <c:manualLayout>
                  <c:x val="-1.4695212505131443E-2"/>
                  <c:y val="4.4856749884857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45-46B7-989C-0434D4353B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Sheet1!$D$2:$D$14</c:f>
              <c:numCache>
                <c:formatCode>0%</c:formatCode>
                <c:ptCount val="12"/>
                <c:pt idx="0">
                  <c:v>0.39</c:v>
                </c:pt>
                <c:pt idx="1">
                  <c:v>0.43</c:v>
                </c:pt>
                <c:pt idx="2">
                  <c:v>0.41</c:v>
                </c:pt>
                <c:pt idx="3">
                  <c:v>0.41</c:v>
                </c:pt>
                <c:pt idx="4">
                  <c:v>0.44</c:v>
                </c:pt>
                <c:pt idx="5">
                  <c:v>0.47</c:v>
                </c:pt>
                <c:pt idx="6">
                  <c:v>0.5</c:v>
                </c:pt>
                <c:pt idx="7">
                  <c:v>0.5</c:v>
                </c:pt>
                <c:pt idx="8">
                  <c:v>0.53</c:v>
                </c:pt>
                <c:pt idx="9">
                  <c:v>0.49</c:v>
                </c:pt>
                <c:pt idx="10">
                  <c:v>0.52</c:v>
                </c:pt>
                <c:pt idx="11">
                  <c:v>0.49</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dLbl>
              <c:idx val="1"/>
              <c:layout>
                <c:manualLayout>
                  <c:x val="-2.1546127425938644E-2"/>
                  <c:y val="-3.340985477150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5-46B7-989C-0434D4353B65}"/>
                </c:ext>
              </c:extLst>
            </c:dLbl>
            <c:dLbl>
              <c:idx val="2"/>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9-4CF5-8C67-6059ECB2140E}"/>
                </c:ext>
              </c:extLst>
            </c:dLbl>
            <c:dLbl>
              <c:idx val="3"/>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0CD-4357-8AE9-9A47519FD881}"/>
                </c:ext>
              </c:extLst>
            </c:dLbl>
            <c:dLbl>
              <c:idx val="4"/>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CD-4357-8AE9-9A47519FD881}"/>
                </c:ext>
              </c:extLst>
            </c:dLbl>
            <c:dLbl>
              <c:idx val="5"/>
              <c:layout>
                <c:manualLayout>
                  <c:x val="-1.805459295268105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CD-4357-8AE9-9A47519FD881}"/>
                </c:ext>
              </c:extLst>
            </c:dLbl>
            <c:dLbl>
              <c:idx val="9"/>
              <c:layout>
                <c:manualLayout>
                  <c:x val="-1.9270809398897765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45-46B7-989C-0434D4353B65}"/>
                </c:ext>
              </c:extLst>
            </c:dLbl>
            <c:dLbl>
              <c:idx val="10"/>
              <c:layout>
                <c:manualLayout>
                  <c:x val="-1.9270809398897932E-2"/>
                  <c:y val="2.6685161600839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5-46B7-989C-0434D4353B65}"/>
                </c:ext>
              </c:extLst>
            </c:dLbl>
            <c:dLbl>
              <c:idx val="11"/>
              <c:layout>
                <c:manualLayout>
                  <c:x val="-1.5874504593575256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31-4953-B89C-54D1E5A6201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Sheet1!$C$2:$C$14</c:f>
              <c:numCache>
                <c:formatCode>0%</c:formatCode>
                <c:ptCount val="12"/>
                <c:pt idx="0">
                  <c:v>0.56999999999999995</c:v>
                </c:pt>
                <c:pt idx="1">
                  <c:v>0.53</c:v>
                </c:pt>
                <c:pt idx="2">
                  <c:v>0.55000000000000004</c:v>
                </c:pt>
                <c:pt idx="3">
                  <c:v>0.55000000000000004</c:v>
                </c:pt>
                <c:pt idx="4">
                  <c:v>0.54</c:v>
                </c:pt>
                <c:pt idx="5">
                  <c:v>0.49</c:v>
                </c:pt>
                <c:pt idx="6">
                  <c:v>0.47</c:v>
                </c:pt>
                <c:pt idx="7">
                  <c:v>0.47</c:v>
                </c:pt>
                <c:pt idx="8">
                  <c:v>0.43</c:v>
                </c:pt>
                <c:pt idx="9">
                  <c:v>0.47</c:v>
                </c:pt>
                <c:pt idx="10">
                  <c:v>0.45</c:v>
                </c:pt>
                <c:pt idx="11">
                  <c:v>0.47</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Sheet1!$B$2:$B$14</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0.38194526372064053"/>
          <c:y val="0.92426901296357888"/>
          <c:w val="0.30436871361349938"/>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01190256401577E-2"/>
          <c:y val="2.5778830969162253E-2"/>
          <c:w val="0.96079880974359844"/>
          <c:h val="0.72427360965774468"/>
        </c:manualLayout>
      </c:layout>
      <c:lineChart>
        <c:grouping val="standard"/>
        <c:varyColors val="0"/>
        <c:ser>
          <c:idx val="2"/>
          <c:order val="0"/>
          <c:tx>
            <c:strRef>
              <c:f>Sheet1!$D$1</c:f>
              <c:strCache>
                <c:ptCount val="1"/>
                <c:pt idx="0">
                  <c:v>Nov '23 - Oct '24</c:v>
                </c:pt>
              </c:strCache>
            </c:strRef>
          </c:tx>
          <c:spPr>
            <a:ln w="28575" cap="rnd">
              <a:solidFill>
                <a:srgbClr val="FF9393"/>
              </a:solidFill>
              <a:round/>
            </a:ln>
            <a:effectLst/>
          </c:spPr>
          <c:marker>
            <c:symbol val="none"/>
          </c:marker>
          <c:dLbls>
            <c:dLbl>
              <c:idx val="9"/>
              <c:layout>
                <c:manualLayout>
                  <c:x val="-2.1236033583290292E-2"/>
                  <c:y val="-3.62715222178058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BF-4BC4-B8AB-E61CA78F2703}"/>
                </c:ext>
              </c:extLst>
            </c:dLbl>
            <c:dLbl>
              <c:idx val="11"/>
              <c:layout>
                <c:manualLayout>
                  <c:x val="-2.2361419570746048E-2"/>
                  <c:y val="-3.340985477150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BF-4BC4-B8AB-E61CA78F270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2"/>
                <c:pt idx="0">
                  <c:v>Nov '23
(S10)</c:v>
                </c:pt>
                <c:pt idx="1">
                  <c:v>Dec '23</c:v>
                </c:pt>
                <c:pt idx="2">
                  <c:v>Jan</c:v>
                </c:pt>
                <c:pt idx="3">
                  <c:v>Feb '24 
(S11)</c:v>
                </c:pt>
                <c:pt idx="4">
                  <c:v>Mar</c:v>
                </c:pt>
                <c:pt idx="5">
                  <c:v>April</c:v>
                </c:pt>
                <c:pt idx="6">
                  <c:v>May '24 
(S12)</c:v>
                </c:pt>
                <c:pt idx="7">
                  <c:v>June</c:v>
                </c:pt>
                <c:pt idx="8">
                  <c:v>July '24 
(S13)</c:v>
                </c:pt>
                <c:pt idx="9">
                  <c:v>Aug '24 
(S14)</c:v>
                </c:pt>
                <c:pt idx="10">
                  <c:v>Sept</c:v>
                </c:pt>
                <c:pt idx="11">
                  <c:v>Oct '24 
(S15)</c:v>
                </c:pt>
              </c:strCache>
            </c:strRef>
          </c:cat>
          <c:val>
            <c:numRef>
              <c:f>Sheet1!$D$2:$D$20</c:f>
              <c:numCache>
                <c:formatCode>0%</c:formatCode>
                <c:ptCount val="12"/>
                <c:pt idx="0">
                  <c:v>0.47</c:v>
                </c:pt>
                <c:pt idx="1">
                  <c:v>#N/A</c:v>
                </c:pt>
                <c:pt idx="2">
                  <c:v>#N/A</c:v>
                </c:pt>
                <c:pt idx="3">
                  <c:v>0.47</c:v>
                </c:pt>
                <c:pt idx="4">
                  <c:v>#N/A</c:v>
                </c:pt>
                <c:pt idx="5">
                  <c:v>#N/A</c:v>
                </c:pt>
                <c:pt idx="6">
                  <c:v>0.43</c:v>
                </c:pt>
                <c:pt idx="7">
                  <c:v>#N/A</c:v>
                </c:pt>
                <c:pt idx="8">
                  <c:v>0.47</c:v>
                </c:pt>
                <c:pt idx="9">
                  <c:v>0.45</c:v>
                </c:pt>
                <c:pt idx="10">
                  <c:v>#N/A</c:v>
                </c:pt>
                <c:pt idx="11">
                  <c:v>0.47</c:v>
                </c:pt>
              </c:numCache>
            </c:numRef>
          </c:val>
          <c:smooth val="1"/>
          <c:extLst>
            <c:ext xmlns:c16="http://schemas.microsoft.com/office/drawing/2014/chart" uri="{C3380CC4-5D6E-409C-BE32-E72D297353CC}">
              <c16:uniqueId val="{00000002-E06D-422A-A034-113F8800D04E}"/>
            </c:ext>
          </c:extLst>
        </c:ser>
        <c:ser>
          <c:idx val="1"/>
          <c:order val="1"/>
          <c:tx>
            <c:strRef>
              <c:f>Sheet1!$C$1</c:f>
              <c:strCache>
                <c:ptCount val="1"/>
                <c:pt idx="0">
                  <c:v>Nov '22 - Sept '23</c:v>
                </c:pt>
              </c:strCache>
            </c:strRef>
          </c:tx>
          <c:spPr>
            <a:ln w="28575" cap="rnd">
              <a:solidFill>
                <a:srgbClr val="FF0000"/>
              </a:solidFill>
              <a:round/>
            </a:ln>
            <a:effectLst/>
          </c:spPr>
          <c:marker>
            <c:symbol val="none"/>
          </c:marker>
          <c:dLbls>
            <c:dLbl>
              <c:idx val="8"/>
              <c:layout>
                <c:manualLayout>
                  <c:x val="-1.9270809398897765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BF-4BC4-B8AB-E61CA78F2703}"/>
                </c:ext>
              </c:extLst>
            </c:dLbl>
            <c:dLbl>
              <c:idx val="9"/>
              <c:layout>
                <c:manualLayout>
                  <c:x val="-1.9270809398897932E-2"/>
                  <c:y val="2.66851616008392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BF-4BC4-B8AB-E61CA78F2703}"/>
                </c:ext>
              </c:extLst>
            </c:dLbl>
            <c:dLbl>
              <c:idx val="11"/>
              <c:layout>
                <c:manualLayout>
                  <c:x val="-1.5874504593575256E-2"/>
                  <c:y val="2.38234941545372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5BF-4BC4-B8AB-E61CA78F270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2"/>
                <c:pt idx="0">
                  <c:v>Nov '23
(S10)</c:v>
                </c:pt>
                <c:pt idx="1">
                  <c:v>Dec '23</c:v>
                </c:pt>
                <c:pt idx="2">
                  <c:v>Jan</c:v>
                </c:pt>
                <c:pt idx="3">
                  <c:v>Feb '24 
(S11)</c:v>
                </c:pt>
                <c:pt idx="4">
                  <c:v>Mar</c:v>
                </c:pt>
                <c:pt idx="5">
                  <c:v>April</c:v>
                </c:pt>
                <c:pt idx="6">
                  <c:v>May '24 
(S12)</c:v>
                </c:pt>
                <c:pt idx="7">
                  <c:v>June</c:v>
                </c:pt>
                <c:pt idx="8">
                  <c:v>July '24 
(S13)</c:v>
                </c:pt>
                <c:pt idx="9">
                  <c:v>Aug '24 
(S14)</c:v>
                </c:pt>
                <c:pt idx="10">
                  <c:v>Sept</c:v>
                </c:pt>
                <c:pt idx="11">
                  <c:v>Oct '24 
(S15)</c:v>
                </c:pt>
              </c:strCache>
            </c:strRef>
          </c:cat>
          <c:val>
            <c:numRef>
              <c:f>Sheet1!$C$2:$C$20</c:f>
              <c:numCache>
                <c:formatCode>General</c:formatCode>
                <c:ptCount val="12"/>
              </c:numCache>
            </c:numRef>
          </c:val>
          <c:smooth val="1"/>
          <c:extLst>
            <c:ext xmlns:c16="http://schemas.microsoft.com/office/drawing/2014/chart" uri="{C3380CC4-5D6E-409C-BE32-E72D297353CC}">
              <c16:uniqueId val="{00000006-E06D-422A-A034-113F8800D04E}"/>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2"/>
                <c:pt idx="0">
                  <c:v>Nov '23
(S10)</c:v>
                </c:pt>
                <c:pt idx="1">
                  <c:v>Dec '23</c:v>
                </c:pt>
                <c:pt idx="2">
                  <c:v>Jan</c:v>
                </c:pt>
                <c:pt idx="3">
                  <c:v>Feb '24 
(S11)</c:v>
                </c:pt>
                <c:pt idx="4">
                  <c:v>Mar</c:v>
                </c:pt>
                <c:pt idx="5">
                  <c:v>April</c:v>
                </c:pt>
                <c:pt idx="6">
                  <c:v>May '24 
(S12)</c:v>
                </c:pt>
                <c:pt idx="7">
                  <c:v>June</c:v>
                </c:pt>
                <c:pt idx="8">
                  <c:v>July '24 
(S13)</c:v>
                </c:pt>
                <c:pt idx="9">
                  <c:v>Aug '24 
(S14)</c:v>
                </c:pt>
                <c:pt idx="10">
                  <c:v>Sept</c:v>
                </c:pt>
                <c:pt idx="11">
                  <c:v>Oct '24 
(S15)</c:v>
                </c:pt>
              </c:strCache>
            </c:strRef>
          </c:cat>
          <c:val>
            <c:numRef>
              <c:f>Sheet1!$B$2:$B$20</c:f>
            </c:numRef>
          </c:val>
          <c:smooth val="1"/>
          <c:extLst>
            <c:ext xmlns:c16="http://schemas.microsoft.com/office/drawing/2014/chart" uri="{C3380CC4-5D6E-409C-BE32-E72D297353CC}">
              <c16:uniqueId val="{00000007-E06D-422A-A034-113F8800D04E}"/>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1"/>
        <c:axPos val="b"/>
        <c:numFmt formatCode="General" sourceLinked="1"/>
        <c:majorTickMark val="out"/>
        <c:minorTickMark val="none"/>
        <c:tickLblPos val="nextTo"/>
        <c:crossAx val="397228184"/>
        <c:crosses val="autoZero"/>
        <c:auto val="1"/>
        <c:lblAlgn val="ctr"/>
        <c:lblOffset val="100"/>
        <c:noMultiLvlLbl val="0"/>
      </c:catAx>
      <c:valAx>
        <c:axId val="397228184"/>
        <c:scaling>
          <c:orientation val="minMax"/>
          <c:max val="0.60000000000000009"/>
          <c:min val="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layout>
        <c:manualLayout>
          <c:xMode val="edge"/>
          <c:yMode val="edge"/>
          <c:x val="0.23973832489990199"/>
          <c:y val="0.92426901296357888"/>
          <c:w val="0.56830479206479012"/>
          <c:h val="5.8560982358608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46059597411716585"/>
          <c:w val="1"/>
          <c:h val="0.27888320587693061"/>
        </c:manualLayout>
      </c:layout>
      <c:lineChart>
        <c:grouping val="stacked"/>
        <c:varyColors val="0"/>
        <c:ser>
          <c:idx val="0"/>
          <c:order val="0"/>
          <c:tx>
            <c:strRef>
              <c:f>Sheet1!$B$1</c:f>
              <c:strCache>
                <c:ptCount val="1"/>
                <c:pt idx="0">
                  <c:v>Medium (4-5)</c:v>
                </c:pt>
              </c:strCache>
            </c:strRef>
          </c:tx>
          <c:spPr>
            <a:ln w="28575" cap="rnd">
              <a:solidFill>
                <a:srgbClr val="FF9999"/>
              </a:solidFill>
              <a:round/>
            </a:ln>
            <a:effectLst/>
          </c:spPr>
          <c:marker>
            <c:symbol val="circle"/>
            <c:size val="5"/>
            <c:spPr>
              <a:solidFill>
                <a:srgbClr val="FF9999"/>
              </a:solidFill>
              <a:ln w="9525">
                <a:solidFill>
                  <a:srgbClr val="FF9999"/>
                </a:solidFill>
              </a:ln>
              <a:effectLst/>
            </c:spPr>
          </c:marker>
          <c:dLbls>
            <c:dLbl>
              <c:idx val="0"/>
              <c:layout>
                <c:manualLayout>
                  <c:x val="-3.0490309535911829E-2"/>
                  <c:y val="-0.163358306462744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DE-4B69-BAEF-A253DD0AC368}"/>
                </c:ext>
              </c:extLst>
            </c:dLbl>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c:v>
                </c:pt>
                <c:pt idx="11">
                  <c:v>Oct '24</c:v>
                </c:pt>
              </c:strCache>
            </c:strRef>
          </c:cat>
          <c:val>
            <c:numRef>
              <c:f>Sheet1!$B$2:$B$13</c:f>
              <c:numCache>
                <c:formatCode>0%</c:formatCode>
                <c:ptCount val="12"/>
                <c:pt idx="0">
                  <c:v>0.19</c:v>
                </c:pt>
                <c:pt idx="1">
                  <c:v>0.18</c:v>
                </c:pt>
                <c:pt idx="2">
                  <c:v>0.17</c:v>
                </c:pt>
                <c:pt idx="3">
                  <c:v>0.18</c:v>
                </c:pt>
                <c:pt idx="4">
                  <c:v>0.17</c:v>
                </c:pt>
                <c:pt idx="5">
                  <c:v>0.18</c:v>
                </c:pt>
                <c:pt idx="6">
                  <c:v>0.18</c:v>
                </c:pt>
                <c:pt idx="7">
                  <c:v>0.18</c:v>
                </c:pt>
                <c:pt idx="8">
                  <c:v>0.18</c:v>
                </c:pt>
                <c:pt idx="9">
                  <c:v>0.18</c:v>
                </c:pt>
                <c:pt idx="10">
                  <c:v>0.17</c:v>
                </c:pt>
                <c:pt idx="11">
                  <c:v>0.17</c:v>
                </c:pt>
              </c:numCache>
            </c:numRef>
          </c:val>
          <c:smooth val="0"/>
          <c:extLst>
            <c:ext xmlns:c16="http://schemas.microsoft.com/office/drawing/2014/chart" uri="{C3380CC4-5D6E-409C-BE32-E72D297353CC}">
              <c16:uniqueId val="{00000000-81DE-4B69-BAEF-A253DD0AC368}"/>
            </c:ext>
          </c:extLst>
        </c:ser>
        <c:dLbls>
          <c:showLegendKey val="0"/>
          <c:showVal val="0"/>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1"/>
          <c:order val="0"/>
          <c:tx>
            <c:strRef>
              <c:f>Sheet1!$C$1</c:f>
              <c:strCache>
                <c:ptCount val="1"/>
                <c:pt idx="0">
                  <c:v>Nov '22 - Nov '23</c:v>
                </c:pt>
              </c:strCache>
            </c:strRef>
          </c:tx>
          <c:spPr>
            <a:ln w="28575" cap="rnd">
              <a:solidFill>
                <a:srgbClr val="FF0000"/>
              </a:solidFill>
              <a:round/>
            </a:ln>
            <a:effectLst/>
          </c:spPr>
          <c:marker>
            <c:symbol val="none"/>
          </c:marker>
          <c:dLbls>
            <c:dLbl>
              <c:idx val="1"/>
              <c:layout>
                <c:manualLayout>
                  <c:x val="-2.1546127425938644E-2"/>
                  <c:y val="-3.340985477150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9EE-44B0-A9B3-92CD59E60FA7}"/>
                </c:ext>
              </c:extLst>
            </c:dLbl>
            <c:dLbl>
              <c:idx val="4"/>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9EE-44B0-A9B3-92CD59E60FA7}"/>
                </c:ext>
              </c:extLst>
            </c:dLbl>
            <c:dLbl>
              <c:idx val="6"/>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22-4103-835D-3A80A9067B53}"/>
                </c:ext>
              </c:extLst>
            </c:dLbl>
            <c:dLbl>
              <c:idx val="8"/>
              <c:layout>
                <c:manualLayout>
                  <c:x val="-2.1467559484378691E-2"/>
                  <c:y val="-3.0548187325201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22-4103-835D-3A80A9067B53}"/>
                </c:ext>
              </c:extLst>
            </c:dLbl>
            <c:dLbl>
              <c:idx val="10"/>
              <c:layout>
                <c:manualLayout>
                  <c:x val="-1.805459295268105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22-4103-835D-3A80A9067B53}"/>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2"/>
                <c:pt idx="0">
                  <c:v>Nov '22
(S4)</c:v>
                </c:pt>
                <c:pt idx="1">
                  <c:v>Dec '22 
(S5)</c:v>
                </c:pt>
                <c:pt idx="2">
                  <c:v>Jan</c:v>
                </c:pt>
                <c:pt idx="3">
                  <c:v>Feb</c:v>
                </c:pt>
                <c:pt idx="4">
                  <c:v>March '23 
(S6)</c:v>
                </c:pt>
                <c:pt idx="5">
                  <c:v>Apr</c:v>
                </c:pt>
                <c:pt idx="6">
                  <c:v>May '23 
(S7)</c:v>
                </c:pt>
                <c:pt idx="7">
                  <c:v>June</c:v>
                </c:pt>
                <c:pt idx="8">
                  <c:v>July '23 
(S8)</c:v>
                </c:pt>
                <c:pt idx="9">
                  <c:v>Aug</c:v>
                </c:pt>
                <c:pt idx="10">
                  <c:v>Sept '23 
(S9)</c:v>
                </c:pt>
                <c:pt idx="11">
                  <c:v>Oct</c:v>
                </c:pt>
              </c:strCache>
            </c:strRef>
          </c:cat>
          <c:val>
            <c:numRef>
              <c:f>Sheet1!$C$2:$C$14</c:f>
              <c:numCache>
                <c:formatCode>0%</c:formatCode>
                <c:ptCount val="12"/>
                <c:pt idx="0">
                  <c:v>0.56999999999999995</c:v>
                </c:pt>
                <c:pt idx="1">
                  <c:v>0.53</c:v>
                </c:pt>
                <c:pt idx="2">
                  <c:v>#N/A</c:v>
                </c:pt>
                <c:pt idx="3">
                  <c:v>#N/A</c:v>
                </c:pt>
                <c:pt idx="4">
                  <c:v>0.55000000000000004</c:v>
                </c:pt>
                <c:pt idx="5">
                  <c:v>#N/A</c:v>
                </c:pt>
                <c:pt idx="6">
                  <c:v>0.55000000000000004</c:v>
                </c:pt>
                <c:pt idx="7">
                  <c:v>#N/A</c:v>
                </c:pt>
                <c:pt idx="8">
                  <c:v>0.54</c:v>
                </c:pt>
                <c:pt idx="9">
                  <c:v>#N/A</c:v>
                </c:pt>
                <c:pt idx="10">
                  <c:v>0.49</c:v>
                </c:pt>
                <c:pt idx="11">
                  <c:v>#N/A</c:v>
                </c:pt>
              </c:numCache>
            </c:numRef>
          </c:val>
          <c:smooth val="1"/>
          <c:extLst>
            <c:ext xmlns:c16="http://schemas.microsoft.com/office/drawing/2014/chart" uri="{C3380CC4-5D6E-409C-BE32-E72D297353CC}">
              <c16:uniqueId val="{0000000D-19EE-44B0-A9B3-92CD59E60FA7}"/>
            </c:ext>
          </c:extLst>
        </c:ser>
        <c:ser>
          <c:idx val="0"/>
          <c:order val="1"/>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Nov '22
(S4)</c:v>
                </c:pt>
                <c:pt idx="1">
                  <c:v>Dec '22 
(S5)</c:v>
                </c:pt>
                <c:pt idx="2">
                  <c:v>Jan</c:v>
                </c:pt>
                <c:pt idx="3">
                  <c:v>Feb</c:v>
                </c:pt>
                <c:pt idx="4">
                  <c:v>March '23 
(S6)</c:v>
                </c:pt>
                <c:pt idx="5">
                  <c:v>Apr</c:v>
                </c:pt>
                <c:pt idx="6">
                  <c:v>May '23 
(S7)</c:v>
                </c:pt>
                <c:pt idx="7">
                  <c:v>June</c:v>
                </c:pt>
                <c:pt idx="8">
                  <c:v>July '23 
(S8)</c:v>
                </c:pt>
                <c:pt idx="9">
                  <c:v>Aug</c:v>
                </c:pt>
                <c:pt idx="10">
                  <c:v>Sept '23 
(S9)</c:v>
                </c:pt>
                <c:pt idx="11">
                  <c:v>Oct</c:v>
                </c:pt>
              </c:strCache>
            </c:strRef>
          </c:cat>
          <c:val>
            <c:numRef>
              <c:f>Sheet1!$B$2:$B$14</c:f>
            </c:numRef>
          </c:val>
          <c:smooth val="1"/>
          <c:extLst>
            <c:ext xmlns:c16="http://schemas.microsoft.com/office/drawing/2014/chart" uri="{C3380CC4-5D6E-409C-BE32-E72D297353CC}">
              <c16:uniqueId val="{0000000E-19EE-44B0-A9B3-92CD59E60FA7}"/>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1"/>
        <c:axPos val="b"/>
        <c:numFmt formatCode="General" sourceLinked="1"/>
        <c:majorTickMark val="none"/>
        <c:minorTickMark val="none"/>
        <c:tickLblPos val="nextTo"/>
        <c:crossAx val="397228184"/>
        <c:crosses val="autoZero"/>
        <c:auto val="1"/>
        <c:lblAlgn val="ctr"/>
        <c:lblOffset val="100"/>
        <c:noMultiLvlLbl val="0"/>
      </c:catAx>
      <c:valAx>
        <c:axId val="397228184"/>
        <c:scaling>
          <c:orientation val="minMax"/>
          <c:max val="0.60000000000000009"/>
          <c:min val="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32120"/>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dLbl>
              <c:idx val="1"/>
              <c:layout>
                <c:manualLayout>
                  <c:x val="-2.268794657940653E-2"/>
                  <c:y val="2.4825077760742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45-46B7-989C-0434D4353B65}"/>
                </c:ext>
              </c:extLst>
            </c:dLbl>
            <c:dLbl>
              <c:idx val="2"/>
              <c:layout>
                <c:manualLayout>
                  <c:x val="-2.1135072530690212E-2"/>
                  <c:y val="3.17572981533006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9-4CF5-8C67-6059ECB2140E}"/>
                </c:ext>
              </c:extLst>
            </c:dLbl>
            <c:dLbl>
              <c:idx val="10"/>
              <c:layout>
                <c:manualLayout>
                  <c:x val="-1.4695212505131443E-2"/>
                  <c:y val="4.48567498848573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45-46B7-989C-0434D4353B6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Sheet1!$D$2:$D$14</c:f>
              <c:numCache>
                <c:formatCode>0%</c:formatCode>
                <c:ptCount val="12"/>
                <c:pt idx="0">
                  <c:v>0.43</c:v>
                </c:pt>
                <c:pt idx="1">
                  <c:v>0.47</c:v>
                </c:pt>
                <c:pt idx="2">
                  <c:v>0.42</c:v>
                </c:pt>
                <c:pt idx="3">
                  <c:v>0.39</c:v>
                </c:pt>
                <c:pt idx="4">
                  <c:v>0.44</c:v>
                </c:pt>
                <c:pt idx="5">
                  <c:v>0.5</c:v>
                </c:pt>
                <c:pt idx="6">
                  <c:v>0.49</c:v>
                </c:pt>
                <c:pt idx="7">
                  <c:v>0.49</c:v>
                </c:pt>
                <c:pt idx="8">
                  <c:v>0.49</c:v>
                </c:pt>
                <c:pt idx="9">
                  <c:v>0.42</c:v>
                </c:pt>
                <c:pt idx="10">
                  <c:v>0.48</c:v>
                </c:pt>
                <c:pt idx="11">
                  <c:v>0.45</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dLbl>
              <c:idx val="1"/>
              <c:layout>
                <c:manualLayout>
                  <c:x val="-2.1546127425938644E-2"/>
                  <c:y val="-3.34098547715037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45-46B7-989C-0434D4353B65}"/>
                </c:ext>
              </c:extLst>
            </c:dLbl>
            <c:dLbl>
              <c:idx val="2"/>
              <c:layout>
                <c:manualLayout>
                  <c:x val="-2.3418710837625943E-2"/>
                  <c:y val="-2.6033963260696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9-4CF5-8C67-6059ECB2140E}"/>
                </c:ext>
              </c:extLst>
            </c:dLbl>
            <c:dLbl>
              <c:idx val="9"/>
              <c:layout>
                <c:manualLayout>
                  <c:x val="-2.1546127425938644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C45-46B7-989C-0434D4353B65}"/>
                </c:ext>
              </c:extLst>
            </c:dLbl>
            <c:dLbl>
              <c:idx val="10"/>
              <c:layout>
                <c:manualLayout>
                  <c:x val="-2.154612742593881E-2"/>
                  <c:y val="-4.19948571104099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45-46B7-989C-0434D4353B65}"/>
                </c:ext>
              </c:extLst>
            </c:dLbl>
            <c:dLbl>
              <c:idx val="11"/>
              <c:layout>
                <c:manualLayout>
                  <c:x val="-2.6113404039810276E-2"/>
                  <c:y val="-3.34098547715037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931-4953-B89C-54D1E5A6201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Sheet1!$C$2:$C$14</c:f>
              <c:numCache>
                <c:formatCode>0%</c:formatCode>
                <c:ptCount val="12"/>
                <c:pt idx="0">
                  <c:v>0.53</c:v>
                </c:pt>
                <c:pt idx="1">
                  <c:v>0.49</c:v>
                </c:pt>
                <c:pt idx="2">
                  <c:v>0.53</c:v>
                </c:pt>
                <c:pt idx="3">
                  <c:v>0.55000000000000004</c:v>
                </c:pt>
                <c:pt idx="4">
                  <c:v>0.52</c:v>
                </c:pt>
                <c:pt idx="5">
                  <c:v>0.44</c:v>
                </c:pt>
                <c:pt idx="6">
                  <c:v>0.46</c:v>
                </c:pt>
                <c:pt idx="7">
                  <c:v>0.47</c:v>
                </c:pt>
                <c:pt idx="8">
                  <c:v>0.46</c:v>
                </c:pt>
                <c:pt idx="9">
                  <c:v>0.53</c:v>
                </c:pt>
                <c:pt idx="10">
                  <c:v>0.49</c:v>
                </c:pt>
                <c:pt idx="11">
                  <c:v>0.51</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Sheet1!$B$2:$B$14</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68077888500117E-3"/>
          <c:y val="2.5778830969162253E-2"/>
          <c:w val="0.98926576072237282"/>
          <c:h val="0.72427360965774468"/>
        </c:manualLayout>
      </c:layout>
      <c:lineChart>
        <c:grouping val="standard"/>
        <c:varyColors val="0"/>
        <c:ser>
          <c:idx val="2"/>
          <c:order val="0"/>
          <c:tx>
            <c:strRef>
              <c:f>Sheet1!$D$1</c:f>
              <c:strCache>
                <c:ptCount val="1"/>
                <c:pt idx="0">
                  <c:v>Easy</c:v>
                </c:pt>
              </c:strCache>
            </c:strRef>
          </c:tx>
          <c:spPr>
            <a:ln w="28575" cap="rnd">
              <a:solidFill>
                <a:srgbClr val="00969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Sheet1!$D$2:$D$14</c:f>
              <c:numCache>
                <c:formatCode>0%</c:formatCode>
                <c:ptCount val="12"/>
                <c:pt idx="0">
                  <c:v>0.6</c:v>
                </c:pt>
                <c:pt idx="1">
                  <c:v>0.64</c:v>
                </c:pt>
                <c:pt idx="2">
                  <c:v>0.63</c:v>
                </c:pt>
                <c:pt idx="3">
                  <c:v>0.59</c:v>
                </c:pt>
                <c:pt idx="4">
                  <c:v>0.56999999999999995</c:v>
                </c:pt>
                <c:pt idx="5">
                  <c:v>0.59</c:v>
                </c:pt>
                <c:pt idx="6">
                  <c:v>0.63</c:v>
                </c:pt>
                <c:pt idx="7">
                  <c:v>0.62</c:v>
                </c:pt>
                <c:pt idx="8">
                  <c:v>0.62</c:v>
                </c:pt>
                <c:pt idx="9">
                  <c:v>0.56000000000000005</c:v>
                </c:pt>
                <c:pt idx="10">
                  <c:v>0.59</c:v>
                </c:pt>
                <c:pt idx="11">
                  <c:v>0.56999999999999995</c:v>
                </c:pt>
              </c:numCache>
            </c:numRef>
          </c:val>
          <c:smooth val="1"/>
          <c:extLst>
            <c:ext xmlns:c16="http://schemas.microsoft.com/office/drawing/2014/chart" uri="{C3380CC4-5D6E-409C-BE32-E72D297353CC}">
              <c16:uniqueId val="{00000002-F9C8-4CE9-B20D-1AE29F857F71}"/>
            </c:ext>
          </c:extLst>
        </c:ser>
        <c:ser>
          <c:idx val="1"/>
          <c:order val="1"/>
          <c:tx>
            <c:strRef>
              <c:f>Sheet1!$C$1</c:f>
              <c:strCache>
                <c:ptCount val="1"/>
                <c:pt idx="0">
                  <c:v>Difficult</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Sheet1!$C$2:$C$14</c:f>
              <c:numCache>
                <c:formatCode>0%</c:formatCode>
                <c:ptCount val="12"/>
                <c:pt idx="0">
                  <c:v>0.36</c:v>
                </c:pt>
                <c:pt idx="1">
                  <c:v>0.33</c:v>
                </c:pt>
                <c:pt idx="2">
                  <c:v>0.35</c:v>
                </c:pt>
                <c:pt idx="3">
                  <c:v>0.38</c:v>
                </c:pt>
                <c:pt idx="4">
                  <c:v>0.41</c:v>
                </c:pt>
                <c:pt idx="5">
                  <c:v>0.37</c:v>
                </c:pt>
                <c:pt idx="6">
                  <c:v>0.34</c:v>
                </c:pt>
                <c:pt idx="7">
                  <c:v>0.35</c:v>
                </c:pt>
                <c:pt idx="8">
                  <c:v>0.33</c:v>
                </c:pt>
                <c:pt idx="9">
                  <c:v>0.39</c:v>
                </c:pt>
                <c:pt idx="10">
                  <c:v>0.38</c:v>
                </c:pt>
                <c:pt idx="11">
                  <c:v>0.4</c:v>
                </c:pt>
              </c:numCache>
            </c:numRef>
          </c:val>
          <c:smooth val="1"/>
          <c:extLst>
            <c:ext xmlns:c16="http://schemas.microsoft.com/office/drawing/2014/chart" uri="{C3380CC4-5D6E-409C-BE32-E72D297353CC}">
              <c16:uniqueId val="{00000001-F9C8-4CE9-B20D-1AE29F857F71}"/>
            </c:ext>
          </c:extLst>
        </c:ser>
        <c:ser>
          <c:idx val="0"/>
          <c:order val="2"/>
          <c:tx>
            <c:strRef>
              <c:f>Sheet1!$B$1</c:f>
              <c:strCache>
                <c:ptCount val="1"/>
                <c:pt idx="0">
                  <c:v>Don't know</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Nov '22
(S4)</c:v>
                </c:pt>
                <c:pt idx="1">
                  <c:v>Dec '22 
(S5)</c:v>
                </c:pt>
                <c:pt idx="2">
                  <c:v>March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Sheet1!$B$2:$B$14</c:f>
            </c:numRef>
          </c:val>
          <c:smooth val="1"/>
          <c:extLst>
            <c:ext xmlns:c16="http://schemas.microsoft.com/office/drawing/2014/chart" uri="{C3380CC4-5D6E-409C-BE32-E72D297353CC}">
              <c16:uniqueId val="{00000000-F9C8-4CE9-B20D-1AE29F857F71}"/>
            </c:ext>
          </c:extLst>
        </c:ser>
        <c:dLbls>
          <c:dLblPos val="ctr"/>
          <c:showLegendKey val="0"/>
          <c:showVal val="1"/>
          <c:showCatName val="0"/>
          <c:showSerName val="0"/>
          <c:showPercent val="0"/>
          <c:showBubbleSize val="0"/>
        </c:dLbls>
        <c:smooth val="0"/>
        <c:axId val="397232120"/>
        <c:axId val="397228184"/>
      </c:line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min val="0.30000000000000004"/>
        </c:scaling>
        <c:delete val="1"/>
        <c:axPos val="l"/>
        <c:numFmt formatCode="0%" sourceLinked="1"/>
        <c:majorTickMark val="out"/>
        <c:minorTickMark val="none"/>
        <c:tickLblPos val="nextTo"/>
        <c:crossAx val="397232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969778586620776"/>
          <c:y val="6.8360290014375658E-2"/>
          <c:w val="0.58419310418787918"/>
          <c:h val="0.61212140285984284"/>
        </c:manualLayout>
      </c:layout>
      <c:doughnutChart>
        <c:varyColors val="1"/>
        <c:ser>
          <c:idx val="4"/>
          <c:order val="0"/>
          <c:tx>
            <c:strRef>
              <c:f>Sheet1!$B$1</c:f>
              <c:strCache>
                <c:ptCount val="1"/>
                <c:pt idx="0">
                  <c:v>Greater Manchester </c:v>
                </c:pt>
              </c:strCache>
            </c:strRef>
          </c:tx>
          <c:spPr>
            <a:solidFill>
              <a:srgbClr val="009690"/>
            </a:solidFill>
          </c:spPr>
          <c:dPt>
            <c:idx val="0"/>
            <c:bubble3D val="0"/>
            <c:spPr>
              <a:solidFill>
                <a:srgbClr val="009690"/>
              </a:solidFill>
              <a:ln>
                <a:noFill/>
              </a:ln>
              <a:effectLst/>
            </c:spPr>
            <c:extLst>
              <c:ext xmlns:c16="http://schemas.microsoft.com/office/drawing/2014/chart" uri="{C3380CC4-5D6E-409C-BE32-E72D297353CC}">
                <c16:uniqueId val="{00000001-14F1-4A6E-9829-C8262F9BCF37}"/>
              </c:ext>
            </c:extLst>
          </c:dPt>
          <c:dPt>
            <c:idx val="1"/>
            <c:bubble3D val="0"/>
            <c:spPr>
              <a:solidFill>
                <a:srgbClr val="FF0000"/>
              </a:solidFill>
              <a:ln>
                <a:noFill/>
              </a:ln>
              <a:effectLst/>
            </c:spPr>
            <c:extLst>
              <c:ext xmlns:c16="http://schemas.microsoft.com/office/drawing/2014/chart" uri="{C3380CC4-5D6E-409C-BE32-E72D297353CC}">
                <c16:uniqueId val="{00000003-14F1-4A6E-9829-C8262F9BCF37}"/>
              </c:ext>
            </c:extLst>
          </c:dPt>
          <c:dPt>
            <c:idx val="2"/>
            <c:bubble3D val="0"/>
            <c:spPr>
              <a:solidFill>
                <a:schemeClr val="bg1">
                  <a:lumMod val="50000"/>
                </a:schemeClr>
              </a:solidFill>
              <a:ln>
                <a:noFill/>
              </a:ln>
              <a:effectLst/>
            </c:spPr>
            <c:extLst>
              <c:ext xmlns:c16="http://schemas.microsoft.com/office/drawing/2014/chart" uri="{C3380CC4-5D6E-409C-BE32-E72D297353CC}">
                <c16:uniqueId val="{00000005-14F1-4A6E-9829-C8262F9BCF3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Don't know / Prefer not to say</c:v>
                </c:pt>
              </c:strCache>
            </c:strRef>
          </c:cat>
          <c:val>
            <c:numRef>
              <c:f>Sheet1!$B$2:$B$4</c:f>
              <c:numCache>
                <c:formatCode>0%</c:formatCode>
                <c:ptCount val="3"/>
                <c:pt idx="0">
                  <c:v>0.26</c:v>
                </c:pt>
                <c:pt idx="1">
                  <c:v>0.68</c:v>
                </c:pt>
                <c:pt idx="2">
                  <c:v>0.05</c:v>
                </c:pt>
              </c:numCache>
            </c:numRef>
          </c:val>
          <c:extLst>
            <c:ext xmlns:c16="http://schemas.microsoft.com/office/drawing/2014/chart" uri="{C3380CC4-5D6E-409C-BE32-E72D297353CC}">
              <c16:uniqueId val="{00000008-14F1-4A6E-9829-C8262F9BCF37}"/>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3865827165043146"/>
          <c:y val="0.72476557678229026"/>
          <c:w val="0.80460683033776748"/>
          <c:h val="0.2028068687259551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23463528156657"/>
          <c:y val="4.0034758467095838E-3"/>
          <c:w val="0.34308675083225049"/>
          <c:h val="0.96753307486846962"/>
        </c:manualLayout>
      </c:layout>
      <c:barChart>
        <c:barDir val="bar"/>
        <c:grouping val="clustered"/>
        <c:varyColors val="0"/>
        <c:ser>
          <c:idx val="0"/>
          <c:order val="0"/>
          <c:tx>
            <c:strRef>
              <c:f>Sheet1!$B$1</c:f>
              <c:strCache>
                <c:ptCount val="1"/>
                <c:pt idx="0">
                  <c:v>Column3</c:v>
                </c:pt>
              </c:strCache>
            </c:strRef>
          </c:tx>
          <c:spPr>
            <a:solidFill>
              <a:srgbClr val="009690"/>
            </a:solidFill>
            <a:ln>
              <a:noFill/>
            </a:ln>
            <a:effectLst/>
          </c:spPr>
          <c:invertIfNegative val="0"/>
          <c:dPt>
            <c:idx val="14"/>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0-1A95-4738-BF95-521F50278AA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5"/>
                <c:pt idx="0">
                  <c:v>I/ they are not eligible</c:v>
                </c:pt>
                <c:pt idx="1">
                  <c:v>I/they earn too much to claim it</c:v>
                </c:pt>
                <c:pt idx="2">
                  <c:v>Don't need it</c:v>
                </c:pt>
                <c:pt idx="3">
                  <c:v>Not sure if we could claim it</c:v>
                </c:pt>
                <c:pt idx="4">
                  <c:v>Don't know how to claim it</c:v>
                </c:pt>
                <c:pt idx="5">
                  <c:v>Don't want to claim benefits</c:v>
                </c:pt>
                <c:pt idx="6">
                  <c:v>Didn't realise there are other advantages</c:v>
                </c:pt>
                <c:pt idx="7">
                  <c:v>The claim form is too difficult</c:v>
                </c:pt>
                <c:pt idx="8">
                  <c:v>Didn't understand what it is</c:v>
                </c:pt>
                <c:pt idx="9">
                  <c:v>I/they have never seen it communicated</c:v>
                </c:pt>
                <c:pt idx="10">
                  <c:v>I am not/they are not a UK citizen</c:v>
                </c:pt>
                <c:pt idx="11">
                  <c:v>The amount of money is not worth it</c:v>
                </c:pt>
                <c:pt idx="12">
                  <c:v>Haven't got around to claiming it yet</c:v>
                </c:pt>
                <c:pt idx="13">
                  <c:v>Didn't think I would be eligible because of my immigration status</c:v>
                </c:pt>
                <c:pt idx="14">
                  <c:v>Other</c:v>
                </c:pt>
              </c:strCache>
              <c:extLst/>
            </c:strRef>
          </c:cat>
          <c:val>
            <c:numRef>
              <c:f>Sheet1!$B$2:$B$20</c:f>
              <c:numCache>
                <c:formatCode>0%</c:formatCode>
                <c:ptCount val="15"/>
                <c:pt idx="0">
                  <c:v>0.41</c:v>
                </c:pt>
                <c:pt idx="1">
                  <c:v>0.3</c:v>
                </c:pt>
                <c:pt idx="2">
                  <c:v>0.22</c:v>
                </c:pt>
                <c:pt idx="3">
                  <c:v>0.17</c:v>
                </c:pt>
                <c:pt idx="4">
                  <c:v>7.0000000000000007E-2</c:v>
                </c:pt>
                <c:pt idx="5">
                  <c:v>0.06</c:v>
                </c:pt>
                <c:pt idx="6">
                  <c:v>0.05</c:v>
                </c:pt>
                <c:pt idx="7">
                  <c:v>0.04</c:v>
                </c:pt>
                <c:pt idx="8">
                  <c:v>0.04</c:v>
                </c:pt>
                <c:pt idx="9">
                  <c:v>0.04</c:v>
                </c:pt>
                <c:pt idx="10">
                  <c:v>0.03</c:v>
                </c:pt>
                <c:pt idx="11">
                  <c:v>0.03</c:v>
                </c:pt>
                <c:pt idx="12">
                  <c:v>0.03</c:v>
                </c:pt>
                <c:pt idx="13">
                  <c:v>0.03</c:v>
                </c:pt>
                <c:pt idx="14">
                  <c:v>0.01</c:v>
                </c:pt>
              </c:numCache>
              <c:extLst/>
            </c:numRef>
          </c:val>
          <c:extLst>
            <c:ext xmlns:c16="http://schemas.microsoft.com/office/drawing/2014/chart" uri="{C3380CC4-5D6E-409C-BE32-E72D297353CC}">
              <c16:uniqueId val="{00000000-D303-4C47-8754-DECEE0044AF9}"/>
            </c:ext>
          </c:extLst>
        </c:ser>
        <c:dLbls>
          <c:dLblPos val="outEnd"/>
          <c:showLegendKey val="0"/>
          <c:showVal val="1"/>
          <c:showCatName val="0"/>
          <c:showSerName val="0"/>
          <c:showPercent val="0"/>
          <c:showBubbleSize val="0"/>
        </c:dLbls>
        <c:gapWidth val="51"/>
        <c:axId val="1529270912"/>
        <c:axId val="1529269952"/>
      </c:barChart>
      <c:catAx>
        <c:axId val="1529270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529269952"/>
        <c:crosses val="autoZero"/>
        <c:auto val="1"/>
        <c:lblAlgn val="ctr"/>
        <c:lblOffset val="100"/>
        <c:noMultiLvlLbl val="0"/>
      </c:catAx>
      <c:valAx>
        <c:axId val="1529269952"/>
        <c:scaling>
          <c:orientation val="minMax"/>
        </c:scaling>
        <c:delete val="1"/>
        <c:axPos val="t"/>
        <c:numFmt formatCode="0%" sourceLinked="1"/>
        <c:majorTickMark val="none"/>
        <c:minorTickMark val="none"/>
        <c:tickLblPos val="nextTo"/>
        <c:crossAx val="1529270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636298602935944"/>
          <c:y val="0"/>
          <c:w val="0.58165685476948881"/>
          <c:h val="0.97753447721659259"/>
        </c:manualLayout>
      </c:layout>
      <c:barChart>
        <c:barDir val="bar"/>
        <c:grouping val="clustered"/>
        <c:varyColors val="0"/>
        <c:ser>
          <c:idx val="0"/>
          <c:order val="0"/>
          <c:tx>
            <c:strRef>
              <c:f>Sheet1!$B$1</c:f>
              <c:strCache>
                <c:ptCount val="1"/>
                <c:pt idx="0">
                  <c:v>July-Oct 24 (merged)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Free school meals </c:v>
                </c:pt>
                <c:pt idx="1">
                  <c:v>Blue badges</c:v>
                </c:pt>
                <c:pt idx="2">
                  <c:v>Housing Benefit</c:v>
                </c:pt>
                <c:pt idx="3">
                  <c:v>Council Tax Discounts</c:v>
                </c:pt>
                <c:pt idx="4">
                  <c:v>Council tax reduction/support </c:v>
                </c:pt>
                <c:pt idx="5">
                  <c:v>Student support </c:v>
                </c:pt>
                <c:pt idx="6">
                  <c:v>Pension Credit Top Up </c:v>
                </c:pt>
                <c:pt idx="7">
                  <c:v>Local welfare assistance schemes </c:v>
                </c:pt>
                <c:pt idx="8">
                  <c:v>Support with Energy Assistance Schemes </c:v>
                </c:pt>
                <c:pt idx="9">
                  <c:v>Household support fund </c:v>
                </c:pt>
                <c:pt idx="10">
                  <c:v>Discretionary housing payment </c:v>
                </c:pt>
                <c:pt idx="11">
                  <c:v>Support for Mortgage Interest (SMI) </c:v>
                </c:pt>
              </c:strCache>
            </c:strRef>
          </c:cat>
          <c:val>
            <c:numRef>
              <c:f>Sheet1!$B$2:$B$14</c:f>
              <c:numCache>
                <c:formatCode>0%</c:formatCode>
                <c:ptCount val="12"/>
                <c:pt idx="0">
                  <c:v>0.84</c:v>
                </c:pt>
                <c:pt idx="1">
                  <c:v>0.81</c:v>
                </c:pt>
                <c:pt idx="2">
                  <c:v>0.8</c:v>
                </c:pt>
                <c:pt idx="3">
                  <c:v>0.74</c:v>
                </c:pt>
                <c:pt idx="4">
                  <c:v>0.66</c:v>
                </c:pt>
                <c:pt idx="5">
                  <c:v>0.59</c:v>
                </c:pt>
                <c:pt idx="6">
                  <c:v>0.59</c:v>
                </c:pt>
                <c:pt idx="7">
                  <c:v>0.42</c:v>
                </c:pt>
                <c:pt idx="8">
                  <c:v>0.41</c:v>
                </c:pt>
                <c:pt idx="9">
                  <c:v>0.38</c:v>
                </c:pt>
                <c:pt idx="10">
                  <c:v>0.32</c:v>
                </c:pt>
                <c:pt idx="11">
                  <c:v>0.28000000000000003</c:v>
                </c:pt>
              </c:numCache>
            </c:numRef>
          </c:val>
          <c:extLst>
            <c:ext xmlns:c16="http://schemas.microsoft.com/office/drawing/2014/chart" uri="{C3380CC4-5D6E-409C-BE32-E72D297353CC}">
              <c16:uniqueId val="{00000000-16F5-439F-8545-84437A55770D}"/>
            </c:ext>
          </c:extLst>
        </c:ser>
        <c:ser>
          <c:idx val="1"/>
          <c:order val="1"/>
          <c:tx>
            <c:strRef>
              <c:f>Sheet1!$C$1</c:f>
              <c:strCache>
                <c:ptCount val="1"/>
                <c:pt idx="0">
                  <c:v>Mar-23</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2"/>
                <c:pt idx="0">
                  <c:v>Free school meals </c:v>
                </c:pt>
                <c:pt idx="1">
                  <c:v>Blue badges</c:v>
                </c:pt>
                <c:pt idx="2">
                  <c:v>Housing Benefit</c:v>
                </c:pt>
                <c:pt idx="3">
                  <c:v>Council Tax Discounts</c:v>
                </c:pt>
                <c:pt idx="4">
                  <c:v>Council tax reduction/support </c:v>
                </c:pt>
                <c:pt idx="5">
                  <c:v>Student support </c:v>
                </c:pt>
                <c:pt idx="6">
                  <c:v>Pension Credit Top Up </c:v>
                </c:pt>
                <c:pt idx="7">
                  <c:v>Local welfare assistance schemes </c:v>
                </c:pt>
                <c:pt idx="8">
                  <c:v>Support with Energy Assistance Schemes </c:v>
                </c:pt>
                <c:pt idx="9">
                  <c:v>Household support fund </c:v>
                </c:pt>
                <c:pt idx="10">
                  <c:v>Discretionary housing payment </c:v>
                </c:pt>
                <c:pt idx="11">
                  <c:v>Support for Mortgage Interest (SMI) </c:v>
                </c:pt>
              </c:strCache>
            </c:strRef>
          </c:cat>
          <c:val>
            <c:numRef>
              <c:f>Sheet1!$C$2:$C$14</c:f>
              <c:numCache>
                <c:formatCode>0%</c:formatCode>
                <c:ptCount val="12"/>
                <c:pt idx="0">
                  <c:v>0.87</c:v>
                </c:pt>
                <c:pt idx="1">
                  <c:v>0.83</c:v>
                </c:pt>
                <c:pt idx="2">
                  <c:v>0.82</c:v>
                </c:pt>
                <c:pt idx="3">
                  <c:v>0.79</c:v>
                </c:pt>
                <c:pt idx="4">
                  <c:v>0.72</c:v>
                </c:pt>
                <c:pt idx="5">
                  <c:v>0.66</c:v>
                </c:pt>
                <c:pt idx="6">
                  <c:v>0.59</c:v>
                </c:pt>
                <c:pt idx="7">
                  <c:v>0.46</c:v>
                </c:pt>
                <c:pt idx="8">
                  <c:v>0.61</c:v>
                </c:pt>
                <c:pt idx="9">
                  <c:v>0.44</c:v>
                </c:pt>
                <c:pt idx="10">
                  <c:v>0.34</c:v>
                </c:pt>
                <c:pt idx="11">
                  <c:v>0.32</c:v>
                </c:pt>
              </c:numCache>
            </c:numRef>
          </c:val>
          <c:extLst>
            <c:ext xmlns:c16="http://schemas.microsoft.com/office/drawing/2014/chart" uri="{C3380CC4-5D6E-409C-BE32-E72D297353CC}">
              <c16:uniqueId val="{00000001-16F5-439F-8545-84437A55770D}"/>
            </c:ext>
          </c:extLst>
        </c:ser>
        <c:dLbls>
          <c:dLblPos val="ctr"/>
          <c:showLegendKey val="0"/>
          <c:showVal val="1"/>
          <c:showCatName val="0"/>
          <c:showSerName val="0"/>
          <c:showPercent val="0"/>
          <c:showBubbleSize val="0"/>
        </c:dLbls>
        <c:gapWidth val="95"/>
        <c:axId val="846722160"/>
        <c:axId val="846725040"/>
      </c:barChart>
      <c:catAx>
        <c:axId val="8467221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6725040"/>
        <c:crosses val="autoZero"/>
        <c:auto val="1"/>
        <c:lblAlgn val="ctr"/>
        <c:lblOffset val="100"/>
        <c:noMultiLvlLbl val="0"/>
      </c:catAx>
      <c:valAx>
        <c:axId val="846725040"/>
        <c:scaling>
          <c:orientation val="minMax"/>
        </c:scaling>
        <c:delete val="1"/>
        <c:axPos val="t"/>
        <c:numFmt formatCode="0%" sourceLinked="1"/>
        <c:majorTickMark val="none"/>
        <c:minorTickMark val="none"/>
        <c:tickLblPos val="nextTo"/>
        <c:crossAx val="846722160"/>
        <c:crosses val="autoZero"/>
        <c:crossBetween val="between"/>
      </c:valAx>
      <c:spPr>
        <a:noFill/>
        <a:ln>
          <a:noFill/>
        </a:ln>
        <a:effectLst/>
      </c:spPr>
    </c:plotArea>
    <c:legend>
      <c:legendPos val="r"/>
      <c:layout>
        <c:manualLayout>
          <c:xMode val="edge"/>
          <c:yMode val="edge"/>
          <c:x val="0.82280485343162102"/>
          <c:y val="0.77481224740080679"/>
          <c:w val="0.17719514656837904"/>
          <c:h val="0.108632962112576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3273015720619774E-2"/>
          <c:w val="0.99610320167170319"/>
          <c:h val="0.75644579370231879"/>
        </c:manualLayout>
      </c:layout>
      <c:barChart>
        <c:barDir val="col"/>
        <c:grouping val="clustered"/>
        <c:varyColors val="0"/>
        <c:ser>
          <c:idx val="0"/>
          <c:order val="0"/>
          <c:tx>
            <c:strRef>
              <c:f>Sheet1!$B$1</c:f>
              <c:strCache>
                <c:ptCount val="1"/>
                <c:pt idx="0">
                  <c:v>July '24 (S13)</c:v>
                </c:pt>
              </c:strCache>
            </c:strRef>
          </c:tx>
          <c:spPr>
            <a:solidFill>
              <a:srgbClr val="BEEC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Free school meals</c:v>
                </c:pt>
                <c:pt idx="1">
                  <c:v>Blue badges</c:v>
                </c:pt>
                <c:pt idx="2">
                  <c:v>Housing benefits</c:v>
                </c:pt>
                <c:pt idx="3">
                  <c:v>Council tax discounts</c:v>
                </c:pt>
                <c:pt idx="4">
                  <c:v>Council tax reduction / support</c:v>
                </c:pt>
                <c:pt idx="5">
                  <c:v>Pension Credit Top Up</c:v>
                </c:pt>
                <c:pt idx="6">
                  <c:v>Student support</c:v>
                </c:pt>
                <c:pt idx="7">
                  <c:v>Local welfare assistance schemes</c:v>
                </c:pt>
                <c:pt idx="8">
                  <c:v>Support with Energy Assistance Schemes</c:v>
                </c:pt>
                <c:pt idx="9">
                  <c:v>Household support fund</c:v>
                </c:pt>
                <c:pt idx="10">
                  <c:v>Discretionary housing payment</c:v>
                </c:pt>
                <c:pt idx="11">
                  <c:v>Support for Mortgage Interest (SMI)</c:v>
                </c:pt>
              </c:strCache>
            </c:strRef>
          </c:cat>
          <c:val>
            <c:numRef>
              <c:f>Sheet1!$B$2:$B$13</c:f>
              <c:numCache>
                <c:formatCode>0%</c:formatCode>
                <c:ptCount val="12"/>
                <c:pt idx="0">
                  <c:v>0.84</c:v>
                </c:pt>
                <c:pt idx="1">
                  <c:v>0.8</c:v>
                </c:pt>
                <c:pt idx="2">
                  <c:v>0.77</c:v>
                </c:pt>
                <c:pt idx="3">
                  <c:v>0.71</c:v>
                </c:pt>
                <c:pt idx="4">
                  <c:v>0.63</c:v>
                </c:pt>
                <c:pt idx="5">
                  <c:v>0.53</c:v>
                </c:pt>
                <c:pt idx="6">
                  <c:v>0.57999999999999996</c:v>
                </c:pt>
                <c:pt idx="7">
                  <c:v>0.38</c:v>
                </c:pt>
                <c:pt idx="8">
                  <c:v>0.39</c:v>
                </c:pt>
                <c:pt idx="9">
                  <c:v>0.34</c:v>
                </c:pt>
                <c:pt idx="10">
                  <c:v>0.28999999999999998</c:v>
                </c:pt>
                <c:pt idx="11">
                  <c:v>0.24</c:v>
                </c:pt>
              </c:numCache>
            </c:numRef>
          </c:val>
          <c:extLst>
            <c:ext xmlns:c16="http://schemas.microsoft.com/office/drawing/2014/chart" uri="{C3380CC4-5D6E-409C-BE32-E72D297353CC}">
              <c16:uniqueId val="{00000000-11E6-46E9-BF99-0A715BDE1960}"/>
            </c:ext>
          </c:extLst>
        </c:ser>
        <c:ser>
          <c:idx val="1"/>
          <c:order val="1"/>
          <c:tx>
            <c:strRef>
              <c:f>Sheet1!$C$1</c:f>
              <c:strCache>
                <c:ptCount val="1"/>
                <c:pt idx="0">
                  <c:v>Aug '24 (S14)</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Free school meals</c:v>
                </c:pt>
                <c:pt idx="1">
                  <c:v>Blue badges</c:v>
                </c:pt>
                <c:pt idx="2">
                  <c:v>Housing benefits</c:v>
                </c:pt>
                <c:pt idx="3">
                  <c:v>Council tax discounts</c:v>
                </c:pt>
                <c:pt idx="4">
                  <c:v>Council tax reduction / support</c:v>
                </c:pt>
                <c:pt idx="5">
                  <c:v>Pension Credit Top Up</c:v>
                </c:pt>
                <c:pt idx="6">
                  <c:v>Student support</c:v>
                </c:pt>
                <c:pt idx="7">
                  <c:v>Local welfare assistance schemes</c:v>
                </c:pt>
                <c:pt idx="8">
                  <c:v>Support with Energy Assistance Schemes</c:v>
                </c:pt>
                <c:pt idx="9">
                  <c:v>Household support fund</c:v>
                </c:pt>
                <c:pt idx="10">
                  <c:v>Discretionary housing payment</c:v>
                </c:pt>
                <c:pt idx="11">
                  <c:v>Support for Mortgage Interest (SMI)</c:v>
                </c:pt>
              </c:strCache>
            </c:strRef>
          </c:cat>
          <c:val>
            <c:numRef>
              <c:f>Sheet1!$C$2:$C$13</c:f>
              <c:numCache>
                <c:formatCode>0%</c:formatCode>
                <c:ptCount val="12"/>
                <c:pt idx="0">
                  <c:v>0.86</c:v>
                </c:pt>
                <c:pt idx="1">
                  <c:v>0.82</c:v>
                </c:pt>
                <c:pt idx="2">
                  <c:v>0.84</c:v>
                </c:pt>
                <c:pt idx="3">
                  <c:v>0.76</c:v>
                </c:pt>
                <c:pt idx="4">
                  <c:v>0.67</c:v>
                </c:pt>
                <c:pt idx="5">
                  <c:v>0.62</c:v>
                </c:pt>
                <c:pt idx="6">
                  <c:v>0.6</c:v>
                </c:pt>
                <c:pt idx="7">
                  <c:v>0.43</c:v>
                </c:pt>
                <c:pt idx="8">
                  <c:v>0.41</c:v>
                </c:pt>
                <c:pt idx="9">
                  <c:v>0.4</c:v>
                </c:pt>
                <c:pt idx="10">
                  <c:v>0.32</c:v>
                </c:pt>
                <c:pt idx="11">
                  <c:v>0.28000000000000003</c:v>
                </c:pt>
              </c:numCache>
            </c:numRef>
          </c:val>
          <c:extLst>
            <c:ext xmlns:c16="http://schemas.microsoft.com/office/drawing/2014/chart" uri="{C3380CC4-5D6E-409C-BE32-E72D297353CC}">
              <c16:uniqueId val="{00000001-11E6-46E9-BF99-0A715BDE1960}"/>
            </c:ext>
          </c:extLst>
        </c:ser>
        <c:ser>
          <c:idx val="2"/>
          <c:order val="2"/>
          <c:tx>
            <c:strRef>
              <c:f>Sheet1!$D$1</c:f>
              <c:strCache>
                <c:ptCount val="1"/>
                <c:pt idx="0">
                  <c:v>Oct '24 (S15)</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Free school meals</c:v>
                </c:pt>
                <c:pt idx="1">
                  <c:v>Blue badges</c:v>
                </c:pt>
                <c:pt idx="2">
                  <c:v>Housing benefits</c:v>
                </c:pt>
                <c:pt idx="3">
                  <c:v>Council tax discounts</c:v>
                </c:pt>
                <c:pt idx="4">
                  <c:v>Council tax reduction / support</c:v>
                </c:pt>
                <c:pt idx="5">
                  <c:v>Pension Credit Top Up</c:v>
                </c:pt>
                <c:pt idx="6">
                  <c:v>Student support</c:v>
                </c:pt>
                <c:pt idx="7">
                  <c:v>Local welfare assistance schemes</c:v>
                </c:pt>
                <c:pt idx="8">
                  <c:v>Support with Energy Assistance Schemes</c:v>
                </c:pt>
                <c:pt idx="9">
                  <c:v>Household support fund</c:v>
                </c:pt>
                <c:pt idx="10">
                  <c:v>Discretionary housing payment</c:v>
                </c:pt>
                <c:pt idx="11">
                  <c:v>Support for Mortgage Interest (SMI)</c:v>
                </c:pt>
              </c:strCache>
            </c:strRef>
          </c:cat>
          <c:val>
            <c:numRef>
              <c:f>Sheet1!$D$2:$D$13</c:f>
              <c:numCache>
                <c:formatCode>0%</c:formatCode>
                <c:ptCount val="12"/>
                <c:pt idx="0">
                  <c:v>0.83</c:v>
                </c:pt>
                <c:pt idx="1">
                  <c:v>0.79</c:v>
                </c:pt>
                <c:pt idx="2">
                  <c:v>0.79</c:v>
                </c:pt>
                <c:pt idx="3">
                  <c:v>0.76</c:v>
                </c:pt>
                <c:pt idx="4">
                  <c:v>0.68</c:v>
                </c:pt>
                <c:pt idx="5">
                  <c:v>0.63</c:v>
                </c:pt>
                <c:pt idx="6">
                  <c:v>0.59</c:v>
                </c:pt>
                <c:pt idx="7">
                  <c:v>0.45</c:v>
                </c:pt>
                <c:pt idx="8">
                  <c:v>0.44</c:v>
                </c:pt>
                <c:pt idx="9">
                  <c:v>0.41</c:v>
                </c:pt>
                <c:pt idx="10">
                  <c:v>0.35</c:v>
                </c:pt>
                <c:pt idx="11">
                  <c:v>0.32</c:v>
                </c:pt>
              </c:numCache>
            </c:numRef>
          </c:val>
          <c:extLst>
            <c:ext xmlns:c16="http://schemas.microsoft.com/office/drawing/2014/chart" uri="{C3380CC4-5D6E-409C-BE32-E72D297353CC}">
              <c16:uniqueId val="{00000002-11E6-46E9-BF99-0A715BDE1960}"/>
            </c:ext>
          </c:extLst>
        </c:ser>
        <c:dLbls>
          <c:showLegendKey val="0"/>
          <c:showVal val="0"/>
          <c:showCatName val="0"/>
          <c:showSerName val="0"/>
          <c:showPercent val="0"/>
          <c:showBubbleSize val="0"/>
        </c:dLbls>
        <c:gapWidth val="97"/>
        <c:overlap val="-7"/>
        <c:axId val="1188959024"/>
        <c:axId val="1188966704"/>
      </c:barChart>
      <c:catAx>
        <c:axId val="118895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88966704"/>
        <c:crosses val="autoZero"/>
        <c:auto val="1"/>
        <c:lblAlgn val="ctr"/>
        <c:lblOffset val="100"/>
        <c:noMultiLvlLbl val="0"/>
      </c:catAx>
      <c:valAx>
        <c:axId val="1188966704"/>
        <c:scaling>
          <c:orientation val="minMax"/>
          <c:max val="0.9"/>
        </c:scaling>
        <c:delete val="1"/>
        <c:axPos val="l"/>
        <c:numFmt formatCode="0%" sourceLinked="1"/>
        <c:majorTickMark val="out"/>
        <c:minorTickMark val="none"/>
        <c:tickLblPos val="nextTo"/>
        <c:crossAx val="1188959024"/>
        <c:crosses val="autoZero"/>
        <c:crossBetween val="between"/>
      </c:valAx>
      <c:spPr>
        <a:noFill/>
        <a:ln>
          <a:noFill/>
        </a:ln>
        <a:effectLst/>
      </c:spPr>
    </c:plotArea>
    <c:legend>
      <c:legendPos val="b"/>
      <c:layout>
        <c:manualLayout>
          <c:xMode val="edge"/>
          <c:yMode val="edge"/>
          <c:x val="0.8356959280632501"/>
          <c:y val="5.1430510785456608E-2"/>
          <c:w val="0.16369127677718379"/>
          <c:h val="0.17551802704995578"/>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r>
              <a:rPr lang="en-GB" sz="1400" b="1" baseline="0">
                <a:solidFill>
                  <a:srgbClr val="5C5B5A"/>
                </a:solidFill>
              </a:rPr>
              <a:t> (July - October</a:t>
            </a:r>
            <a:r>
              <a:rPr lang="en-GB" sz="1400" b="1">
                <a:solidFill>
                  <a:srgbClr val="5C5B5A"/>
                </a:solidFill>
              </a:rPr>
              <a:t> 2024</a:t>
            </a:r>
            <a:r>
              <a:rPr lang="en-GB" sz="1400" b="1" baseline="0">
                <a:solidFill>
                  <a:srgbClr val="5C5B5A"/>
                </a:solidFill>
              </a:rPr>
              <a:t>)</a:t>
            </a:r>
            <a:endParaRPr lang="en-GB" sz="1400" b="1">
              <a:solidFill>
                <a:srgbClr val="5C5B5A"/>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GB"/>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Spring (S1+S2):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S13+S14+S15:Total</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c:v>
                </c:pt>
                <c:pt idx="1">
                  <c:v>0.09</c:v>
                </c:pt>
                <c:pt idx="2">
                  <c:v>0.1</c:v>
                </c:pt>
                <c:pt idx="3">
                  <c:v>0.05</c:v>
                </c:pt>
                <c:pt idx="4">
                  <c:v>0.02</c:v>
                </c:pt>
                <c:pt idx="5">
                  <c:v>0.1</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16-24 (n=101)</c:v>
                </c:pt>
              </c:strCache>
            </c:strRef>
          </c:tx>
          <c:spPr>
            <a:solidFill>
              <a:srgbClr val="D7AFF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0.68</c:v>
                </c:pt>
                <c:pt idx="1">
                  <c:v>0.06</c:v>
                </c:pt>
                <c:pt idx="2">
                  <c:v>0.1</c:v>
                </c:pt>
                <c:pt idx="3">
                  <c:v>0.04</c:v>
                </c:pt>
                <c:pt idx="4">
                  <c:v>0.01</c:v>
                </c:pt>
                <c:pt idx="5">
                  <c:v>0.11</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75+ (n=60)</c:v>
                </c:pt>
              </c:strCache>
            </c:strRef>
          </c:tx>
          <c:spPr>
            <a:solidFill>
              <a:srgbClr val="9A57CD"/>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0.27</c:v>
                </c:pt>
                <c:pt idx="1">
                  <c:v>0.08</c:v>
                </c:pt>
                <c:pt idx="2">
                  <c:v>0.16</c:v>
                </c:pt>
                <c:pt idx="3">
                  <c:v>0.03</c:v>
                </c:pt>
                <c:pt idx="4">
                  <c:v>7.0000000000000007E-2</c:v>
                </c:pt>
                <c:pt idx="5">
                  <c:v>0.38</c:v>
                </c:pt>
              </c:numCache>
            </c:numRef>
          </c:val>
          <c:extLst>
            <c:ext xmlns:c16="http://schemas.microsoft.com/office/drawing/2014/chart" uri="{C3380CC4-5D6E-409C-BE32-E72D297353CC}">
              <c16:uniqueId val="{00000001-13FD-495C-B1CA-D8CAF4617FBA}"/>
            </c:ext>
          </c:extLst>
        </c:ser>
        <c:ser>
          <c:idx val="4"/>
          <c:order val="4"/>
          <c:tx>
            <c:strRef>
              <c:f>Sheet1!$F$1</c:f>
              <c:strCache>
                <c:ptCount val="1"/>
                <c:pt idx="0">
                  <c:v>Disabled (n=146)</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Cache>
                <c:formatCode>0%</c:formatCode>
                <c:ptCount val="6"/>
                <c:pt idx="0">
                  <c:v>0.41</c:v>
                </c:pt>
                <c:pt idx="1">
                  <c:v>0.15</c:v>
                </c:pt>
                <c:pt idx="2">
                  <c:v>0.11</c:v>
                </c:pt>
                <c:pt idx="3">
                  <c:v>0.11</c:v>
                </c:pt>
                <c:pt idx="4">
                  <c:v>0.03</c:v>
                </c:pt>
                <c:pt idx="5">
                  <c:v>0.19</c:v>
                </c:pt>
              </c:numCache>
            </c:numRef>
          </c:val>
          <c:extLst>
            <c:ext xmlns:c16="http://schemas.microsoft.com/office/drawing/2014/chart" uri="{C3380CC4-5D6E-409C-BE32-E72D297353CC}">
              <c16:uniqueId val="{00000003-2A69-4A3D-9464-D1086846F46B}"/>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8.5970332724033593E-2"/>
          <c:y val="0.9434195568864483"/>
          <c:w val="0.75556137029352011"/>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c:rich>
      </c:tx>
      <c:layout>
        <c:manualLayout>
          <c:xMode val="edge"/>
          <c:yMode val="edge"/>
          <c:x val="0.30107451948487818"/>
          <c:y val="5.628176928610785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2320610443850534E-3"/>
          <c:y val="8.0873239504943489E-2"/>
          <c:w val="0.99389396795199259"/>
          <c:h val="0.71953375835334554"/>
        </c:manualLayout>
      </c:layout>
      <c:barChart>
        <c:barDir val="col"/>
        <c:grouping val="clustered"/>
        <c:varyColors val="0"/>
        <c:ser>
          <c:idx val="1"/>
          <c:order val="1"/>
          <c:tx>
            <c:strRef>
              <c:f>Sheet1!$C$1</c:f>
              <c:strCache>
                <c:ptCount val="1"/>
                <c:pt idx="0">
                  <c:v>Sept (S3)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B8C7-46A5-B84E-F69ECA0E8571}"/>
            </c:ext>
          </c:extLst>
        </c:ser>
        <c:ser>
          <c:idx val="2"/>
          <c:order val="2"/>
          <c:tx>
            <c:strRef>
              <c:f>Sheet1!$D$1</c:f>
              <c:strCache>
                <c:ptCount val="1"/>
                <c:pt idx="0">
                  <c:v>Oct (S4)</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Ref>
          </c:val>
          <c:extLst>
            <c:ext xmlns:c16="http://schemas.microsoft.com/office/drawing/2014/chart" uri="{C3380CC4-5D6E-409C-BE32-E72D297353CC}">
              <c16:uniqueId val="{00000002-B8C7-46A5-B84E-F69ECA0E8571}"/>
            </c:ext>
          </c:extLst>
        </c:ser>
        <c:ser>
          <c:idx val="3"/>
          <c:order val="3"/>
          <c:tx>
            <c:strRef>
              <c:f>Sheet1!$E$1</c:f>
              <c:strCache>
                <c:ptCount val="1"/>
                <c:pt idx="0">
                  <c:v>Mar (S6)</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Ref>
          </c:val>
          <c:extLst>
            <c:ext xmlns:c16="http://schemas.microsoft.com/office/drawing/2014/chart" uri="{C3380CC4-5D6E-409C-BE32-E72D297353CC}">
              <c16:uniqueId val="{00000004-B8C7-46A5-B84E-F69ECA0E8571}"/>
            </c:ext>
          </c:extLst>
        </c:ser>
        <c:ser>
          <c:idx val="4"/>
          <c:order val="4"/>
          <c:tx>
            <c:strRef>
              <c:f>Sheet1!$F$1</c:f>
              <c:strCache>
                <c:ptCount val="1"/>
                <c:pt idx="0">
                  <c:v>May (S7)</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Sheet1!$F$2:$F$7</c:f>
            </c:numRef>
          </c:val>
          <c:extLst>
            <c:ext xmlns:c16="http://schemas.microsoft.com/office/drawing/2014/chart" uri="{C3380CC4-5D6E-409C-BE32-E72D297353CC}">
              <c16:uniqueId val="{00000001-ADAF-4C6C-821C-AE915BD6E796}"/>
            </c:ext>
          </c:extLst>
        </c:ser>
        <c:ser>
          <c:idx val="5"/>
          <c:order val="5"/>
          <c:tx>
            <c:strRef>
              <c:f>Sheet1!$G$1</c:f>
              <c:strCache>
                <c:ptCount val="1"/>
                <c:pt idx="0">
                  <c:v>July (S8)</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Sheet1!$G$2:$G$7</c:f>
            </c:numRef>
          </c:val>
          <c:extLst>
            <c:ext xmlns:c16="http://schemas.microsoft.com/office/drawing/2014/chart" uri="{C3380CC4-5D6E-409C-BE32-E72D297353CC}">
              <c16:uniqueId val="{00000000-4E33-43A0-900F-CFCBAB16377D}"/>
            </c:ext>
          </c:extLst>
        </c:ser>
        <c:ser>
          <c:idx val="6"/>
          <c:order val="6"/>
          <c:tx>
            <c:strRef>
              <c:f>Sheet1!$H$1</c:f>
              <c:strCache>
                <c:ptCount val="1"/>
                <c:pt idx="0">
                  <c:v>November (S10)</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Sheet1!$H$2:$H$7</c:f>
            </c:numRef>
          </c:val>
          <c:extLst>
            <c:ext xmlns:c16="http://schemas.microsoft.com/office/drawing/2014/chart" uri="{C3380CC4-5D6E-409C-BE32-E72D297353CC}">
              <c16:uniqueId val="{00000000-3871-4303-8AAC-000309872BA0}"/>
            </c:ext>
          </c:extLst>
        </c:ser>
        <c:ser>
          <c:idx val="7"/>
          <c:order val="7"/>
          <c:tx>
            <c:strRef>
              <c:f>Sheet1!$I$1</c:f>
              <c:strCache>
                <c:ptCount val="1"/>
                <c:pt idx="0">
                  <c:v>February (S11)</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Sheet1!$I$2:$I$7</c:f>
            </c:numRef>
          </c:val>
          <c:extLst>
            <c:ext xmlns:c16="http://schemas.microsoft.com/office/drawing/2014/chart" uri="{C3380CC4-5D6E-409C-BE32-E72D297353CC}">
              <c16:uniqueId val="{00000000-617B-4705-8B88-3ECFB2B69DAA}"/>
            </c:ext>
          </c:extLst>
        </c:ser>
        <c:ser>
          <c:idx val="8"/>
          <c:order val="8"/>
          <c:tx>
            <c:strRef>
              <c:f>Sheet1!$J$1</c:f>
              <c:strCache>
                <c:ptCount val="1"/>
                <c:pt idx="0">
                  <c:v>May (S12)</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Sheet1!$J$2:$J$7</c:f>
            </c:numRef>
          </c:val>
          <c:extLst>
            <c:ext xmlns:c16="http://schemas.microsoft.com/office/drawing/2014/chart" uri="{C3380CC4-5D6E-409C-BE32-E72D297353CC}">
              <c16:uniqueId val="{00000000-3F28-4E85-B179-2D6B993DD4EF}"/>
            </c:ext>
          </c:extLst>
        </c:ser>
        <c:ser>
          <c:idx val="9"/>
          <c:order val="9"/>
          <c:tx>
            <c:strRef>
              <c:f>Sheet1!$K$1</c:f>
              <c:strCache>
                <c:ptCount val="1"/>
                <c:pt idx="0">
                  <c:v>July (S13)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Sheet1!$K$2:$K$7</c:f>
              <c:numCache>
                <c:formatCode>0%</c:formatCode>
                <c:ptCount val="6"/>
                <c:pt idx="0">
                  <c:v>0.66</c:v>
                </c:pt>
                <c:pt idx="1">
                  <c:v>0.1</c:v>
                </c:pt>
                <c:pt idx="2">
                  <c:v>0.1</c:v>
                </c:pt>
                <c:pt idx="3">
                  <c:v>0.04</c:v>
                </c:pt>
                <c:pt idx="4">
                  <c:v>0.02</c:v>
                </c:pt>
                <c:pt idx="5">
                  <c:v>0.08</c:v>
                </c:pt>
              </c:numCache>
            </c:numRef>
          </c:val>
          <c:extLst>
            <c:ext xmlns:c16="http://schemas.microsoft.com/office/drawing/2014/chart" uri="{C3380CC4-5D6E-409C-BE32-E72D297353CC}">
              <c16:uniqueId val="{00000000-71D4-41BB-BE23-A5A2DBFDC79C}"/>
            </c:ext>
          </c:extLst>
        </c:ser>
        <c:ser>
          <c:idx val="10"/>
          <c:order val="10"/>
          <c:tx>
            <c:strRef>
              <c:f>Sheet1!$L$1</c:f>
              <c:strCache>
                <c:ptCount val="1"/>
                <c:pt idx="0">
                  <c:v>August (S14)</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Sheet1!$L$2:$L$7</c:f>
              <c:numCache>
                <c:formatCode>0%</c:formatCode>
                <c:ptCount val="6"/>
                <c:pt idx="0">
                  <c:v>0.61</c:v>
                </c:pt>
                <c:pt idx="1">
                  <c:v>0.12</c:v>
                </c:pt>
                <c:pt idx="2">
                  <c:v>0.11</c:v>
                </c:pt>
                <c:pt idx="3">
                  <c:v>7.0000000000000007E-2</c:v>
                </c:pt>
                <c:pt idx="4">
                  <c:v>0.01</c:v>
                </c:pt>
                <c:pt idx="5">
                  <c:v>0.08</c:v>
                </c:pt>
              </c:numCache>
            </c:numRef>
          </c:val>
          <c:extLst>
            <c:ext xmlns:c16="http://schemas.microsoft.com/office/drawing/2014/chart" uri="{C3380CC4-5D6E-409C-BE32-E72D297353CC}">
              <c16:uniqueId val="{00000000-E4CA-4ED8-AA4C-C35E3434EFB2}"/>
            </c:ext>
          </c:extLst>
        </c:ser>
        <c:ser>
          <c:idx val="11"/>
          <c:order val="11"/>
          <c:tx>
            <c:strRef>
              <c:f>Sheet1!$M$1</c:f>
              <c:strCache>
                <c:ptCount val="1"/>
                <c:pt idx="0">
                  <c:v>October (S15)</c:v>
                </c:pt>
              </c:strCache>
            </c:strRef>
          </c:tx>
          <c:spPr>
            <a:solidFill>
              <a:srgbClr val="9F5FC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Sheet1!$M$2:$M$7</c:f>
              <c:numCache>
                <c:formatCode>0%</c:formatCode>
                <c:ptCount val="6"/>
                <c:pt idx="0">
                  <c:v>0.65</c:v>
                </c:pt>
                <c:pt idx="1">
                  <c:v>0.06</c:v>
                </c:pt>
                <c:pt idx="2">
                  <c:v>0.08</c:v>
                </c:pt>
                <c:pt idx="3">
                  <c:v>0.04</c:v>
                </c:pt>
                <c:pt idx="4">
                  <c:v>0.05</c:v>
                </c:pt>
                <c:pt idx="5">
                  <c:v>0.13</c:v>
                </c:pt>
              </c:numCache>
            </c:numRef>
          </c:val>
          <c:extLst>
            <c:ext xmlns:c16="http://schemas.microsoft.com/office/drawing/2014/chart" uri="{C3380CC4-5D6E-409C-BE32-E72D297353CC}">
              <c16:uniqueId val="{00000000-B1AC-4420-BEB8-CDD200AFAB24}"/>
            </c:ext>
          </c:extLst>
        </c:ser>
        <c:dLbls>
          <c:dLblPos val="outEnd"/>
          <c:showLegendKey val="0"/>
          <c:showVal val="1"/>
          <c:showCatName val="0"/>
          <c:showSerName val="0"/>
          <c:showPercent val="0"/>
          <c:showBubbleSize val="0"/>
        </c:dLbls>
        <c:gapWidth val="100"/>
        <c:axId val="2068775232"/>
        <c:axId val="206877689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extLst>
                      <c:ext uri="{02D57815-91ED-43cb-92C2-25804820EDAC}">
                        <c15:formulaRef>
                          <c15:sqref>Sheet1!$B$2:$B$7</c15:sqref>
                        </c15:formulaRef>
                      </c:ext>
                    </c:extLst>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0-B8C7-46A5-B84E-F69ECA0E8571}"/>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1"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4267758903218759"/>
          <c:y val="0.24383870788706588"/>
          <c:w val="0.31322097328624443"/>
          <c:h val="5.1661050799836329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rPr>
              <a:t>Number of aspects of digital exclusion experienced</a:t>
            </a:r>
          </a:p>
          <a:p>
            <a:pPr>
              <a:defRPr sz="1400" b="1"/>
            </a:pPr>
            <a:r>
              <a:rPr lang="en-GB" sz="1400" b="1" baseline="0">
                <a:solidFill>
                  <a:srgbClr val="5C5B5A"/>
                </a:solidFill>
              </a:rPr>
              <a:t>Second half of 2023 vs. First half of 2024</a:t>
            </a:r>
            <a:endParaRPr lang="en-GB" sz="1400" b="1">
              <a:solidFill>
                <a:srgbClr val="5C5B5A"/>
              </a:solidFill>
            </a:endParaRPr>
          </a:p>
        </c:rich>
      </c:tx>
      <c:layout>
        <c:manualLayout>
          <c:xMode val="edge"/>
          <c:yMode val="edge"/>
          <c:x val="0.29808780434895932"/>
          <c:y val="5.72274782017381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0431151902700995"/>
        </c:manualLayout>
      </c:layout>
      <c:barChart>
        <c:barDir val="col"/>
        <c:grouping val="clustered"/>
        <c:varyColors val="0"/>
        <c:ser>
          <c:idx val="0"/>
          <c:order val="0"/>
          <c:tx>
            <c:strRef>
              <c:f>Sheet1!$B$1</c:f>
              <c:strCache>
                <c:ptCount val="1"/>
                <c:pt idx="0">
                  <c:v>S1+S2: Total</c:v>
                </c:pt>
              </c:strCache>
              <c:extLst xmlns:c15="http://schemas.microsoft.com/office/drawing/2012/chart"/>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extLst xmlns:c15="http://schemas.microsoft.com/office/drawing/2012/chart"/>
            </c:strRef>
          </c:cat>
          <c:val>
            <c:numRef>
              <c:f>Sheet1!$B$2:$B$7</c:f>
              <c:extLst xmlns:c15="http://schemas.microsoft.com/office/drawing/2012/chart"/>
            </c:numRef>
          </c:val>
          <c:extLst xmlns:c15="http://schemas.microsoft.com/office/drawing/2012/chart">
            <c:ext xmlns:c16="http://schemas.microsoft.com/office/drawing/2014/chart" uri="{C3380CC4-5D6E-409C-BE32-E72D297353CC}">
              <c16:uniqueId val="{00000000-7FB1-4EB6-9246-DEE6481016AD}"/>
            </c:ext>
          </c:extLst>
        </c:ser>
        <c:ser>
          <c:idx val="1"/>
          <c:order val="1"/>
          <c:tx>
            <c:strRef>
              <c:f>Sheet1!$C$1</c:f>
              <c:strCache>
                <c:ptCount val="1"/>
                <c:pt idx="0">
                  <c:v>S10+S11+S12: Total</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Cache>
                <c:formatCode>0%</c:formatCode>
                <c:ptCount val="6"/>
                <c:pt idx="0">
                  <c:v>0.64</c:v>
                </c:pt>
                <c:pt idx="1">
                  <c:v>0.16</c:v>
                </c:pt>
                <c:pt idx="2">
                  <c:v>0.1</c:v>
                </c:pt>
                <c:pt idx="3">
                  <c:v>0.04</c:v>
                </c:pt>
                <c:pt idx="4">
                  <c:v>0.02</c:v>
                </c:pt>
                <c:pt idx="5">
                  <c:v>0.04</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S13+S14+S15:Total</c:v>
                </c:pt>
              </c:strCache>
            </c:strRef>
          </c:tx>
          <c:spPr>
            <a:solidFill>
              <a:srgbClr val="5B9BD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0.64</c:v>
                </c:pt>
                <c:pt idx="1">
                  <c:v>0.09</c:v>
                </c:pt>
                <c:pt idx="2">
                  <c:v>0.1</c:v>
                </c:pt>
                <c:pt idx="3">
                  <c:v>0.05</c:v>
                </c:pt>
                <c:pt idx="4">
                  <c:v>0.02</c:v>
                </c:pt>
                <c:pt idx="5">
                  <c:v>0.1</c:v>
                </c:pt>
              </c:numCache>
            </c:numRef>
          </c:val>
          <c:extLst>
            <c:ext xmlns:c16="http://schemas.microsoft.com/office/drawing/2014/chart" uri="{C3380CC4-5D6E-409C-BE32-E72D297353CC}">
              <c16:uniqueId val="{00000000-1D26-42E5-99A3-C4BC608D1098}"/>
            </c:ext>
          </c:extLst>
        </c:ser>
        <c:dLbls>
          <c:dLblPos val="outEnd"/>
          <c:showLegendKey val="0"/>
          <c:showVal val="1"/>
          <c:showCatName val="0"/>
          <c:showSerName val="0"/>
          <c:showPercent val="0"/>
          <c:showBubbleSize val="0"/>
        </c:dLbls>
        <c:gapWidth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3062451959557054"/>
          <c:y val="0.94862205490478813"/>
          <c:w val="0.41936905377989503"/>
          <c:h val="5.014143011345133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30844820852343929"/>
          <c:w val="1"/>
          <c:h val="0.43103066176258675"/>
        </c:manualLayout>
      </c:layout>
      <c:lineChart>
        <c:grouping val="stacked"/>
        <c:varyColors val="0"/>
        <c:ser>
          <c:idx val="0"/>
          <c:order val="0"/>
          <c:tx>
            <c:strRef>
              <c:f>Sheet1!$B$1</c:f>
              <c:strCache>
                <c:ptCount val="1"/>
                <c:pt idx="0">
                  <c:v>High (6-10)</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Nov '22
(S4)</c:v>
                </c:pt>
                <c:pt idx="1">
                  <c:v>Dec '22
(S5)</c:v>
                </c:pt>
                <c:pt idx="2">
                  <c:v>Mar '23 
(S6)</c:v>
                </c:pt>
                <c:pt idx="3">
                  <c:v>May '23 
(S7)</c:v>
                </c:pt>
                <c:pt idx="4">
                  <c:v>July '23 
(S8)</c:v>
                </c:pt>
                <c:pt idx="5">
                  <c:v>Sept '23
(S9)</c:v>
                </c:pt>
                <c:pt idx="6">
                  <c:v>Nov '23 
(S10)</c:v>
                </c:pt>
                <c:pt idx="7">
                  <c:v>Feb '24
(S11)</c:v>
                </c:pt>
                <c:pt idx="8">
                  <c:v>May '24 
(S12)</c:v>
                </c:pt>
                <c:pt idx="9">
                  <c:v>July '24 
(S13)</c:v>
                </c:pt>
                <c:pt idx="10">
                  <c:v>Aug '24 S14</c:v>
                </c:pt>
                <c:pt idx="11">
                  <c:v>Oct '24
(S15)</c:v>
                </c:pt>
              </c:strCache>
            </c:strRef>
          </c:cat>
          <c:val>
            <c:numRef>
              <c:f>Sheet1!$B$2:$B$13</c:f>
              <c:numCache>
                <c:formatCode>0%</c:formatCode>
                <c:ptCount val="12"/>
                <c:pt idx="0">
                  <c:v>0.43440679628231099</c:v>
                </c:pt>
                <c:pt idx="1">
                  <c:v>0.415586212987271</c:v>
                </c:pt>
                <c:pt idx="2">
                  <c:v>0.41</c:v>
                </c:pt>
                <c:pt idx="3">
                  <c:v>0.41</c:v>
                </c:pt>
                <c:pt idx="4">
                  <c:v>0.41</c:v>
                </c:pt>
                <c:pt idx="5">
                  <c:v>0.4</c:v>
                </c:pt>
                <c:pt idx="6">
                  <c:v>0.42</c:v>
                </c:pt>
                <c:pt idx="7">
                  <c:v>0.38</c:v>
                </c:pt>
                <c:pt idx="8">
                  <c:v>0.36</c:v>
                </c:pt>
                <c:pt idx="9">
                  <c:v>0.37</c:v>
                </c:pt>
                <c:pt idx="10">
                  <c:v>0.38</c:v>
                </c:pt>
                <c:pt idx="11">
                  <c:v>0.38</c:v>
                </c:pt>
              </c:numCache>
            </c:numRef>
          </c:val>
          <c:smooth val="0"/>
          <c:extLst>
            <c:ext xmlns:c16="http://schemas.microsoft.com/office/drawing/2014/chart" uri="{C3380CC4-5D6E-409C-BE32-E72D297353CC}">
              <c16:uniqueId val="{00000001-6033-4C9A-9014-91DF100275D5}"/>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t>How often…? (Respondents reporting</a:t>
            </a:r>
            <a:r>
              <a:rPr lang="en-GB" sz="1400" b="1" baseline="0"/>
              <a:t> digital exclusion)*</a:t>
            </a:r>
          </a:p>
          <a:p>
            <a:pPr>
              <a:defRPr sz="1400" b="1"/>
            </a:pPr>
            <a:r>
              <a:rPr lang="en-GB" sz="1400" b="1" baseline="0"/>
              <a:t>(July - October 2024)</a:t>
            </a:r>
            <a:r>
              <a:rPr lang="en-GB" sz="1400" b="1"/>
              <a:t> </a:t>
            </a:r>
          </a:p>
        </c:rich>
      </c:tx>
      <c:layout>
        <c:manualLayout>
          <c:xMode val="edge"/>
          <c:yMode val="edge"/>
          <c:x val="0.25179384293743262"/>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1.131189269686533E-2"/>
          <c:y val="7.8524060926427289E-2"/>
          <c:w val="0.98524573650591662"/>
          <c:h val="0.33653513396054818"/>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Sheet1!$B$2:$B$6</c:f>
              <c:numCache>
                <c:formatCode>0%</c:formatCode>
                <c:ptCount val="5"/>
                <c:pt idx="0">
                  <c:v>7.0000000000000007E-2</c:v>
                </c:pt>
                <c:pt idx="1">
                  <c:v>7.0000000000000007E-2</c:v>
                </c:pt>
                <c:pt idx="2">
                  <c:v>0.06</c:v>
                </c:pt>
                <c:pt idx="3">
                  <c:v>0.08</c:v>
                </c:pt>
                <c:pt idx="4">
                  <c:v>7.0000000000000007E-2</c:v>
                </c:pt>
              </c:numCache>
            </c:numRef>
          </c:val>
          <c:extLst>
            <c:ext xmlns:c16="http://schemas.microsoft.com/office/drawing/2014/chart" uri="{C3380CC4-5D6E-409C-BE32-E72D297353CC}">
              <c16:uniqueId val="{00000000-001D-4847-9005-795B68A78725}"/>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Sheet1!$C$2:$C$6</c:f>
              <c:numCache>
                <c:formatCode>0%</c:formatCode>
                <c:ptCount val="5"/>
                <c:pt idx="0">
                  <c:v>0.01</c:v>
                </c:pt>
                <c:pt idx="1">
                  <c:v>0.01</c:v>
                </c:pt>
                <c:pt idx="2">
                  <c:v>0.02</c:v>
                </c:pt>
                <c:pt idx="3">
                  <c:v>0.03</c:v>
                </c:pt>
                <c:pt idx="4">
                  <c:v>0.02</c:v>
                </c:pt>
              </c:numCache>
            </c:numRef>
          </c:val>
          <c:extLst>
            <c:ext xmlns:c16="http://schemas.microsoft.com/office/drawing/2014/chart" uri="{C3380CC4-5D6E-409C-BE32-E72D297353CC}">
              <c16:uniqueId val="{00000001-001D-4847-9005-795B68A78725}"/>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you have access to an internet connection? </c:v>
                </c:pt>
                <c:pt idx="1">
                  <c:v>….do you have access to devices that allow you to access the internet? </c:v>
                </c:pt>
                <c:pt idx="2">
                  <c:v>…can you afford access to the internet? </c:v>
                </c:pt>
                <c:pt idx="3">
                  <c:v>…do you have the skills you need to access / use digital services online? </c:v>
                </c:pt>
                <c:pt idx="4">
                  <c:v>…do you have the support you need to access / use digital services online? </c:v>
                </c:pt>
              </c:strCache>
            </c:strRef>
          </c:cat>
          <c:val>
            <c:numRef>
              <c:f>Sheet1!$D$2:$D$6</c:f>
              <c:numCache>
                <c:formatCode>0%</c:formatCode>
                <c:ptCount val="5"/>
                <c:pt idx="0">
                  <c:v>7.0000000000000007E-2</c:v>
                </c:pt>
                <c:pt idx="1">
                  <c:v>7.0000000000000007E-2</c:v>
                </c:pt>
                <c:pt idx="2">
                  <c:v>0.1</c:v>
                </c:pt>
                <c:pt idx="3">
                  <c:v>0.12</c:v>
                </c:pt>
                <c:pt idx="4">
                  <c:v>0.1</c:v>
                </c:pt>
              </c:numCache>
            </c:numRef>
          </c:val>
          <c:extLst>
            <c:ext xmlns:c16="http://schemas.microsoft.com/office/drawing/2014/chart" uri="{C3380CC4-5D6E-409C-BE32-E72D297353CC}">
              <c16:uniqueId val="{00000002-001D-4847-9005-795B68A78725}"/>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1.085397808730171E-2"/>
          <c:y val="0.9287081089891922"/>
          <c:w val="0.98527499083268111"/>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98083965459608E-3"/>
          <c:y val="0.17523364426370835"/>
          <c:w val="0.98524573650591662"/>
          <c:h val="0.47102443738747052"/>
        </c:manualLayout>
      </c:layout>
      <c:barChart>
        <c:barDir val="col"/>
        <c:grouping val="stacked"/>
        <c:varyColors val="0"/>
        <c:ser>
          <c:idx val="1"/>
          <c:order val="0"/>
          <c:tx>
            <c:strRef>
              <c:f>Sheet1!$B$1</c:f>
              <c:strCache>
                <c:ptCount val="1"/>
                <c:pt idx="0">
                  <c:v>1 - Never do / Never have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Sheet1!$B$2:$B$6</c:f>
              <c:numCache>
                <c:formatCode>0%</c:formatCode>
                <c:ptCount val="5"/>
                <c:pt idx="0">
                  <c:v>0.03</c:v>
                </c:pt>
                <c:pt idx="1">
                  <c:v>0.03</c:v>
                </c:pt>
                <c:pt idx="2">
                  <c:v>0.02</c:v>
                </c:pt>
                <c:pt idx="3">
                  <c:v>0.03</c:v>
                </c:pt>
                <c:pt idx="4">
                  <c:v>0.03</c:v>
                </c:pt>
              </c:numCache>
            </c:numRef>
          </c:val>
          <c:extLst>
            <c:ext xmlns:c16="http://schemas.microsoft.com/office/drawing/2014/chart" uri="{C3380CC4-5D6E-409C-BE32-E72D297353CC}">
              <c16:uniqueId val="{00000000-C273-43FB-B818-A3C153A09CA9}"/>
            </c:ext>
          </c:extLst>
        </c:ser>
        <c:ser>
          <c:idx val="2"/>
          <c:order val="1"/>
          <c:tx>
            <c:strRef>
              <c:f>Sheet1!$C$1</c:f>
              <c:strCache>
                <c:ptCount val="1"/>
                <c:pt idx="0">
                  <c:v>2 - Rarely do / Rarely have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Sheet1!$C$2:$C$6</c:f>
              <c:numCache>
                <c:formatCode>0%</c:formatCode>
                <c:ptCount val="5"/>
                <c:pt idx="0">
                  <c:v>0.01</c:v>
                </c:pt>
                <c:pt idx="1">
                  <c:v>0.01</c:v>
                </c:pt>
                <c:pt idx="2">
                  <c:v>0.01</c:v>
                </c:pt>
                <c:pt idx="3">
                  <c:v>0.03</c:v>
                </c:pt>
                <c:pt idx="4">
                  <c:v>0.02</c:v>
                </c:pt>
              </c:numCache>
            </c:numRef>
          </c:val>
          <c:extLst>
            <c:ext xmlns:c16="http://schemas.microsoft.com/office/drawing/2014/chart" uri="{C3380CC4-5D6E-409C-BE32-E72D297353CC}">
              <c16:uniqueId val="{00000001-C273-43FB-B818-A3C153A09CA9}"/>
            </c:ext>
          </c:extLst>
        </c:ser>
        <c:ser>
          <c:idx val="0"/>
          <c:order val="2"/>
          <c:tx>
            <c:strRef>
              <c:f>Sheet1!$D$1</c:f>
              <c:strCache>
                <c:ptCount val="1"/>
                <c:pt idx="0">
                  <c:v>3 - Usually do / Usually have</c:v>
                </c:pt>
              </c:strCache>
            </c:strRef>
          </c:tx>
          <c:spPr>
            <a:solidFill>
              <a:srgbClr val="FFC5C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 other members of your HH have access to an internet connection? </c:v>
                </c:pt>
                <c:pt idx="1">
                  <c:v>…do other members of your HH have access to devices that allow you to access the internet? </c:v>
                </c:pt>
                <c:pt idx="2">
                  <c:v>…can other members of your HH afford access to the internet? </c:v>
                </c:pt>
                <c:pt idx="3">
                  <c:v>…do other members of your HH have the skills they need to access / use digital services online? </c:v>
                </c:pt>
                <c:pt idx="4">
                  <c:v>…do other members of your HH have the support it needs to access / use digital services online? </c:v>
                </c:pt>
              </c:strCache>
            </c:strRef>
          </c:cat>
          <c:val>
            <c:numRef>
              <c:f>Sheet1!$D$2:$D$6</c:f>
              <c:numCache>
                <c:formatCode>0%</c:formatCode>
                <c:ptCount val="5"/>
                <c:pt idx="0">
                  <c:v>0.08</c:v>
                </c:pt>
                <c:pt idx="1">
                  <c:v>0.05</c:v>
                </c:pt>
                <c:pt idx="2">
                  <c:v>0.1</c:v>
                </c:pt>
                <c:pt idx="3">
                  <c:v>0.13</c:v>
                </c:pt>
                <c:pt idx="4">
                  <c:v>0.11</c:v>
                </c:pt>
              </c:numCache>
            </c:numRef>
          </c:val>
          <c:extLst>
            <c:ext xmlns:c16="http://schemas.microsoft.com/office/drawing/2014/chart" uri="{C3380CC4-5D6E-409C-BE32-E72D297353CC}">
              <c16:uniqueId val="{00000002-C273-43FB-B818-A3C153A09CA9}"/>
            </c:ext>
          </c:extLst>
        </c:ser>
        <c:dLbls>
          <c:dLblPos val="ctr"/>
          <c:showLegendKey val="0"/>
          <c:showVal val="1"/>
          <c:showCatName val="0"/>
          <c:showSerName val="0"/>
          <c:showPercent val="0"/>
          <c:showBubbleSize val="0"/>
        </c:dLbls>
        <c:gapWidth val="65"/>
        <c:overlap val="100"/>
        <c:axId val="2068775232"/>
        <c:axId val="2068776896"/>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sz="1400" b="1" u="none">
                <a:latin typeface="Arial" panose="020B0604020202020204" pitchFamily="34" charset="0"/>
                <a:cs typeface="Arial" panose="020B0604020202020204" pitchFamily="34" charset="0"/>
              </a:rPr>
              <a:t>How confident</a:t>
            </a:r>
            <a:r>
              <a:rPr lang="en-GB" sz="1400" b="1" u="none" baseline="0">
                <a:latin typeface="Arial" panose="020B0604020202020204" pitchFamily="34" charset="0"/>
                <a:cs typeface="Arial" panose="020B0604020202020204" pitchFamily="34" charset="0"/>
              </a:rPr>
              <a:t> are you in using digital services online?   </a:t>
            </a:r>
          </a:p>
          <a:p>
            <a:pPr algn="ctr">
              <a:defRPr sz="1400">
                <a:latin typeface="Arial" panose="020B0604020202020204" pitchFamily="34" charset="0"/>
                <a:cs typeface="Arial" panose="020B0604020202020204" pitchFamily="34" charset="0"/>
              </a:defRPr>
            </a:pPr>
            <a:r>
              <a:rPr lang="en-GB" sz="1400" b="1" u="none" baseline="0">
                <a:latin typeface="Arial" panose="020B0604020202020204" pitchFamily="34" charset="0"/>
                <a:cs typeface="Arial" panose="020B0604020202020204" pitchFamily="34" charset="0"/>
              </a:rPr>
              <a:t>(July – October 2024)</a:t>
            </a:r>
            <a:endParaRPr lang="en-GB" sz="1400" b="1" u="none">
              <a:latin typeface="Arial" panose="020B0604020202020204" pitchFamily="34" charset="0"/>
              <a:cs typeface="Arial" panose="020B0604020202020204" pitchFamily="34" charset="0"/>
            </a:endParaRPr>
          </a:p>
        </c:rich>
      </c:tx>
      <c:layout>
        <c:manualLayout>
          <c:xMode val="edge"/>
          <c:yMode val="edge"/>
          <c:x val="0.24960317792448269"/>
          <c:y val="1.3032491219966169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3199983500999374"/>
          <c:y val="1.2241700661844676E-2"/>
          <c:w val="0.763890946304011"/>
          <c:h val="0.8744225536611695"/>
        </c:manualLayout>
      </c:layout>
      <c:barChart>
        <c:barDir val="col"/>
        <c:grouping val="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Someone else in
 your household</c:v>
                </c:pt>
                <c:pt idx="1">
                  <c:v>You</c:v>
                </c:pt>
              </c:strCache>
            </c:strRef>
          </c:cat>
          <c:val>
            <c:numRef>
              <c:f>Sheet1!$B$2:$B$3</c:f>
              <c:numCache>
                <c:formatCode>0%</c:formatCode>
                <c:ptCount val="2"/>
                <c:pt idx="0">
                  <c:v>0.03</c:v>
                </c:pt>
                <c:pt idx="1">
                  <c:v>0.02</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Sheet1!$C$2:$C$3</c:f>
              <c:numCache>
                <c:formatCode>0%</c:formatCode>
                <c:ptCount val="2"/>
                <c:pt idx="0">
                  <c:v>0.04</c:v>
                </c:pt>
                <c:pt idx="1">
                  <c:v>7.0000000000000007E-2</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Sheet1!$D$2:$D$3</c:f>
              <c:numCache>
                <c:formatCode>0%</c:formatCode>
                <c:ptCount val="2"/>
                <c:pt idx="0">
                  <c:v>0.09</c:v>
                </c:pt>
                <c:pt idx="1">
                  <c:v>0.1</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Sheet1!$E$2:$E$3</c:f>
              <c:numCache>
                <c:formatCode>0%</c:formatCode>
                <c:ptCount val="2"/>
                <c:pt idx="0">
                  <c:v>0.44</c:v>
                </c:pt>
                <c:pt idx="1">
                  <c:v>0.4</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Someone else in
 your household</c:v>
                </c:pt>
                <c:pt idx="1">
                  <c:v>You</c:v>
                </c:pt>
              </c:strCache>
            </c:strRef>
          </c:cat>
          <c:val>
            <c:numRef>
              <c:f>Sheet1!$F$2:$F$3</c:f>
              <c:numCache>
                <c:formatCode>0%</c:formatCode>
                <c:ptCount val="2"/>
                <c:pt idx="0">
                  <c:v>0.4</c:v>
                </c:pt>
                <c:pt idx="1">
                  <c:v>0.41</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r"/>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0616302437517686E-2"/>
          <c:y val="0.14305669546654592"/>
          <c:w val="0.23343706746298529"/>
          <c:h val="0.7570536793631411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72466608014076"/>
          <c:y val="1.0425828279980137E-3"/>
          <c:w val="0.78916156613640798"/>
          <c:h val="0.92371344647794273"/>
        </c:manualLayout>
      </c:layout>
      <c:barChart>
        <c:barDir val="col"/>
        <c:grouping val="percentStacked"/>
        <c:varyColors val="0"/>
        <c:ser>
          <c:idx val="5"/>
          <c:order val="0"/>
          <c:tx>
            <c:strRef>
              <c:f>Sheet1!$B$1</c:f>
              <c:strCache>
                <c:ptCount val="1"/>
                <c:pt idx="0">
                  <c:v>Prefer not to say</c:v>
                </c:pt>
              </c:strCache>
            </c:strRef>
          </c:tx>
          <c:spPr>
            <a:solidFill>
              <a:srgbClr val="5C5B5A"/>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Sheet1!$B$2:$B$4</c:f>
              <c:numCache>
                <c:formatCode>0%</c:formatCode>
                <c:ptCount val="3"/>
                <c:pt idx="0">
                  <c:v>0.03</c:v>
                </c:pt>
                <c:pt idx="1">
                  <c:v>0.05</c:v>
                </c:pt>
                <c:pt idx="2">
                  <c:v>0.03</c:v>
                </c:pt>
              </c:numCache>
              <c:extLst/>
            </c:numRef>
          </c:val>
          <c:extLst>
            <c:ext xmlns:c16="http://schemas.microsoft.com/office/drawing/2014/chart" uri="{C3380CC4-5D6E-409C-BE32-E72D297353CC}">
              <c16:uniqueId val="{00000000-840A-43A9-AEA4-4C11B00C3399}"/>
            </c:ext>
          </c:extLst>
        </c:ser>
        <c:ser>
          <c:idx val="0"/>
          <c:order val="1"/>
          <c:tx>
            <c:strRef>
              <c:f>Sheet1!$C$1</c:f>
              <c:strCache>
                <c:ptCount val="1"/>
                <c:pt idx="0">
                  <c:v>I do not use digital services online and do not want to use them</c:v>
                </c:pt>
              </c:strCache>
            </c:strRef>
          </c:tx>
          <c:spPr>
            <a:solidFill>
              <a:srgbClr val="7030A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Sheet1!$C$2:$C$4</c:f>
              <c:numCache>
                <c:formatCode>0%</c:formatCode>
                <c:ptCount val="3"/>
                <c:pt idx="0">
                  <c:v>7.0000000000000007E-2</c:v>
                </c:pt>
                <c:pt idx="1">
                  <c:v>0.04</c:v>
                </c:pt>
                <c:pt idx="2">
                  <c:v>0.06</c:v>
                </c:pt>
              </c:numCache>
              <c:extLst/>
            </c:numRef>
          </c:val>
          <c:extLst>
            <c:ext xmlns:c16="http://schemas.microsoft.com/office/drawing/2014/chart" uri="{C3380CC4-5D6E-409C-BE32-E72D297353CC}">
              <c16:uniqueId val="{00000001-840A-43A9-AEA4-4C11B00C3399}"/>
            </c:ext>
          </c:extLst>
        </c:ser>
        <c:ser>
          <c:idx val="1"/>
          <c:order val="2"/>
          <c:tx>
            <c:strRef>
              <c:f>Sheet1!$D$1</c:f>
              <c:strCache>
                <c:ptCount val="1"/>
                <c:pt idx="0">
                  <c:v>I do not use digital services online, but want to use them</c:v>
                </c:pt>
              </c:strCache>
            </c:strRef>
          </c:tx>
          <c:spPr>
            <a:solidFill>
              <a:srgbClr val="A568D2"/>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Sheet1!$D$2:$D$4</c:f>
              <c:numCache>
                <c:formatCode>0%</c:formatCode>
                <c:ptCount val="3"/>
                <c:pt idx="0">
                  <c:v>0.01</c:v>
                </c:pt>
                <c:pt idx="1">
                  <c:v>0.01</c:v>
                </c:pt>
                <c:pt idx="2">
                  <c:v>0.01</c:v>
                </c:pt>
              </c:numCache>
              <c:extLst/>
            </c:numRef>
          </c:val>
          <c:extLst>
            <c:ext xmlns:c16="http://schemas.microsoft.com/office/drawing/2014/chart" uri="{C3380CC4-5D6E-409C-BE32-E72D297353CC}">
              <c16:uniqueId val="{00000004-840A-43A9-AEA4-4C11B00C3399}"/>
            </c:ext>
          </c:extLst>
        </c:ser>
        <c:ser>
          <c:idx val="2"/>
          <c:order val="3"/>
          <c:tx>
            <c:strRef>
              <c:f>Sheet1!$E$1</c:f>
              <c:strCache>
                <c:ptCount val="1"/>
                <c:pt idx="0">
                  <c:v>I use digital services online, but want to use them less</c:v>
                </c:pt>
              </c:strCache>
            </c:strRef>
          </c:tx>
          <c:spPr>
            <a:solidFill>
              <a:srgbClr val="9DC3E6"/>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40A-43A9-AEA4-4C11B00C3399}"/>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Sheet1!$E$2:$E$4</c:f>
              <c:numCache>
                <c:formatCode>0%</c:formatCode>
                <c:ptCount val="3"/>
                <c:pt idx="0">
                  <c:v>7.0000000000000007E-2</c:v>
                </c:pt>
                <c:pt idx="1">
                  <c:v>7.0000000000000007E-2</c:v>
                </c:pt>
                <c:pt idx="2">
                  <c:v>0.06</c:v>
                </c:pt>
              </c:numCache>
              <c:extLst/>
            </c:numRef>
          </c:val>
          <c:extLst>
            <c:ext xmlns:c16="http://schemas.microsoft.com/office/drawing/2014/chart" uri="{C3380CC4-5D6E-409C-BE32-E72D297353CC}">
              <c16:uniqueId val="{00000008-840A-43A9-AEA4-4C11B00C3399}"/>
            </c:ext>
          </c:extLst>
        </c:ser>
        <c:ser>
          <c:idx val="3"/>
          <c:order val="4"/>
          <c:tx>
            <c:strRef>
              <c:f>Sheet1!$F$1</c:f>
              <c:strCache>
                <c:ptCount val="1"/>
                <c:pt idx="0">
                  <c:v>Column1</c:v>
                </c:pt>
              </c:strCache>
            </c:strRef>
          </c:tx>
          <c:spPr>
            <a:solidFill>
              <a:schemeClr val="bg1">
                <a:lumMod val="95000"/>
              </a:schemeClr>
            </a:solidFill>
            <a:ln>
              <a:noFill/>
            </a:ln>
            <a:effectLst/>
          </c:spPr>
          <c:invertIfNegative val="0"/>
          <c:dLbls>
            <c:delete val="1"/>
          </c:dLbls>
          <c:cat>
            <c:strRef>
              <c:f>Sheet1!$A$2:$A$4</c:f>
              <c:strCache>
                <c:ptCount val="3"/>
                <c:pt idx="0">
                  <c:v>Me</c:v>
                </c:pt>
                <c:pt idx="1">
                  <c:v>Someone else in my  household</c:v>
                </c:pt>
                <c:pt idx="2">
                  <c:v>NET: Me or someone else in my household</c:v>
                </c:pt>
              </c:strCache>
              <c:extLst/>
            </c:strRef>
          </c:cat>
          <c:val>
            <c:numRef>
              <c:f>Sheet1!$F$2:$F$4</c:f>
              <c:extLst/>
            </c:numRef>
          </c:val>
          <c:extLst xmlns:c15="http://schemas.microsoft.com/office/drawing/2012/chart">
            <c:ext xmlns:c16="http://schemas.microsoft.com/office/drawing/2014/chart" uri="{C3380CC4-5D6E-409C-BE32-E72D297353CC}">
              <c16:uniqueId val="{00000009-840A-43A9-AEA4-4C11B00C3399}"/>
            </c:ext>
          </c:extLst>
        </c:ser>
        <c:ser>
          <c:idx val="4"/>
          <c:order val="5"/>
          <c:tx>
            <c:strRef>
              <c:f>Sheet1!$G$1</c:f>
              <c:strCache>
                <c:ptCount val="1"/>
                <c:pt idx="0">
                  <c:v>I use digital services online, and want to use them more</c:v>
                </c:pt>
              </c:strCache>
            </c:strRef>
          </c:tx>
          <c:spPr>
            <a:solidFill>
              <a:srgbClr val="5B9BD5"/>
            </a:solidFill>
            <a:ln>
              <a:noFill/>
            </a:ln>
            <a:effectLst/>
          </c:spPr>
          <c:invertIfNegative val="0"/>
          <c:dPt>
            <c:idx val="0"/>
            <c:invertIfNegative val="0"/>
            <c:bubble3D val="0"/>
            <c:spPr>
              <a:solidFill>
                <a:srgbClr val="5B9BD5"/>
              </a:solidFill>
              <a:ln>
                <a:noFill/>
              </a:ln>
              <a:effectLst/>
            </c:spPr>
            <c:extLst xmlns:c15="http://schemas.microsoft.com/office/drawing/2012/chart">
              <c:ext xmlns:c16="http://schemas.microsoft.com/office/drawing/2014/chart" uri="{C3380CC4-5D6E-409C-BE32-E72D297353CC}">
                <c16:uniqueId val="{0000000D-840A-43A9-AEA4-4C11B00C339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Sheet1!$G$2:$G$4</c:f>
              <c:numCache>
                <c:formatCode>0%</c:formatCode>
                <c:ptCount val="3"/>
                <c:pt idx="0">
                  <c:v>0.14000000000000001</c:v>
                </c:pt>
                <c:pt idx="1">
                  <c:v>0.13</c:v>
                </c:pt>
                <c:pt idx="2">
                  <c:v>0.16</c:v>
                </c:pt>
              </c:numCache>
              <c:extLst/>
            </c:numRef>
          </c:val>
          <c:extLst xmlns:c15="http://schemas.microsoft.com/office/drawing/2012/chart">
            <c:ext xmlns:c16="http://schemas.microsoft.com/office/drawing/2014/chart" uri="{C3380CC4-5D6E-409C-BE32-E72D297353CC}">
              <c16:uniqueId val="{0000000E-840A-43A9-AEA4-4C11B00C3399}"/>
            </c:ext>
          </c:extLst>
        </c:ser>
        <c:ser>
          <c:idx val="6"/>
          <c:order val="6"/>
          <c:tx>
            <c:strRef>
              <c:f>Sheet1!$H$1</c:f>
              <c:strCache>
                <c:ptCount val="1"/>
                <c:pt idx="0">
                  <c:v>I use digital services online, and am happy with my level of use</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c:v>
                </c:pt>
                <c:pt idx="1">
                  <c:v>Someone else in my  household</c:v>
                </c:pt>
                <c:pt idx="2">
                  <c:v>NET: Me or someone else in my household</c:v>
                </c:pt>
              </c:strCache>
              <c:extLst/>
            </c:strRef>
          </c:cat>
          <c:val>
            <c:numRef>
              <c:f>Sheet1!$H$2:$H$4</c:f>
              <c:numCache>
                <c:formatCode>0%</c:formatCode>
                <c:ptCount val="3"/>
                <c:pt idx="0">
                  <c:v>0.68</c:v>
                </c:pt>
                <c:pt idx="1">
                  <c:v>0.71</c:v>
                </c:pt>
                <c:pt idx="2">
                  <c:v>0.68</c:v>
                </c:pt>
              </c:numCache>
              <c:extLst/>
            </c:numRef>
          </c:val>
          <c:extLst>
            <c:ext xmlns:c16="http://schemas.microsoft.com/office/drawing/2014/chart" uri="{C3380CC4-5D6E-409C-BE32-E72D297353CC}">
              <c16:uniqueId val="{0000000F-840A-43A9-AEA4-4C11B00C3399}"/>
            </c:ext>
          </c:extLst>
        </c:ser>
        <c:dLbls>
          <c:dLblPos val="ctr"/>
          <c:showLegendKey val="0"/>
          <c:showVal val="1"/>
          <c:showCatName val="0"/>
          <c:showSerName val="0"/>
          <c:showPercent val="0"/>
          <c:showBubbleSize val="0"/>
        </c:dLbls>
        <c:gapWidth val="75"/>
        <c:overlap val="100"/>
        <c:axId val="477871824"/>
        <c:axId val="477869856"/>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1"/>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layout>
        <c:manualLayout>
          <c:xMode val="edge"/>
          <c:yMode val="edge"/>
          <c:x val="7.096980935101891E-3"/>
          <c:y val="9.1233887834499326E-4"/>
          <c:w val="0.23047722932461118"/>
          <c:h val="0.956231720608843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Sheet1!$A$2:$A$5</c:f>
              <c:strCache>
                <c:ptCount val="4"/>
                <c:pt idx="0">
                  <c:v> Availability of public transport</c:v>
                </c:pt>
                <c:pt idx="1">
                  <c:v>Bus services</c:v>
                </c:pt>
                <c:pt idx="2">
                  <c:v>Train services</c:v>
                </c:pt>
                <c:pt idx="3">
                  <c:v>Metrolink (Tram)</c:v>
                </c:pt>
              </c:strCache>
            </c:strRef>
          </c:cat>
          <c:val>
            <c:numRef>
              <c:f>Sheet1!$B$2:$B$5</c:f>
              <c:numCache>
                <c:formatCode>0%</c:formatCode>
                <c:ptCount val="4"/>
                <c:pt idx="0">
                  <c:v>0.03</c:v>
                </c:pt>
                <c:pt idx="1">
                  <c:v>0.03</c:v>
                </c:pt>
                <c:pt idx="2">
                  <c:v>0.04</c:v>
                </c:pt>
                <c:pt idx="3">
                  <c:v>0.03</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delete val="1"/>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4E-46C6-BAA3-C8FB9A2EBF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Sheet1!$C$2:$C$5</c:f>
              <c:numCache>
                <c:formatCode>General</c:formatCode>
                <c:ptCount val="4"/>
                <c:pt idx="2" formatCode="0%">
                  <c:v>0.08</c:v>
                </c:pt>
                <c:pt idx="3" formatCode="0%">
                  <c:v>0.21</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layout>
                <c:manualLayout>
                  <c:x val="-1.6064258382760092E-2"/>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1"/>
              <c:layout>
                <c:manualLayout>
                  <c:x val="-1.0709505588506728E-3"/>
                  <c:y val="2.825032187571356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B4E-469E-A25F-96C2A3C25C39}"/>
                </c:ext>
              </c:extLst>
            </c:dLbl>
            <c:dLbl>
              <c:idx val="2"/>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9B-4610-8D6F-3BB2F441661D}"/>
                </c:ext>
              </c:extLst>
            </c:dLbl>
            <c:dLbl>
              <c:idx val="3"/>
              <c:layout>
                <c:manualLayout>
                  <c:x val="-3.9267733533649371E-17"/>
                  <c:y val="-1.130012875028594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DC-429C-B932-B789C8BCB26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Sheet1!$D$2:$D$5</c:f>
              <c:numCache>
                <c:formatCode>0%</c:formatCode>
                <c:ptCount val="4"/>
                <c:pt idx="0">
                  <c:v>0.04</c:v>
                </c:pt>
                <c:pt idx="1">
                  <c:v>7.0000000000000007E-2</c:v>
                </c:pt>
                <c:pt idx="2">
                  <c:v>0.1</c:v>
                </c:pt>
                <c:pt idx="3">
                  <c:v>0.11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dLbl>
              <c:idx val="0"/>
              <c:layout>
                <c:manualLayout>
                  <c:x val="-1.392235726505874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B4E-469E-A25F-96C2A3C25C39}"/>
                </c:ext>
              </c:extLst>
            </c:dLbl>
            <c:dLbl>
              <c:idx val="1"/>
              <c:layout>
                <c:manualLayout>
                  <c:x val="-1.0709505588506728E-3"/>
                  <c:y val="1.4458826156861802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F9-4B2B-BD2B-EBE053CCE7A1}"/>
                </c:ext>
              </c:extLst>
            </c:dLbl>
            <c:dLbl>
              <c:idx val="2"/>
              <c:layout>
                <c:manualLayout>
                  <c:x val="-1.5707093413459748E-16"/>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9A-430B-89E4-077A6682AF6D}"/>
                </c:ext>
              </c:extLst>
            </c:dLbl>
            <c:dLbl>
              <c:idx val="3"/>
              <c:layout>
                <c:manualLayout>
                  <c:x val="-7.8535467067298742E-17"/>
                  <c:y val="-2.5358556644342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C4-4ED8-9638-DB2865A3C59D}"/>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Sheet1!$E$2:$E$5</c:f>
              <c:numCache>
                <c:formatCode>0%</c:formatCode>
                <c:ptCount val="4"/>
                <c:pt idx="0">
                  <c:v>0.05</c:v>
                </c:pt>
                <c:pt idx="1">
                  <c:v>0.06</c:v>
                </c:pt>
                <c:pt idx="2">
                  <c:v>7.0000000000000007E-2</c:v>
                </c:pt>
                <c:pt idx="3">
                  <c:v>0.05</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0"/>
              <c:layout>
                <c:manualLayout>
                  <c:x val="0"/>
                  <c:y val="-1.130012875028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25-42D7-805B-3E4DCAF917E2}"/>
                </c:ext>
              </c:extLst>
            </c:dLbl>
            <c:dLbl>
              <c:idx val="1"/>
              <c:layout>
                <c:manualLayout>
                  <c:x val="0"/>
                  <c:y val="-8.1859200395771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dLbl>
              <c:idx val="2"/>
              <c:layout>
                <c:manualLayout>
                  <c:x val="-1.0709505588506728E-3"/>
                  <c:y val="-1.6950193125428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9A-430B-89E4-077A6682AF6D}"/>
                </c:ext>
              </c:extLst>
            </c:dLbl>
            <c:dLbl>
              <c:idx val="3"/>
              <c:layout>
                <c:manualLayout>
                  <c:x val="-7.8535467067298742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4C4-4ED8-9638-DB2865A3C59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Sheet1!$F$2:$F$5</c:f>
              <c:numCache>
                <c:formatCode>0%</c:formatCode>
                <c:ptCount val="4"/>
                <c:pt idx="0">
                  <c:v>0.08</c:v>
                </c:pt>
                <c:pt idx="1">
                  <c:v>0.08</c:v>
                </c:pt>
                <c:pt idx="2">
                  <c:v>0.11</c:v>
                </c:pt>
                <c:pt idx="3">
                  <c:v>0.06</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dLbl>
              <c:idx val="3"/>
              <c:layout>
                <c:manualLayout>
                  <c:x val="-7.8535467067298742E-17"/>
                  <c:y val="-1.13001287502858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4E-46C6-BAA3-C8FB9A2EBF3E}"/>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Sheet1!$G$2:$G$5</c:f>
              <c:numCache>
                <c:formatCode>0%</c:formatCode>
                <c:ptCount val="4"/>
                <c:pt idx="0">
                  <c:v>0.14000000000000001</c:v>
                </c:pt>
                <c:pt idx="1">
                  <c:v>0.14000000000000001</c:v>
                </c:pt>
                <c:pt idx="2">
                  <c:v>0.15</c:v>
                </c:pt>
                <c:pt idx="3">
                  <c:v>0.12</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Sheet1!$H$2:$H$5</c:f>
              <c:numCache>
                <c:formatCode>0%</c:formatCode>
                <c:ptCount val="4"/>
                <c:pt idx="0">
                  <c:v>0.38</c:v>
                </c:pt>
                <c:pt idx="1">
                  <c:v>0.39</c:v>
                </c:pt>
                <c:pt idx="2">
                  <c:v>0.3</c:v>
                </c:pt>
                <c:pt idx="3">
                  <c:v>0.22</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 Availability of public transport</c:v>
                </c:pt>
                <c:pt idx="1">
                  <c:v>Bus services</c:v>
                </c:pt>
                <c:pt idx="2">
                  <c:v>Train services</c:v>
                </c:pt>
                <c:pt idx="3">
                  <c:v>Metrolink (Tram)</c:v>
                </c:pt>
              </c:strCache>
            </c:strRef>
          </c:cat>
          <c:val>
            <c:numRef>
              <c:f>Sheet1!$I$2:$I$5</c:f>
              <c:numCache>
                <c:formatCode>0%</c:formatCode>
                <c:ptCount val="4"/>
                <c:pt idx="0">
                  <c:v>0.28000000000000003</c:v>
                </c:pt>
                <c:pt idx="1">
                  <c:v>0.22</c:v>
                </c:pt>
                <c:pt idx="2">
                  <c:v>0.15</c:v>
                </c:pt>
                <c:pt idx="3">
                  <c:v>0.2</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2.9512698943823497E-3"/>
          <c:y val="0.81854150928790503"/>
          <c:w val="0.97773527518875714"/>
          <c:h val="0.1814584907120949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82720558472883E-2"/>
          <c:y val="3.2666365802500603E-2"/>
          <c:w val="0.9783312127950089"/>
          <c:h val="0.67183063465269932"/>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dLbls>
            <c:dLbl>
              <c:idx val="1"/>
              <c:layout>
                <c:manualLayout>
                  <c:x val="-1.0709505588506728E-3"/>
                  <c:y val="2.825032187571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01-48C4-9635-82C73B56A1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Sheet1!$B$2:$B$4</c:f>
              <c:numCache>
                <c:formatCode>0%</c:formatCode>
                <c:ptCount val="3"/>
                <c:pt idx="0">
                  <c:v>0.01</c:v>
                </c:pt>
                <c:pt idx="1">
                  <c:v>0.08</c:v>
                </c:pt>
                <c:pt idx="2">
                  <c:v>0.01</c:v>
                </c:pt>
              </c:numCache>
            </c:numRef>
          </c:val>
          <c:extLst>
            <c:ext xmlns:c16="http://schemas.microsoft.com/office/drawing/2014/chart" uri="{C3380CC4-5D6E-409C-BE32-E72D297353CC}">
              <c16:uniqueId val="{00000000-D0C3-4EB8-BC07-BA15F6BB2083}"/>
            </c:ext>
          </c:extLst>
        </c:ser>
        <c:ser>
          <c:idx val="1"/>
          <c:order val="1"/>
          <c:tx>
            <c:strRef>
              <c:f>Sheet1!$C$1</c:f>
              <c:strCache>
                <c:ptCount val="1"/>
                <c:pt idx="0">
                  <c:v>Not available in my local area</c:v>
                </c:pt>
              </c:strCache>
            </c:strRef>
          </c:tx>
          <c:spPr>
            <a:solidFill>
              <a:srgbClr val="00B0F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0709505588506728E-3"/>
                  <c:y val="-5.6500643751429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4E-4D40-AC44-B18DD0293547}"/>
                </c:ext>
              </c:extLst>
            </c:dLbl>
            <c:dLbl>
              <c:idx val="2"/>
              <c:delete val="1"/>
              <c:extLst>
                <c:ext xmlns:c15="http://schemas.microsoft.com/office/drawing/2012/chart" uri="{CE6537A1-D6FC-4f65-9D91-7224C49458BB}"/>
                <c:ext xmlns:c16="http://schemas.microsoft.com/office/drawing/2014/chart" uri="{C3380CC4-5D6E-409C-BE32-E72D297353CC}">
                  <c16:uniqueId val="{00000000-C4C4-4ED8-9638-DB2865A3C5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Sheet1!$C$2:$C$4</c:f>
              <c:numCache>
                <c:formatCode>0%</c:formatCode>
                <c:ptCount val="3"/>
                <c:pt idx="1">
                  <c:v>0.04</c:v>
                </c:pt>
              </c:numCache>
            </c:numRef>
          </c:val>
          <c:extLst>
            <c:ext xmlns:c16="http://schemas.microsoft.com/office/drawing/2014/chart" uri="{C3380CC4-5D6E-409C-BE32-E72D297353CC}">
              <c16:uniqueId val="{00000001-D0C3-4EB8-BC07-BA15F6BB2083}"/>
            </c:ext>
          </c:extLst>
        </c:ser>
        <c:ser>
          <c:idx val="2"/>
          <c:order val="2"/>
          <c:tx>
            <c:strRef>
              <c:f>Sheet1!$D$1</c:f>
              <c:strCache>
                <c:ptCount val="1"/>
                <c:pt idx="0">
                  <c:v>I have no experience of this in my local area</c:v>
                </c:pt>
              </c:strCache>
            </c:strRef>
          </c:tx>
          <c:spPr>
            <a:solidFill>
              <a:srgbClr val="0070C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B4E-469E-A25F-96C2A3C25C39}"/>
                </c:ext>
              </c:extLst>
            </c:dLbl>
            <c:dLbl>
              <c:idx val="2"/>
              <c:delete val="1"/>
              <c:extLst>
                <c:ext xmlns:c15="http://schemas.microsoft.com/office/drawing/2012/chart" uri="{CE6537A1-D6FC-4f65-9D91-7224C49458BB}"/>
                <c:ext xmlns:c16="http://schemas.microsoft.com/office/drawing/2014/chart" uri="{C3380CC4-5D6E-409C-BE32-E72D297353CC}">
                  <c16:uniqueId val="{00000001-F39B-4610-8D6F-3BB2F44166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Sheet1!$D$2:$D$4</c:f>
              <c:numCache>
                <c:formatCode>0%</c:formatCode>
                <c:ptCount val="3"/>
                <c:pt idx="0">
                  <c:v>0.01</c:v>
                </c:pt>
                <c:pt idx="1">
                  <c:v>0.17</c:v>
                </c:pt>
                <c:pt idx="2">
                  <c:v>0.01</c:v>
                </c:pt>
              </c:numCache>
            </c:numRef>
          </c:val>
          <c:extLst>
            <c:ext xmlns:c16="http://schemas.microsoft.com/office/drawing/2014/chart" uri="{C3380CC4-5D6E-409C-BE32-E72D297353CC}">
              <c16:uniqueId val="{00000002-D0C3-4EB8-BC07-BA15F6BB2083}"/>
            </c:ext>
          </c:extLst>
        </c:ser>
        <c:ser>
          <c:idx val="3"/>
          <c:order val="3"/>
          <c:tx>
            <c:strRef>
              <c:f>Sheet1!$E$1</c:f>
              <c:strCache>
                <c:ptCount val="1"/>
                <c:pt idx="0">
                  <c:v>Very dissatisfied </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Sheet1!$E$2:$E$4</c:f>
              <c:numCache>
                <c:formatCode>0%</c:formatCode>
                <c:ptCount val="3"/>
                <c:pt idx="0">
                  <c:v>0.12</c:v>
                </c:pt>
                <c:pt idx="1">
                  <c:v>0.09</c:v>
                </c:pt>
                <c:pt idx="2">
                  <c:v>0.22</c:v>
                </c:pt>
              </c:numCache>
            </c:numRef>
          </c:val>
          <c:extLst>
            <c:ext xmlns:c16="http://schemas.microsoft.com/office/drawing/2014/chart" uri="{C3380CC4-5D6E-409C-BE32-E72D297353CC}">
              <c16:uniqueId val="{00000003-D0C3-4EB8-BC07-BA15F6BB2083}"/>
            </c:ext>
          </c:extLst>
        </c:ser>
        <c:ser>
          <c:idx val="4"/>
          <c:order val="4"/>
          <c:tx>
            <c:strRef>
              <c:f>Sheet1!$F$1</c:f>
              <c:strCache>
                <c:ptCount val="1"/>
                <c:pt idx="0">
                  <c:v>Fairly dissatisfied</c:v>
                </c:pt>
              </c:strCache>
            </c:strRef>
          </c:tx>
          <c:spPr>
            <a:solidFill>
              <a:srgbClr val="FF9999"/>
            </a:solidFill>
            <a:ln>
              <a:noFill/>
            </a:ln>
            <a:effectLst/>
          </c:spPr>
          <c:invertIfNegative val="0"/>
          <c:dLbls>
            <c:dLbl>
              <c:idx val="1"/>
              <c:layout>
                <c:manualLayout>
                  <c:x val="0"/>
                  <c:y val="-5.650064375142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F9-4B2B-BD2B-EBE053CCE7A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Sheet1!$F$2:$F$4</c:f>
              <c:numCache>
                <c:formatCode>0%</c:formatCode>
                <c:ptCount val="3"/>
                <c:pt idx="0">
                  <c:v>0.2</c:v>
                </c:pt>
                <c:pt idx="1">
                  <c:v>0.1</c:v>
                </c:pt>
                <c:pt idx="2">
                  <c:v>0.25</c:v>
                </c:pt>
              </c:numCache>
            </c:numRef>
          </c:val>
          <c:extLst>
            <c:ext xmlns:c16="http://schemas.microsoft.com/office/drawing/2014/chart" uri="{C3380CC4-5D6E-409C-BE32-E72D297353CC}">
              <c16:uniqueId val="{00000004-D0C3-4EB8-BC07-BA15F6BB2083}"/>
            </c:ext>
          </c:extLst>
        </c:ser>
        <c:ser>
          <c:idx val="5"/>
          <c:order val="5"/>
          <c:tx>
            <c:strRef>
              <c:f>Sheet1!$G$1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Sheet1!$G$2:$G$4</c:f>
              <c:numCache>
                <c:formatCode>0%</c:formatCode>
                <c:ptCount val="3"/>
                <c:pt idx="0">
                  <c:v>0.19</c:v>
                </c:pt>
                <c:pt idx="1">
                  <c:v>0.19</c:v>
                </c:pt>
                <c:pt idx="2">
                  <c:v>0.14000000000000001</c:v>
                </c:pt>
              </c:numCache>
            </c:numRef>
          </c:val>
          <c:extLst>
            <c:ext xmlns:c16="http://schemas.microsoft.com/office/drawing/2014/chart" uri="{C3380CC4-5D6E-409C-BE32-E72D297353CC}">
              <c16:uniqueId val="{00000005-D0C3-4EB8-BC07-BA15F6BB2083}"/>
            </c:ext>
          </c:extLst>
        </c:ser>
        <c:ser>
          <c:idx val="6"/>
          <c:order val="6"/>
          <c:tx>
            <c:strRef>
              <c:f>Sheet1!$H$1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Sheet1!$H$2:$H$4</c:f>
              <c:numCache>
                <c:formatCode>0%</c:formatCode>
                <c:ptCount val="3"/>
                <c:pt idx="0">
                  <c:v>0.34</c:v>
                </c:pt>
                <c:pt idx="1">
                  <c:v>0.22</c:v>
                </c:pt>
                <c:pt idx="2">
                  <c:v>0.24</c:v>
                </c:pt>
              </c:numCache>
            </c:numRef>
          </c:val>
          <c:extLst>
            <c:ext xmlns:c16="http://schemas.microsoft.com/office/drawing/2014/chart" uri="{C3380CC4-5D6E-409C-BE32-E72D297353CC}">
              <c16:uniqueId val="{00000000-31A5-454F-8C34-2E6ACBB57389}"/>
            </c:ext>
          </c:extLst>
        </c:ser>
        <c:ser>
          <c:idx val="7"/>
          <c:order val="7"/>
          <c:tx>
            <c:strRef>
              <c:f>Sheet1!$I$1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Condition of paved / pedestrian areas</c:v>
                </c:pt>
                <c:pt idx="1">
                  <c:v>Cycle lanes / routes</c:v>
                </c:pt>
                <c:pt idx="2">
                  <c:v>Conditions of roads</c:v>
                </c:pt>
              </c:strCache>
            </c:strRef>
          </c:cat>
          <c:val>
            <c:numRef>
              <c:f>Sheet1!$I$2:$I$4</c:f>
              <c:numCache>
                <c:formatCode>0%</c:formatCode>
                <c:ptCount val="3"/>
                <c:pt idx="0">
                  <c:v>0.12</c:v>
                </c:pt>
                <c:pt idx="1">
                  <c:v>0.12</c:v>
                </c:pt>
                <c:pt idx="2">
                  <c:v>0.11</c:v>
                </c:pt>
              </c:numCache>
            </c:numRef>
          </c:val>
          <c:extLst>
            <c:ext xmlns:c16="http://schemas.microsoft.com/office/drawing/2014/chart" uri="{C3380CC4-5D6E-409C-BE32-E72D297353CC}">
              <c16:uniqueId val="{00000001-31A5-454F-8C34-2E6ACBB57389}"/>
            </c:ext>
          </c:extLst>
        </c:ser>
        <c:dLbls>
          <c:showLegendKey val="0"/>
          <c:showVal val="0"/>
          <c:showCatName val="0"/>
          <c:showSerName val="0"/>
          <c:showPercent val="0"/>
          <c:showBubbleSize val="0"/>
        </c:dLbls>
        <c:gapWidth val="85"/>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r"/>
      <c:layout>
        <c:manualLayout>
          <c:xMode val="edge"/>
          <c:yMode val="edge"/>
          <c:x val="5.0931710120836957E-3"/>
          <c:y val="0.79118113287229674"/>
          <c:w val="0.99383587842906562"/>
          <c:h val="0.11518101115687515"/>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0347979664419"/>
          <c:y val="3.2666365802500603E-2"/>
          <c:w val="0.85945570076258426"/>
          <c:h val="0.72848661427265304"/>
        </c:manualLayout>
      </c:layout>
      <c:barChart>
        <c:barDir val="col"/>
        <c:grouping val="percentStacked"/>
        <c:varyColors val="0"/>
        <c:ser>
          <c:idx val="0"/>
          <c:order val="0"/>
          <c:tx>
            <c:strRef>
              <c:f>Sheet1!$B$1</c:f>
              <c:strCache>
                <c:ptCount val="1"/>
                <c:pt idx="0">
                  <c:v>Don’t know </c:v>
                </c:pt>
              </c:strCache>
            </c:strRef>
          </c:tx>
          <c:spPr>
            <a:solidFill>
              <a:srgbClr val="5C5B5A"/>
            </a:solidFill>
            <a:ln>
              <a:noFill/>
            </a:ln>
            <a:effectLst/>
          </c:spPr>
          <c:invertIfNegative val="0"/>
          <c:cat>
            <c:strRef>
              <c:f>Sheet1!$A$2:$A$6</c:f>
              <c:strCache>
                <c:ptCount val="3"/>
                <c:pt idx="0">
                  <c:v>Parks and other green spaces</c:v>
                </c:pt>
                <c:pt idx="1">
                  <c:v>Local services and amenities</c:v>
                </c:pt>
                <c:pt idx="2">
                  <c:v>Your nearest town centre</c:v>
                </c:pt>
              </c:strCache>
              <c:extLst/>
            </c:strRef>
          </c:cat>
          <c:val>
            <c:numRef>
              <c:f>Sheet1!$B$2:$B$6</c:f>
              <c:numCache>
                <c:formatCode>0%</c:formatCode>
                <c:ptCount val="3"/>
                <c:pt idx="0">
                  <c:v>0.02</c:v>
                </c:pt>
                <c:pt idx="1">
                  <c:v>0.02</c:v>
                </c:pt>
                <c:pt idx="2">
                  <c:v>0.02</c:v>
                </c:pt>
              </c:numCache>
              <c:extLst/>
            </c:numRef>
          </c:val>
          <c:extLst>
            <c:ext xmlns:c16="http://schemas.microsoft.com/office/drawing/2014/chart" uri="{C3380CC4-5D6E-409C-BE32-E72D297353CC}">
              <c16:uniqueId val="{00000000-D0C3-4EB8-BC07-BA15F6BB2083}"/>
            </c:ext>
          </c:extLst>
        </c:ser>
        <c:ser>
          <c:idx val="1"/>
          <c:order val="1"/>
          <c:tx>
            <c:strRef>
              <c:f>Sheet1!$C$1</c:f>
              <c:strCache>
                <c:ptCount val="1"/>
                <c:pt idx="0">
                  <c:v>Very dissatisfied </c:v>
                </c:pt>
              </c:strCache>
            </c:strRef>
          </c:tx>
          <c:spPr>
            <a:solidFill>
              <a:srgbClr val="FF0000"/>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662-BF82-79F523E5EBB0}"/>
                </c:ext>
              </c:extLst>
            </c:dLbl>
            <c:dLbl>
              <c:idx val="1"/>
              <c:layout>
                <c:manualLayout>
                  <c:x val="-1.17804561473575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E2-46FB-B44D-B88C3E3A7AAD}"/>
                </c:ext>
              </c:extLst>
            </c:dLbl>
            <c:dLbl>
              <c:idx val="2"/>
              <c:layout>
                <c:manualLayout>
                  <c:x val="7.8535467067298742E-17"/>
                  <c:y val="-1.1878678473636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9AF-49CB-B133-D3A8ED54E9E2}"/>
                </c:ext>
              </c:extLst>
            </c:dLbl>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Sheet1!$C$2:$C$6</c:f>
              <c:numCache>
                <c:formatCode>0%</c:formatCode>
                <c:ptCount val="3"/>
                <c:pt idx="0">
                  <c:v>0.03</c:v>
                </c:pt>
                <c:pt idx="1">
                  <c:v>0.04</c:v>
                </c:pt>
                <c:pt idx="2">
                  <c:v>0.09</c:v>
                </c:pt>
              </c:numCache>
              <c:extLst/>
            </c:numRef>
          </c:val>
          <c:extLst>
            <c:ext xmlns:c16="http://schemas.microsoft.com/office/drawing/2014/chart" uri="{C3380CC4-5D6E-409C-BE32-E72D297353CC}">
              <c16:uniqueId val="{00000001-D0C3-4EB8-BC07-BA15F6BB2083}"/>
            </c:ext>
          </c:extLst>
        </c:ser>
        <c:ser>
          <c:idx val="2"/>
          <c:order val="2"/>
          <c:tx>
            <c:strRef>
              <c:f>Sheet1!$D$1</c:f>
              <c:strCache>
                <c:ptCount val="1"/>
                <c:pt idx="0">
                  <c:v>Fairly dissatisfied</c:v>
                </c:pt>
              </c:strCache>
            </c:strRef>
          </c:tx>
          <c:spPr>
            <a:solidFill>
              <a:srgbClr val="FF9999"/>
            </a:solidFill>
            <a:ln>
              <a:noFill/>
            </a:ln>
            <a:effectLst/>
          </c:spPr>
          <c:invertIfNegative val="0"/>
          <c:dLbls>
            <c:dLbl>
              <c:idx val="0"/>
              <c:layout>
                <c:manualLayout>
                  <c:x val="-1.49933078239094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662-BF82-79F523E5EBB0}"/>
                </c:ext>
              </c:extLst>
            </c:dLbl>
            <c:dLbl>
              <c:idx val="1"/>
              <c:layout>
                <c:manualLayout>
                  <c:x val="0"/>
                  <c:y val="-8.909008855227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3E-4019-9EE0-D26D94CFA5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Sheet1!$D$2:$D$6</c:f>
              <c:numCache>
                <c:formatCode>0%</c:formatCode>
                <c:ptCount val="3"/>
                <c:pt idx="0">
                  <c:v>7.0000000000000007E-2</c:v>
                </c:pt>
                <c:pt idx="1">
                  <c:v>0.1</c:v>
                </c:pt>
                <c:pt idx="2">
                  <c:v>0.16</c:v>
                </c:pt>
              </c:numCache>
              <c:extLst/>
            </c:numRef>
          </c:val>
          <c:extLst>
            <c:ext xmlns:c16="http://schemas.microsoft.com/office/drawing/2014/chart" uri="{C3380CC4-5D6E-409C-BE32-E72D297353CC}">
              <c16:uniqueId val="{00000002-D0C3-4EB8-BC07-BA15F6BB2083}"/>
            </c:ext>
          </c:extLst>
        </c:ser>
        <c:ser>
          <c:idx val="3"/>
          <c:order val="3"/>
          <c:tx>
            <c:strRef>
              <c:f>Sheet1!$E$1</c:f>
              <c:strCache>
                <c:ptCount val="1"/>
                <c:pt idx="0">
                  <c:v>Neither satisfied nor dissatisfied</c:v>
                </c:pt>
              </c:strCache>
            </c:strRef>
          </c:tx>
          <c:spPr>
            <a:solidFill>
              <a:srgbClr val="A5A5A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Sheet1!$E$2:$E$6</c:f>
              <c:numCache>
                <c:formatCode>0%</c:formatCode>
                <c:ptCount val="3"/>
                <c:pt idx="0">
                  <c:v>0.13</c:v>
                </c:pt>
                <c:pt idx="1">
                  <c:v>0.19</c:v>
                </c:pt>
                <c:pt idx="2">
                  <c:v>0.13</c:v>
                </c:pt>
              </c:numCache>
              <c:extLst/>
            </c:numRef>
          </c:val>
          <c:extLst>
            <c:ext xmlns:c16="http://schemas.microsoft.com/office/drawing/2014/chart" uri="{C3380CC4-5D6E-409C-BE32-E72D297353CC}">
              <c16:uniqueId val="{00000003-D0C3-4EB8-BC07-BA15F6BB2083}"/>
            </c:ext>
          </c:extLst>
        </c:ser>
        <c:ser>
          <c:idx val="4"/>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Sheet1!$F$2:$F$6</c:f>
              <c:numCache>
                <c:formatCode>0%</c:formatCode>
                <c:ptCount val="3"/>
                <c:pt idx="0">
                  <c:v>0.43</c:v>
                </c:pt>
                <c:pt idx="1">
                  <c:v>0.43</c:v>
                </c:pt>
                <c:pt idx="2">
                  <c:v>0.38</c:v>
                </c:pt>
              </c:numCache>
              <c:extLst/>
            </c:numRef>
          </c:val>
          <c:extLst>
            <c:ext xmlns:c16="http://schemas.microsoft.com/office/drawing/2014/chart" uri="{C3380CC4-5D6E-409C-BE32-E72D297353CC}">
              <c16:uniqueId val="{00000004-D0C3-4EB8-BC07-BA15F6BB2083}"/>
            </c:ext>
          </c:extLst>
        </c:ser>
        <c:ser>
          <c:idx val="5"/>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3"/>
                <c:pt idx="0">
                  <c:v>Parks and other green spaces</c:v>
                </c:pt>
                <c:pt idx="1">
                  <c:v>Local services and amenities</c:v>
                </c:pt>
                <c:pt idx="2">
                  <c:v>Your nearest town centre</c:v>
                </c:pt>
              </c:strCache>
              <c:extLst/>
            </c:strRef>
          </c:cat>
          <c:val>
            <c:numRef>
              <c:f>Sheet1!$G$2:$G$6</c:f>
              <c:numCache>
                <c:formatCode>0%</c:formatCode>
                <c:ptCount val="3"/>
                <c:pt idx="0">
                  <c:v>0.32</c:v>
                </c:pt>
                <c:pt idx="1">
                  <c:v>0.21</c:v>
                </c:pt>
                <c:pt idx="2">
                  <c:v>0.22</c:v>
                </c:pt>
              </c:numCache>
              <c:extLst/>
            </c:numRef>
          </c:val>
          <c:extLst>
            <c:ext xmlns:c16="http://schemas.microsoft.com/office/drawing/2014/chart" uri="{C3380CC4-5D6E-409C-BE32-E72D297353CC}">
              <c16:uniqueId val="{00000005-D0C3-4EB8-BC07-BA15F6BB2083}"/>
            </c:ext>
          </c:extLst>
        </c:ser>
        <c:dLbls>
          <c:showLegendKey val="0"/>
          <c:showVal val="0"/>
          <c:showCatName val="0"/>
          <c:showSerName val="0"/>
          <c:showPercent val="0"/>
          <c:showBubbleSize val="0"/>
        </c:dLbls>
        <c:gapWidth val="150"/>
        <c:overlap val="100"/>
        <c:axId val="542284431"/>
        <c:axId val="542308143"/>
      </c:barChart>
      <c:catAx>
        <c:axId val="54228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42308143"/>
        <c:crosses val="autoZero"/>
        <c:auto val="1"/>
        <c:lblAlgn val="ctr"/>
        <c:lblOffset val="100"/>
        <c:noMultiLvlLbl val="0"/>
      </c:catAx>
      <c:valAx>
        <c:axId val="542308143"/>
        <c:scaling>
          <c:orientation val="minMax"/>
        </c:scaling>
        <c:delete val="1"/>
        <c:axPos val="l"/>
        <c:numFmt formatCode="0%" sourceLinked="1"/>
        <c:majorTickMark val="none"/>
        <c:minorTickMark val="none"/>
        <c:tickLblPos val="nextTo"/>
        <c:crossAx val="542284431"/>
        <c:crosses val="autoZero"/>
        <c:crossBetween val="between"/>
      </c:valAx>
      <c:spPr>
        <a:noFill/>
        <a:ln w="25400">
          <a:noFill/>
        </a:ln>
        <a:effectLst/>
      </c:spPr>
    </c:plotArea>
    <c:legend>
      <c:legendPos val="l"/>
      <c:layout>
        <c:manualLayout>
          <c:xMode val="edge"/>
          <c:yMode val="edge"/>
          <c:x val="0"/>
          <c:y val="5.3386007945619977E-2"/>
          <c:w val="0.17199449109778672"/>
          <c:h val="0.744744503188302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Sheet1!$B$2</c:f>
              <c:numCache>
                <c:formatCode>0%</c:formatCode>
                <c:ptCount val="1"/>
                <c:pt idx="0">
                  <c:v>0.15</c:v>
                </c:pt>
              </c:numCache>
            </c:numRef>
          </c:val>
          <c:extLst>
            <c:ext xmlns:c16="http://schemas.microsoft.com/office/drawing/2014/chart" uri="{C3380CC4-5D6E-409C-BE32-E72D297353CC}">
              <c16:uniqueId val="{00000001-0313-49CE-8109-413038663535}"/>
            </c:ext>
          </c:extLst>
        </c:ser>
        <c:ser>
          <c:idx val="2"/>
          <c:order val="1"/>
          <c:tx>
            <c:strRef>
              <c:f>Sheet1!$C$1</c:f>
              <c:strCache>
                <c:ptCount val="1"/>
                <c:pt idx="0">
                  <c:v>Definitely disagree</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Sheet1!$C$2</c:f>
              <c:numCache>
                <c:formatCode>0%</c:formatCode>
                <c:ptCount val="1"/>
                <c:pt idx="0">
                  <c:v>0.08</c:v>
                </c:pt>
              </c:numCache>
            </c:numRef>
          </c:val>
          <c:extLst>
            <c:ext xmlns:c16="http://schemas.microsoft.com/office/drawing/2014/chart" uri="{C3380CC4-5D6E-409C-BE32-E72D297353CC}">
              <c16:uniqueId val="{00000002-0313-49CE-8109-413038663535}"/>
            </c:ext>
          </c:extLst>
        </c:ser>
        <c:ser>
          <c:idx val="1"/>
          <c:order val="2"/>
          <c:tx>
            <c:strRef>
              <c:f>Sheet1!$D$1</c:f>
              <c:strCache>
                <c:ptCount val="1"/>
                <c:pt idx="0">
                  <c:v>Tend to disagree</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Sheet1!$D$2</c:f>
              <c:numCache>
                <c:formatCode>0%</c:formatCode>
                <c:ptCount val="1"/>
                <c:pt idx="0">
                  <c:v>0.19</c:v>
                </c:pt>
              </c:numCache>
            </c:numRef>
          </c:val>
          <c:extLst>
            <c:ext xmlns:c16="http://schemas.microsoft.com/office/drawing/2014/chart" uri="{C3380CC4-5D6E-409C-BE32-E72D297353CC}">
              <c16:uniqueId val="{00000003-0313-49CE-8109-413038663535}"/>
            </c:ext>
          </c:extLst>
        </c:ser>
        <c:ser>
          <c:idx val="0"/>
          <c:order val="3"/>
          <c:tx>
            <c:strRef>
              <c:f>Sheet1!$E$1</c:f>
              <c:strCache>
                <c:ptCount val="1"/>
                <c:pt idx="0">
                  <c:v>Tend to agree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Sheet1!$E$2</c:f>
              <c:numCache>
                <c:formatCode>0%</c:formatCode>
                <c:ptCount val="1"/>
                <c:pt idx="0">
                  <c:v>0.46</c:v>
                </c:pt>
              </c:numCache>
            </c:numRef>
          </c:val>
          <c:extLst>
            <c:ext xmlns:c16="http://schemas.microsoft.com/office/drawing/2014/chart" uri="{C3380CC4-5D6E-409C-BE32-E72D297353CC}">
              <c16:uniqueId val="{00000004-0313-49CE-8109-413038663535}"/>
            </c:ext>
          </c:extLst>
        </c:ser>
        <c:ser>
          <c:idx val="5"/>
          <c:order val="4"/>
          <c:tx>
            <c:strRef>
              <c:f>Sheet1!$F$1</c:f>
              <c:strCache>
                <c:ptCount val="1"/>
                <c:pt idx="0">
                  <c:v>Definitely agree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Opportunities to take part in cultural events and activities</c:v>
                </c:pt>
              </c:strCache>
            </c:strRef>
          </c:cat>
          <c:val>
            <c:numRef>
              <c:f>Sheet1!$F$2</c:f>
              <c:numCache>
                <c:formatCode>0%</c:formatCode>
                <c:ptCount val="1"/>
                <c:pt idx="0">
                  <c:v>0.12</c:v>
                </c:pt>
              </c:numCache>
            </c:numRef>
          </c:val>
          <c:extLst>
            <c:ext xmlns:c16="http://schemas.microsoft.com/office/drawing/2014/chart" uri="{C3380CC4-5D6E-409C-BE32-E72D297353CC}">
              <c16:uniqueId val="{00000005-0313-49CE-8109-413038663535}"/>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3600279199194954"/>
          <c:h val="0.613367474309876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51653711154389"/>
          <c:y val="0.13246633155308193"/>
          <c:w val="0.71247528408192584"/>
          <c:h val="0.65235884892162732"/>
        </c:manualLayout>
      </c:layout>
      <c:barChart>
        <c:barDir val="col"/>
        <c:grouping val="percentStacked"/>
        <c:varyColors val="0"/>
        <c:ser>
          <c:idx val="3"/>
          <c:order val="0"/>
          <c:tx>
            <c:strRef>
              <c:f>Sheet1!$B$1</c:f>
              <c:strCache>
                <c:ptCount val="1"/>
                <c:pt idx="0">
                  <c:v>Don’t know </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Sheet1!$B$2</c:f>
              <c:numCache>
                <c:formatCode>0%</c:formatCode>
                <c:ptCount val="1"/>
                <c:pt idx="0">
                  <c:v>0.04</c:v>
                </c:pt>
              </c:numCache>
            </c:numRef>
          </c:val>
          <c:extLst>
            <c:ext xmlns:c16="http://schemas.microsoft.com/office/drawing/2014/chart" uri="{C3380CC4-5D6E-409C-BE32-E72D297353CC}">
              <c16:uniqueId val="{00000000-DC18-467B-BA14-A392591B6CD2}"/>
            </c:ext>
          </c:extLst>
        </c:ser>
        <c:ser>
          <c:idx val="2"/>
          <c:order val="1"/>
          <c:tx>
            <c:strRef>
              <c:f>Sheet1!$C$1</c:f>
              <c:strCache>
                <c:ptCount val="1"/>
                <c:pt idx="0">
                  <c:v>Very dissatisfied </c:v>
                </c:pt>
              </c:strCache>
            </c:strRef>
          </c:tx>
          <c:spPr>
            <a:solidFill>
              <a:srgbClr val="FF01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Sheet1!$C$2</c:f>
              <c:numCache>
                <c:formatCode>0%</c:formatCode>
                <c:ptCount val="1"/>
                <c:pt idx="0">
                  <c:v>0.08</c:v>
                </c:pt>
              </c:numCache>
            </c:numRef>
          </c:val>
          <c:extLst>
            <c:ext xmlns:c16="http://schemas.microsoft.com/office/drawing/2014/chart" uri="{C3380CC4-5D6E-409C-BE32-E72D297353CC}">
              <c16:uniqueId val="{00000001-DC18-467B-BA14-A392591B6CD2}"/>
            </c:ext>
          </c:extLst>
        </c:ser>
        <c:ser>
          <c:idx val="1"/>
          <c:order val="2"/>
          <c:tx>
            <c:strRef>
              <c:f>Sheet1!$D$1</c:f>
              <c:strCache>
                <c:ptCount val="1"/>
                <c:pt idx="0">
                  <c:v>Fairly dissatisfied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Sheet1!$D$2</c:f>
              <c:numCache>
                <c:formatCode>0%</c:formatCode>
                <c:ptCount val="1"/>
                <c:pt idx="0">
                  <c:v>0.17</c:v>
                </c:pt>
              </c:numCache>
            </c:numRef>
          </c:val>
          <c:extLst>
            <c:ext xmlns:c16="http://schemas.microsoft.com/office/drawing/2014/chart" uri="{C3380CC4-5D6E-409C-BE32-E72D297353CC}">
              <c16:uniqueId val="{00000002-DC18-467B-BA14-A392591B6CD2}"/>
            </c:ext>
          </c:extLst>
        </c:ser>
        <c:ser>
          <c:idx val="0"/>
          <c:order val="3"/>
          <c:tx>
            <c:strRef>
              <c:f>Sheet1!$E$1</c:f>
              <c:strCache>
                <c:ptCount val="1"/>
                <c:pt idx="0">
                  <c:v>Neither satisfied nor dissatisfied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Sheet1!$E$2</c:f>
              <c:numCache>
                <c:formatCode>0%</c:formatCode>
                <c:ptCount val="1"/>
                <c:pt idx="0">
                  <c:v>0.24</c:v>
                </c:pt>
              </c:numCache>
            </c:numRef>
          </c:val>
          <c:extLst>
            <c:ext xmlns:c16="http://schemas.microsoft.com/office/drawing/2014/chart" uri="{C3380CC4-5D6E-409C-BE32-E72D297353CC}">
              <c16:uniqueId val="{00000003-DC18-467B-BA14-A392591B6CD2}"/>
            </c:ext>
          </c:extLst>
        </c:ser>
        <c:ser>
          <c:idx val="5"/>
          <c:order val="4"/>
          <c:tx>
            <c:strRef>
              <c:f>Sheet1!$F$1</c:f>
              <c:strCache>
                <c:ptCount val="1"/>
                <c:pt idx="0">
                  <c:v>Fairly satisfied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Sheet1!$F$2</c:f>
              <c:numCache>
                <c:formatCode>0%</c:formatCode>
                <c:ptCount val="1"/>
                <c:pt idx="0">
                  <c:v>0.3</c:v>
                </c:pt>
              </c:numCache>
            </c:numRef>
          </c:val>
          <c:extLst>
            <c:ext xmlns:c16="http://schemas.microsoft.com/office/drawing/2014/chart" uri="{C3380CC4-5D6E-409C-BE32-E72D297353CC}">
              <c16:uniqueId val="{00000004-DC18-467B-BA14-A392591B6CD2}"/>
            </c:ext>
          </c:extLst>
        </c:ser>
        <c:ser>
          <c:idx val="4"/>
          <c:order val="5"/>
          <c:tx>
            <c:strRef>
              <c:f>Sheet1!$G$1</c:f>
              <c:strCache>
                <c:ptCount val="1"/>
                <c:pt idx="0">
                  <c:v>Very satisfied</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Satisfaction with cultural facilities</c:v>
                </c:pt>
              </c:strCache>
            </c:strRef>
          </c:cat>
          <c:val>
            <c:numRef>
              <c:f>Sheet1!$G$2</c:f>
              <c:numCache>
                <c:formatCode>0%</c:formatCode>
                <c:ptCount val="1"/>
                <c:pt idx="0">
                  <c:v>0.16</c:v>
                </c:pt>
              </c:numCache>
            </c:numRef>
          </c:val>
          <c:extLst>
            <c:ext xmlns:c16="http://schemas.microsoft.com/office/drawing/2014/chart" uri="{C3380CC4-5D6E-409C-BE32-E72D297353CC}">
              <c16:uniqueId val="{00000005-DC18-467B-BA14-A392591B6CD2}"/>
            </c:ext>
          </c:extLst>
        </c:ser>
        <c:dLbls>
          <c:dLblPos val="ctr"/>
          <c:showLegendKey val="0"/>
          <c:showVal val="1"/>
          <c:showCatName val="0"/>
          <c:showSerName val="0"/>
          <c:showPercent val="0"/>
          <c:showBubbleSize val="0"/>
        </c:dLbls>
        <c:gapWidth val="85"/>
        <c:overlap val="100"/>
        <c:axId val="995150208"/>
        <c:axId val="995148896"/>
      </c:barChart>
      <c:catAx>
        <c:axId val="99515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5148896"/>
        <c:crosses val="autoZero"/>
        <c:auto val="1"/>
        <c:lblAlgn val="ctr"/>
        <c:lblOffset val="100"/>
        <c:noMultiLvlLbl val="0"/>
      </c:catAx>
      <c:valAx>
        <c:axId val="995148896"/>
        <c:scaling>
          <c:orientation val="minMax"/>
        </c:scaling>
        <c:delete val="1"/>
        <c:axPos val="l"/>
        <c:numFmt formatCode="0%" sourceLinked="1"/>
        <c:majorTickMark val="none"/>
        <c:minorTickMark val="none"/>
        <c:tickLblPos val="nextTo"/>
        <c:crossAx val="995150208"/>
        <c:crosses val="autoZero"/>
        <c:crossBetween val="between"/>
      </c:valAx>
      <c:spPr>
        <a:noFill/>
        <a:ln>
          <a:noFill/>
        </a:ln>
        <a:effectLst/>
      </c:spPr>
    </c:plotArea>
    <c:legend>
      <c:legendPos val="l"/>
      <c:layout>
        <c:manualLayout>
          <c:xMode val="edge"/>
          <c:yMode val="edge"/>
          <c:x val="0"/>
          <c:y val="0.18006962968975382"/>
          <c:w val="0.29974037823027516"/>
          <c:h val="0.56704010098163515"/>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011378839562675E-2"/>
          <c:y val="2.7737651970716351E-3"/>
          <c:w val="0.92944747528990213"/>
          <c:h val="0.85398874326396468"/>
        </c:manualLayout>
      </c:layout>
      <c:lineChart>
        <c:grouping val="standard"/>
        <c:varyColors val="0"/>
        <c:ser>
          <c:idx val="0"/>
          <c:order val="0"/>
          <c:tx>
            <c:strRef>
              <c:f>Sheet1!$B$1</c:f>
              <c:strCache>
                <c:ptCount val="1"/>
                <c:pt idx="0">
                  <c:v>Walking more to save money</c:v>
                </c:pt>
              </c:strCache>
            </c:strRef>
          </c:tx>
          <c:spPr>
            <a:ln w="38100">
              <a:solidFill>
                <a:schemeClr val="accent1">
                  <a:lumMod val="75000"/>
                </a:schemeClr>
              </a:solidFill>
            </a:ln>
          </c:spPr>
          <c:marker>
            <c:symbol val="circle"/>
            <c:size val="3"/>
            <c:spPr>
              <a:solidFill>
                <a:schemeClr val="accent1">
                  <a:lumMod val="75000"/>
                </a:schemeClr>
              </a:solidFill>
              <a:ln w="38100">
                <a:solidFill>
                  <a:schemeClr val="accent1">
                    <a:lumMod val="75000"/>
                  </a:schemeClr>
                </a:solidFill>
              </a:ln>
            </c:spPr>
          </c:marker>
          <c:dPt>
            <c:idx val="1"/>
            <c:bubble3D val="0"/>
            <c:extLst>
              <c:ext xmlns:c16="http://schemas.microsoft.com/office/drawing/2014/chart" uri="{C3380CC4-5D6E-409C-BE32-E72D297353CC}">
                <c16:uniqueId val="{00000023-DBA1-48BA-ADF6-A437E15C2732}"/>
              </c:ext>
            </c:extLst>
          </c:dPt>
          <c:dPt>
            <c:idx val="2"/>
            <c:bubble3D val="0"/>
            <c:extLst>
              <c:ext xmlns:c16="http://schemas.microsoft.com/office/drawing/2014/chart" uri="{C3380CC4-5D6E-409C-BE32-E72D297353CC}">
                <c16:uniqueId val="{00000024-DBA1-48BA-ADF6-A437E15C2732}"/>
              </c:ext>
            </c:extLst>
          </c:dPt>
          <c:dPt>
            <c:idx val="3"/>
            <c:bubble3D val="0"/>
            <c:extLst>
              <c:ext xmlns:c16="http://schemas.microsoft.com/office/drawing/2014/chart" uri="{C3380CC4-5D6E-409C-BE32-E72D297353CC}">
                <c16:uniqueId val="{00000025-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3-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4-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5-DBA1-48BA-ADF6-A437E15C2732}"/>
                </c:ext>
              </c:extLst>
            </c:dLbl>
            <c:dLbl>
              <c:idx val="7"/>
              <c:layout>
                <c:manualLayout>
                  <c:x val="-2.3788129917939355E-2"/>
                  <c:y val="3.578454093070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67-44EA-A06B-2CEC470D04C4}"/>
                </c:ext>
              </c:extLst>
            </c:dLbl>
            <c:dLbl>
              <c:idx val="8"/>
              <c:layout>
                <c:manualLayout>
                  <c:x val="-2.0023200267280359E-2"/>
                  <c:y val="3.2961311756748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683-4ED6-BDEB-FBF41DBAC65D}"/>
                </c:ext>
              </c:extLst>
            </c:dLbl>
            <c:dLbl>
              <c:idx val="9"/>
              <c:layout>
                <c:manualLayout>
                  <c:x val="-2.3788129917939542E-2"/>
                  <c:y val="3.57845409307097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04A-4BBA-A076-7345750EB301}"/>
                </c:ext>
              </c:extLst>
            </c:dLbl>
            <c:dLbl>
              <c:idx val="10"/>
              <c:layout>
                <c:manualLayout>
                  <c:x val="-2.0023200267280359E-2"/>
                  <c:y val="2.73148534088268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273-440A-AF03-74B224A2F4C9}"/>
                </c:ext>
              </c:extLst>
            </c:dLbl>
            <c:spPr>
              <a:noFill/>
              <a:ln>
                <a:noFill/>
              </a:ln>
              <a:effectLst/>
            </c:spPr>
            <c:txPr>
              <a:bodyPr wrap="square" lIns="38100" tIns="19050" rIns="38100" bIns="19050" anchor="ctr">
                <a:spAutoFit/>
              </a:bodyPr>
              <a:lstStyle/>
              <a:p>
                <a:pPr>
                  <a:defRPr sz="1200" b="1">
                    <a:solidFill>
                      <a:schemeClr val="accent1">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Sheet1!$B$2:$B$12</c:f>
              <c:numCache>
                <c:formatCode>0%</c:formatCode>
                <c:ptCount val="11"/>
                <c:pt idx="0">
                  <c:v>0.36</c:v>
                </c:pt>
                <c:pt idx="1">
                  <c:v>0.3</c:v>
                </c:pt>
                <c:pt idx="2">
                  <c:v>0.3</c:v>
                </c:pt>
                <c:pt idx="3">
                  <c:v>0.28999999999999998</c:v>
                </c:pt>
                <c:pt idx="4">
                  <c:v>0.28999999999999998</c:v>
                </c:pt>
                <c:pt idx="5">
                  <c:v>#N/A</c:v>
                </c:pt>
                <c:pt idx="6">
                  <c:v>0.3</c:v>
                </c:pt>
                <c:pt idx="7">
                  <c:v>0.24</c:v>
                </c:pt>
                <c:pt idx="8">
                  <c:v>0.25</c:v>
                </c:pt>
                <c:pt idx="9">
                  <c:v>0.25</c:v>
                </c:pt>
                <c:pt idx="10">
                  <c:v>0.24</c:v>
                </c:pt>
              </c:numCache>
            </c:numRef>
          </c:val>
          <c:smooth val="1"/>
          <c:extLst>
            <c:ext xmlns:c16="http://schemas.microsoft.com/office/drawing/2014/chart" uri="{C3380CC4-5D6E-409C-BE32-E72D297353CC}">
              <c16:uniqueId val="{00000003-DBA1-48BA-ADF6-A437E15C2732}"/>
            </c:ext>
          </c:extLst>
        </c:ser>
        <c:ser>
          <c:idx val="1"/>
          <c:order val="1"/>
          <c:tx>
            <c:strRef>
              <c:f>Sheet1!$C$1</c:f>
              <c:strCache>
                <c:ptCount val="1"/>
                <c:pt idx="0">
                  <c:v>Cycling more to save money</c:v>
                </c:pt>
              </c:strCache>
            </c:strRef>
          </c:tx>
          <c:spPr>
            <a:ln w="38100">
              <a:solidFill>
                <a:schemeClr val="accent5"/>
              </a:solidFill>
            </a:ln>
          </c:spPr>
          <c:marker>
            <c:symbol val="circle"/>
            <c:size val="3"/>
            <c:spPr>
              <a:solidFill>
                <a:schemeClr val="accent5"/>
              </a:solidFill>
              <a:ln w="38100">
                <a:solidFill>
                  <a:schemeClr val="accent5"/>
                </a:solidFill>
              </a:ln>
            </c:spPr>
          </c:marker>
          <c:dPt>
            <c:idx val="1"/>
            <c:bubble3D val="0"/>
            <c:extLst>
              <c:ext xmlns:c16="http://schemas.microsoft.com/office/drawing/2014/chart" uri="{C3380CC4-5D6E-409C-BE32-E72D297353CC}">
                <c16:uniqueId val="{0000002F-DBA1-48BA-ADF6-A437E15C2732}"/>
              </c:ext>
            </c:extLst>
          </c:dPt>
          <c:dPt>
            <c:idx val="2"/>
            <c:bubble3D val="0"/>
            <c:extLst>
              <c:ext xmlns:c16="http://schemas.microsoft.com/office/drawing/2014/chart" uri="{C3380CC4-5D6E-409C-BE32-E72D297353CC}">
                <c16:uniqueId val="{0000002E-DBA1-48BA-ADF6-A437E15C2732}"/>
              </c:ext>
            </c:extLst>
          </c:dPt>
          <c:dPt>
            <c:idx val="3"/>
            <c:bubble3D val="0"/>
            <c:extLst>
              <c:ext xmlns:c16="http://schemas.microsoft.com/office/drawing/2014/chart" uri="{C3380CC4-5D6E-409C-BE32-E72D297353CC}">
                <c16:uniqueId val="{0000002D-DBA1-48BA-ADF6-A437E15C2732}"/>
              </c:ext>
            </c:extLst>
          </c:dPt>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BA1-48BA-ADF6-A437E15C2732}"/>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BA1-48BA-ADF6-A437E15C2732}"/>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BA1-48BA-ADF6-A437E15C273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A1-48BA-ADF6-A437E15C2732}"/>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67-44EA-A06B-2CEC470D04C4}"/>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52-43BC-89B4-A0D057A68CE7}"/>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04A-4BBA-A076-7345750EB301}"/>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273-440A-AF03-74B224A2F4C9}"/>
                </c:ext>
              </c:extLst>
            </c:dLbl>
            <c:spPr>
              <a:noFill/>
              <a:ln>
                <a:noFill/>
              </a:ln>
              <a:effectLst/>
            </c:spPr>
            <c:txPr>
              <a:bodyPr wrap="square" lIns="38100" tIns="19050" rIns="38100" bIns="19050" anchor="ctr">
                <a:spAutoFit/>
              </a:bodyPr>
              <a:lstStyle/>
              <a:p>
                <a:pPr>
                  <a:defRPr sz="1200" b="1">
                    <a:solidFill>
                      <a:srgbClr val="5B9BD5"/>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Sheet1!$C$2:$C$12</c:f>
              <c:numCache>
                <c:formatCode>0%</c:formatCode>
                <c:ptCount val="11"/>
                <c:pt idx="0">
                  <c:v>0.08</c:v>
                </c:pt>
                <c:pt idx="1">
                  <c:v>0.08</c:v>
                </c:pt>
                <c:pt idx="2">
                  <c:v>0.08</c:v>
                </c:pt>
                <c:pt idx="3">
                  <c:v>7.0000000000000007E-2</c:v>
                </c:pt>
                <c:pt idx="4">
                  <c:v>7.0000000000000007E-2</c:v>
                </c:pt>
                <c:pt idx="5">
                  <c:v>#N/A</c:v>
                </c:pt>
                <c:pt idx="6">
                  <c:v>0.06</c:v>
                </c:pt>
                <c:pt idx="7">
                  <c:v>0.04</c:v>
                </c:pt>
                <c:pt idx="8">
                  <c:v>0.05</c:v>
                </c:pt>
                <c:pt idx="9">
                  <c:v>0.05</c:v>
                </c:pt>
                <c:pt idx="10">
                  <c:v>7.0000000000000007E-2</c:v>
                </c:pt>
              </c:numCache>
            </c:numRef>
          </c:val>
          <c:smooth val="1"/>
          <c:extLst>
            <c:ext xmlns:c16="http://schemas.microsoft.com/office/drawing/2014/chart" uri="{C3380CC4-5D6E-409C-BE32-E72D297353CC}">
              <c16:uniqueId val="{00000007-DBA1-48BA-ADF6-A437E15C2732}"/>
            </c:ext>
          </c:extLst>
        </c:ser>
        <c:ser>
          <c:idx val="2"/>
          <c:order val="2"/>
          <c:tx>
            <c:strRef>
              <c:f>Sheet1!$D$1</c:f>
              <c:strCache>
                <c:ptCount val="1"/>
                <c:pt idx="0">
                  <c:v>Cutting back on non-essential journeys on public transport</c:v>
                </c:pt>
              </c:strCache>
            </c:strRef>
          </c:tx>
          <c:spPr>
            <a:ln w="38100">
              <a:solidFill>
                <a:schemeClr val="accent5">
                  <a:lumMod val="75000"/>
                </a:schemeClr>
              </a:solidFill>
            </a:ln>
          </c:spPr>
          <c:marker>
            <c:symbol val="circle"/>
            <c:size val="3"/>
            <c:spPr>
              <a:solidFill>
                <a:schemeClr val="accent5">
                  <a:lumMod val="75000"/>
                </a:schemeClr>
              </a:solidFill>
              <a:ln w="38100">
                <a:solidFill>
                  <a:schemeClr val="accent5">
                    <a:lumMod val="75000"/>
                  </a:schemeClr>
                </a:solidFill>
              </a:ln>
            </c:spPr>
          </c:marker>
          <c:dPt>
            <c:idx val="1"/>
            <c:bubble3D val="0"/>
            <c:extLst>
              <c:ext xmlns:c16="http://schemas.microsoft.com/office/drawing/2014/chart" uri="{C3380CC4-5D6E-409C-BE32-E72D297353CC}">
                <c16:uniqueId val="{00000029-DBA1-48BA-ADF6-A437E15C2732}"/>
              </c:ext>
            </c:extLst>
          </c:dPt>
          <c:dPt>
            <c:idx val="2"/>
            <c:bubble3D val="0"/>
            <c:extLst>
              <c:ext xmlns:c16="http://schemas.microsoft.com/office/drawing/2014/chart" uri="{C3380CC4-5D6E-409C-BE32-E72D297353CC}">
                <c16:uniqueId val="{00000027-DBA1-48BA-ADF6-A437E15C2732}"/>
              </c:ext>
            </c:extLst>
          </c:dPt>
          <c:dPt>
            <c:idx val="3"/>
            <c:bubble3D val="0"/>
            <c:extLst>
              <c:ext xmlns:c16="http://schemas.microsoft.com/office/drawing/2014/chart" uri="{C3380CC4-5D6E-409C-BE32-E72D297353CC}">
                <c16:uniqueId val="{00000026-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9-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7-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6-DBA1-48BA-ADF6-A437E15C2732}"/>
                </c:ext>
              </c:extLst>
            </c:dLbl>
            <c:dLbl>
              <c:idx val="7"/>
              <c:layout>
                <c:manualLayout>
                  <c:x val="-1.5003294066401791E-2"/>
                  <c:y val="-3.7619417592274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54-4763-ADC9-E30A753CE7AC}"/>
                </c:ext>
              </c:extLst>
            </c:dLbl>
            <c:dLbl>
              <c:idx val="9"/>
              <c:layout>
                <c:manualLayout>
                  <c:x val="-1.876822371706088E-2"/>
                  <c:y val="-3.1972959244352707E-2"/>
                </c:manualLayout>
              </c:layout>
              <c:tx>
                <c:rich>
                  <a:bodyPr/>
                  <a:lstStyle/>
                  <a:p>
                    <a:r>
                      <a:rPr lang="en-US"/>
                      <a:t>19%</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DBA-4480-B2B7-5D153B76B928}"/>
                </c:ext>
              </c:extLst>
            </c:dLbl>
            <c:spPr>
              <a:noFill/>
              <a:ln>
                <a:noFill/>
              </a:ln>
              <a:effectLst/>
            </c:spPr>
            <c:txPr>
              <a:bodyPr wrap="square" lIns="38100" tIns="19050" rIns="38100" bIns="19050" anchor="ctr">
                <a:spAutoFit/>
              </a:bodyPr>
              <a:lstStyle/>
              <a:p>
                <a:pPr>
                  <a:defRPr sz="1200" b="1">
                    <a:solidFill>
                      <a:schemeClr val="accent5">
                        <a:lumMod val="7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Sheet1!$D$2:$D$12</c:f>
              <c:numCache>
                <c:formatCode>0%</c:formatCode>
                <c:ptCount val="11"/>
                <c:pt idx="0">
                  <c:v>0.26</c:v>
                </c:pt>
                <c:pt idx="1">
                  <c:v>0.21</c:v>
                </c:pt>
                <c:pt idx="2">
                  <c:v>0.23</c:v>
                </c:pt>
                <c:pt idx="3">
                  <c:v>0.24</c:v>
                </c:pt>
                <c:pt idx="4">
                  <c:v>0.24</c:v>
                </c:pt>
                <c:pt idx="5">
                  <c:v>#N/A</c:v>
                </c:pt>
                <c:pt idx="6">
                  <c:v>0.22</c:v>
                </c:pt>
                <c:pt idx="7">
                  <c:v>0.17</c:v>
                </c:pt>
                <c:pt idx="8">
                  <c:v>0.16</c:v>
                </c:pt>
                <c:pt idx="9">
                  <c:v>0.19</c:v>
                </c:pt>
                <c:pt idx="10">
                  <c:v>0.16</c:v>
                </c:pt>
              </c:numCache>
            </c:numRef>
          </c:val>
          <c:smooth val="1"/>
          <c:extLst>
            <c:ext xmlns:c16="http://schemas.microsoft.com/office/drawing/2014/chart" uri="{C3380CC4-5D6E-409C-BE32-E72D297353CC}">
              <c16:uniqueId val="{0000000B-DBA1-48BA-ADF6-A437E15C2732}"/>
            </c:ext>
          </c:extLst>
        </c:ser>
        <c:ser>
          <c:idx val="3"/>
          <c:order val="3"/>
          <c:tx>
            <c:strRef>
              <c:f>Sheet1!$E$1</c:f>
              <c:strCache>
                <c:ptCount val="1"/>
                <c:pt idx="0">
                  <c:v>Cutting back on non-essential journeys in my own vehicle </c:v>
                </c:pt>
              </c:strCache>
            </c:strRef>
          </c:tx>
          <c:spPr>
            <a:ln w="38100">
              <a:solidFill>
                <a:schemeClr val="accent1">
                  <a:lumMod val="50000"/>
                </a:schemeClr>
              </a:solidFill>
            </a:ln>
          </c:spPr>
          <c:marker>
            <c:symbol val="circle"/>
            <c:size val="3"/>
            <c:spPr>
              <a:solidFill>
                <a:schemeClr val="accent1">
                  <a:lumMod val="50000"/>
                </a:schemeClr>
              </a:solidFill>
              <a:ln w="38100">
                <a:solidFill>
                  <a:schemeClr val="accent1">
                    <a:lumMod val="50000"/>
                  </a:schemeClr>
                </a:solidFill>
              </a:ln>
            </c:spPr>
          </c:marker>
          <c:dPt>
            <c:idx val="1"/>
            <c:bubble3D val="0"/>
            <c:extLst>
              <c:ext xmlns:c16="http://schemas.microsoft.com/office/drawing/2014/chart" uri="{C3380CC4-5D6E-409C-BE32-E72D297353CC}">
                <c16:uniqueId val="{00000028-DBA1-48BA-ADF6-A437E15C2732}"/>
              </c:ext>
            </c:extLst>
          </c:dPt>
          <c:dPt>
            <c:idx val="2"/>
            <c:bubble3D val="0"/>
            <c:extLst>
              <c:ext xmlns:c16="http://schemas.microsoft.com/office/drawing/2014/chart" uri="{C3380CC4-5D6E-409C-BE32-E72D297353CC}">
                <c16:uniqueId val="{0000002A-DBA1-48BA-ADF6-A437E15C2732}"/>
              </c:ext>
            </c:extLst>
          </c:dPt>
          <c:dPt>
            <c:idx val="3"/>
            <c:bubble3D val="0"/>
            <c:extLst>
              <c:ext xmlns:c16="http://schemas.microsoft.com/office/drawing/2014/chart" uri="{C3380CC4-5D6E-409C-BE32-E72D297353CC}">
                <c16:uniqueId val="{0000002B-DBA1-48BA-ADF6-A437E15C2732}"/>
              </c:ext>
            </c:extLst>
          </c:dPt>
          <c:dLbls>
            <c:dLbl>
              <c:idx val="1"/>
              <c:delete val="1"/>
              <c:extLst>
                <c:ext xmlns:c15="http://schemas.microsoft.com/office/drawing/2012/chart" uri="{CE6537A1-D6FC-4f65-9D91-7224C49458BB}"/>
                <c:ext xmlns:c16="http://schemas.microsoft.com/office/drawing/2014/chart" uri="{C3380CC4-5D6E-409C-BE32-E72D297353CC}">
                  <c16:uniqueId val="{00000028-DBA1-48BA-ADF6-A437E15C2732}"/>
                </c:ext>
              </c:extLst>
            </c:dLbl>
            <c:dLbl>
              <c:idx val="2"/>
              <c:delete val="1"/>
              <c:extLst>
                <c:ext xmlns:c15="http://schemas.microsoft.com/office/drawing/2012/chart" uri="{CE6537A1-D6FC-4f65-9D91-7224C49458BB}"/>
                <c:ext xmlns:c16="http://schemas.microsoft.com/office/drawing/2014/chart" uri="{C3380CC4-5D6E-409C-BE32-E72D297353CC}">
                  <c16:uniqueId val="{0000002A-DBA1-48BA-ADF6-A437E15C2732}"/>
                </c:ext>
              </c:extLst>
            </c:dLbl>
            <c:dLbl>
              <c:idx val="3"/>
              <c:delete val="1"/>
              <c:extLst>
                <c:ext xmlns:c15="http://schemas.microsoft.com/office/drawing/2012/chart" uri="{CE6537A1-D6FC-4f65-9D91-7224C49458BB}"/>
                <c:ext xmlns:c16="http://schemas.microsoft.com/office/drawing/2014/chart" uri="{C3380CC4-5D6E-409C-BE32-E72D297353CC}">
                  <c16:uniqueId val="{0000002B-DBA1-48BA-ADF6-A437E15C2732}"/>
                </c:ext>
              </c:extLst>
            </c:dLbl>
            <c:dLbl>
              <c:idx val="6"/>
              <c:tx>
                <c:rich>
                  <a:bodyPr/>
                  <a:lstStyle/>
                  <a:p>
                    <a:fld id="{119C63E7-9CA5-4BDE-8784-36DA64AB7F74}"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3065-4A29-ADE2-7D2E78AAC551}"/>
                </c:ext>
              </c:extLst>
            </c:dLbl>
            <c:dLbl>
              <c:idx val="7"/>
              <c:layout>
                <c:manualLayout>
                  <c:x val="7.3416128187850423E-3"/>
                  <c:y val="-1.7856813374548086E-2"/>
                </c:manualLayout>
              </c:layout>
              <c:tx>
                <c:rich>
                  <a:bodyPr/>
                  <a:lstStyle/>
                  <a:p>
                    <a:fld id="{DF79718F-6A07-4CA1-BFDE-3A9212C4E583}"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DA67-44EA-A06B-2CEC470D04C4}"/>
                </c:ext>
              </c:extLst>
            </c:dLbl>
            <c:dLbl>
              <c:idx val="8"/>
              <c:layout>
                <c:manualLayout>
                  <c:x val="-3.8286172401563824E-2"/>
                  <c:y val="-3.4796188418313743E-2"/>
                </c:manualLayout>
              </c:layout>
              <c:tx>
                <c:rich>
                  <a:bodyPr/>
                  <a:lstStyle/>
                  <a:p>
                    <a:fld id="{9FEE60E4-65EB-4DA5-82F5-D54247C58F23}"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0683-4ED6-BDEB-FBF41DBAC65D}"/>
                </c:ext>
              </c:extLst>
            </c:dLbl>
            <c:dLbl>
              <c:idx val="9"/>
              <c:tx>
                <c:rich>
                  <a:bodyPr/>
                  <a:lstStyle/>
                  <a:p>
                    <a:fld id="{13310EFD-23DB-4EF6-9369-25582F7BE85A}" type="VALUE">
                      <a:rPr lang="en-US" smtClean="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2DBA-4480-B2B7-5D153B76B928}"/>
                </c:ext>
              </c:extLst>
            </c:dLbl>
            <c:dLbl>
              <c:idx val="10"/>
              <c:tx>
                <c:rich>
                  <a:bodyPr/>
                  <a:lstStyle/>
                  <a:p>
                    <a:fld id="{4557E80E-B419-4753-A6C3-8CA8718CFAD5}" type="VALUE">
                      <a:rPr lang="en-US" smtClean="0"/>
                      <a:pPr/>
                      <a:t>[VALUE]</a:t>
                    </a:fld>
                    <a:r>
                      <a:rPr lang="en-US"/>
                      <a:t> (25%)</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2273-440A-AF03-74B224A2F4C9}"/>
                </c:ext>
              </c:extLst>
            </c:dLbl>
            <c:spPr>
              <a:noFill/>
              <a:ln>
                <a:noFill/>
              </a:ln>
              <a:effectLst/>
            </c:spPr>
            <c:txPr>
              <a:bodyPr wrap="square" lIns="38100" tIns="19050" rIns="38100" bIns="19050" anchor="ctr">
                <a:spAutoFit/>
              </a:bodyPr>
              <a:lstStyle/>
              <a:p>
                <a:pPr>
                  <a:defRPr sz="1200" b="1">
                    <a:solidFill>
                      <a:schemeClr val="accent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Sheet1!$E$2:$E$12</c:f>
              <c:numCache>
                <c:formatCode>0%</c:formatCode>
                <c:ptCount val="11"/>
                <c:pt idx="0">
                  <c:v>0.46</c:v>
                </c:pt>
                <c:pt idx="1">
                  <c:v>0.41</c:v>
                </c:pt>
                <c:pt idx="2">
                  <c:v>0.37</c:v>
                </c:pt>
                <c:pt idx="3">
                  <c:v>0.37</c:v>
                </c:pt>
                <c:pt idx="4">
                  <c:v>0.36</c:v>
                </c:pt>
                <c:pt idx="5">
                  <c:v>#N/A</c:v>
                </c:pt>
                <c:pt idx="6">
                  <c:v>0.33</c:v>
                </c:pt>
                <c:pt idx="7">
                  <c:v>0.25</c:v>
                </c:pt>
                <c:pt idx="8">
                  <c:v>0.25</c:v>
                </c:pt>
                <c:pt idx="9">
                  <c:v>0.28000000000000003</c:v>
                </c:pt>
                <c:pt idx="10">
                  <c:v>0.25</c:v>
                </c:pt>
              </c:numCache>
            </c:numRef>
          </c:val>
          <c:smooth val="1"/>
          <c:extLst>
            <c:ext xmlns:c16="http://schemas.microsoft.com/office/drawing/2014/chart" uri="{C3380CC4-5D6E-409C-BE32-E72D297353CC}">
              <c16:uniqueId val="{0000000F-DBA1-48BA-ADF6-A437E15C2732}"/>
            </c:ext>
          </c:extLst>
        </c:ser>
        <c:dLbls>
          <c:showLegendKey val="0"/>
          <c:showVal val="0"/>
          <c:showCatName val="0"/>
          <c:showSerName val="0"/>
          <c:showPercent val="0"/>
          <c:showBubbleSize val="0"/>
        </c:dLbls>
        <c:marker val="1"/>
        <c:smooth val="0"/>
        <c:axId val="357045768"/>
        <c:axId val="357033616"/>
        <c:extLst/>
      </c:lineChart>
      <c:catAx>
        <c:axId val="357045768"/>
        <c:scaling>
          <c:orientation val="minMax"/>
        </c:scaling>
        <c:delete val="0"/>
        <c:axPos val="b"/>
        <c:numFmt formatCode="General" sourceLinked="1"/>
        <c:majorTickMark val="out"/>
        <c:minorTickMark val="none"/>
        <c:tickLblPos val="nextTo"/>
        <c:spPr>
          <a:ln>
            <a:noFill/>
          </a:ln>
        </c:spPr>
        <c:txPr>
          <a:bodyPr/>
          <a:lstStyle/>
          <a:p>
            <a:pPr>
              <a:defRPr lang="en-US" sz="1200" b="1" kern="1200">
                <a:solidFill>
                  <a:srgbClr val="5C5B5A"/>
                </a:solidFill>
                <a:latin typeface="Arial"/>
                <a:ea typeface="+mn-ea"/>
                <a:cs typeface="+mn-cs"/>
              </a:defRPr>
            </a:pPr>
            <a:endParaRPr lang="en-US"/>
          </a:p>
        </c:txPr>
        <c:crossAx val="357033616"/>
        <c:crosses val="autoZero"/>
        <c:auto val="1"/>
        <c:lblAlgn val="ctr"/>
        <c:lblOffset val="100"/>
        <c:noMultiLvlLbl val="0"/>
      </c:catAx>
      <c:valAx>
        <c:axId val="357033616"/>
        <c:scaling>
          <c:orientation val="minMax"/>
          <c:max val="0.5"/>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80498832131845E-2"/>
          <c:y val="0.17527404940237251"/>
          <c:w val="0.74519335045269786"/>
          <c:h val="0.56522872939509339"/>
        </c:manualLayout>
      </c:layout>
      <c:lineChart>
        <c:grouping val="stacked"/>
        <c:varyColors val="0"/>
        <c:ser>
          <c:idx val="0"/>
          <c:order val="0"/>
          <c:tx>
            <c:strRef>
              <c:f>Sheet1!$B$1</c:f>
              <c:strCache>
                <c:ptCount val="1"/>
                <c:pt idx="0">
                  <c:v>Very worthwhile (9-10)</c:v>
                </c:pt>
              </c:strCache>
            </c:strRef>
          </c:tx>
          <c:spPr>
            <a:ln w="28575" cap="rnd">
              <a:solidFill>
                <a:srgbClr val="009690"/>
              </a:solidFill>
              <a:round/>
            </a:ln>
            <a:effectLst/>
          </c:spPr>
          <c:marker>
            <c:symbol val="circle"/>
            <c:size val="5"/>
            <c:spPr>
              <a:solidFill>
                <a:srgbClr val="009690"/>
              </a:solidFill>
              <a:ln w="9525">
                <a:solidFill>
                  <a:srgbClr val="009690"/>
                </a:solidFill>
              </a:ln>
              <a:effectLst/>
            </c:spPr>
          </c:marker>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May '23
 (S7)</c:v>
                </c:pt>
                <c:pt idx="1">
                  <c:v>July '23 
(S8)</c:v>
                </c:pt>
                <c:pt idx="2">
                  <c:v>November '23
(S10)</c:v>
                </c:pt>
                <c:pt idx="3">
                  <c:v>February '24 
(S11)</c:v>
                </c:pt>
                <c:pt idx="4">
                  <c:v>May '24 
(S12)</c:v>
                </c:pt>
                <c:pt idx="5">
                  <c:v>July '24 
(S12)</c:v>
                </c:pt>
                <c:pt idx="6">
                  <c:v>Aug '24 (S14)</c:v>
                </c:pt>
                <c:pt idx="7">
                  <c:v>Oct '24
(S15)</c:v>
                </c:pt>
              </c:strCache>
            </c:strRef>
          </c:cat>
          <c:val>
            <c:numRef>
              <c:f>Sheet1!$B$2:$B$9</c:f>
              <c:numCache>
                <c:formatCode>0%</c:formatCode>
                <c:ptCount val="8"/>
                <c:pt idx="0">
                  <c:v>0.24</c:v>
                </c:pt>
                <c:pt idx="1">
                  <c:v>0.28000000000000003</c:v>
                </c:pt>
                <c:pt idx="2">
                  <c:v>0.23</c:v>
                </c:pt>
                <c:pt idx="3">
                  <c:v>0.25</c:v>
                </c:pt>
                <c:pt idx="4">
                  <c:v>0.25</c:v>
                </c:pt>
                <c:pt idx="5">
                  <c:v>0.23</c:v>
                </c:pt>
                <c:pt idx="6">
                  <c:v>0.23</c:v>
                </c:pt>
                <c:pt idx="7">
                  <c:v>0.26</c:v>
                </c:pt>
              </c:numCache>
            </c:numRef>
          </c:val>
          <c:smooth val="0"/>
          <c:extLst>
            <c:ext xmlns:c16="http://schemas.microsoft.com/office/drawing/2014/chart" uri="{C3380CC4-5D6E-409C-BE32-E72D297353CC}">
              <c16:uniqueId val="{00000000-249B-4C00-8BF7-95D845038AA9}"/>
            </c:ext>
          </c:extLst>
        </c:ser>
        <c:dLbls>
          <c:dLblPos val="t"/>
          <c:showLegendKey val="0"/>
          <c:showVal val="1"/>
          <c:showCatName val="0"/>
          <c:showSerName val="0"/>
          <c:showPercent val="0"/>
          <c:showBubbleSize val="0"/>
        </c:dLbls>
        <c:marker val="1"/>
        <c:smooth val="0"/>
        <c:axId val="1948619855"/>
        <c:axId val="1948612367"/>
      </c:lineChart>
      <c:catAx>
        <c:axId val="1948619855"/>
        <c:scaling>
          <c:orientation val="minMax"/>
        </c:scaling>
        <c:delete val="1"/>
        <c:axPos val="b"/>
        <c:numFmt formatCode="General" sourceLinked="1"/>
        <c:majorTickMark val="out"/>
        <c:minorTickMark val="none"/>
        <c:tickLblPos val="nextTo"/>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0685729847776357E-3"/>
          <c:y val="2.579233171394954E-4"/>
          <c:w val="0.97237174764303946"/>
          <c:h val="0.86634168018767499"/>
        </c:manualLayout>
      </c:layout>
      <c:lineChart>
        <c:grouping val="standard"/>
        <c:varyColors val="0"/>
        <c:ser>
          <c:idx val="0"/>
          <c:order val="0"/>
          <c:tx>
            <c:strRef>
              <c:f>Sheet1!$B$1</c:f>
              <c:strCache>
                <c:ptCount val="1"/>
                <c:pt idx="0">
                  <c:v>Spending less on non-essentials</c:v>
                </c:pt>
              </c:strCache>
            </c:strRef>
          </c:tx>
          <c:spPr>
            <a:ln w="38100">
              <a:solidFill>
                <a:schemeClr val="accent6">
                  <a:lumMod val="50000"/>
                </a:schemeClr>
              </a:solidFill>
            </a:ln>
          </c:spPr>
          <c:marker>
            <c:symbol val="circle"/>
            <c:size val="7"/>
            <c:spPr>
              <a:solidFill>
                <a:schemeClr val="accent6">
                  <a:lumMod val="50000"/>
                </a:schemeClr>
              </a:solidFill>
              <a:ln w="38100">
                <a:solidFill>
                  <a:schemeClr val="accent6">
                    <a:lumMod val="50000"/>
                  </a:schemeClr>
                </a:solidFill>
              </a:ln>
            </c:spPr>
          </c:marker>
          <c:dPt>
            <c:idx val="1"/>
            <c:bubble3D val="0"/>
            <c:extLst>
              <c:ext xmlns:c16="http://schemas.microsoft.com/office/drawing/2014/chart" uri="{C3380CC4-5D6E-409C-BE32-E72D297353CC}">
                <c16:uniqueId val="{0000001E-2521-4017-B168-E46A9D86A448}"/>
              </c:ext>
            </c:extLst>
          </c:dPt>
          <c:dPt>
            <c:idx val="2"/>
            <c:bubble3D val="0"/>
            <c:extLst>
              <c:ext xmlns:c16="http://schemas.microsoft.com/office/drawing/2014/chart" uri="{C3380CC4-5D6E-409C-BE32-E72D297353CC}">
                <c16:uniqueId val="{0000001F-2521-4017-B168-E46A9D86A448}"/>
              </c:ext>
            </c:extLst>
          </c:dPt>
          <c:dPt>
            <c:idx val="3"/>
            <c:bubble3D val="0"/>
            <c:extLst>
              <c:ext xmlns:c16="http://schemas.microsoft.com/office/drawing/2014/chart" uri="{C3380CC4-5D6E-409C-BE32-E72D297353CC}">
                <c16:uniqueId val="{00000020-2521-4017-B168-E46A9D86A448}"/>
              </c:ext>
            </c:extLst>
          </c:dPt>
          <c:dPt>
            <c:idx val="5"/>
            <c:bubble3D val="0"/>
            <c:extLst>
              <c:ext xmlns:c16="http://schemas.microsoft.com/office/drawing/2014/chart" uri="{C3380CC4-5D6E-409C-BE32-E72D297353CC}">
                <c16:uniqueId val="{00000019-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21-4017-B168-E46A9D86A448}"/>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521-4017-B168-E46A9D86A448}"/>
                </c:ext>
              </c:extLst>
            </c:dLbl>
            <c:dLbl>
              <c:idx val="6"/>
              <c:tx>
                <c:rich>
                  <a:bodyPr/>
                  <a:lstStyle/>
                  <a:p>
                    <a:fld id="{892432E9-6613-40F4-988D-59E032F0E1C7}" type="VALUE">
                      <a:rPr lang="en-US" smtClean="0"/>
                      <a:pPr/>
                      <a:t>[VALUE]</a:t>
                    </a:fld>
                    <a:r>
                      <a:rPr lang="en-US" baseline="0"/>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21-4017-B168-E46A9D86A448}"/>
                </c:ext>
              </c:extLst>
            </c:dLbl>
            <c:dLbl>
              <c:idx val="7"/>
              <c:tx>
                <c:rich>
                  <a:bodyPr/>
                  <a:lstStyle/>
                  <a:p>
                    <a:r>
                      <a:rPr lang="en-US"/>
                      <a:t>53%</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D334-4638-B923-FB6B3D8CBCE8}"/>
                </c:ext>
              </c:extLst>
            </c:dLbl>
            <c:dLbl>
              <c:idx val="8"/>
              <c:tx>
                <c:rich>
                  <a:bodyPr/>
                  <a:lstStyle/>
                  <a:p>
                    <a:fld id="{1676AB1B-6061-4073-AC0B-49F44B2C4DDB}"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0EA-465B-A51B-7715FD4CABD4}"/>
                </c:ext>
              </c:extLst>
            </c:dLbl>
            <c:dLbl>
              <c:idx val="9"/>
              <c:tx>
                <c:rich>
                  <a:bodyPr/>
                  <a:lstStyle/>
                  <a:p>
                    <a:r>
                      <a:rPr lang="en-US"/>
                      <a:t> 56% </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E4E7-4012-A7AA-8AD5A1443480}"/>
                </c:ext>
              </c:extLst>
            </c:dLbl>
            <c:dLbl>
              <c:idx val="10"/>
              <c:tx>
                <c:rich>
                  <a:bodyPr/>
                  <a:lstStyle/>
                  <a:p>
                    <a:fld id="{C0076E43-B50D-4374-9959-F7A0B7F7FA5B}" type="VALUE">
                      <a:rPr lang="en-US" smtClean="0"/>
                      <a:pPr/>
                      <a:t>[VALUE]</a:t>
                    </a:fld>
                    <a:r>
                      <a:rPr lang="en-US"/>
                      <a:t> (61%)</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C177-408C-8DE3-ACB812FE00D9}"/>
                </c:ext>
              </c:extLst>
            </c:dLbl>
            <c:spPr>
              <a:noFill/>
              <a:ln>
                <a:noFill/>
              </a:ln>
              <a:effectLst/>
            </c:spPr>
            <c:txPr>
              <a:bodyPr wrap="square" lIns="38100" tIns="19050" rIns="38100" bIns="19050" anchor="ctr">
                <a:spAutoFit/>
              </a:bodyPr>
              <a:lstStyle/>
              <a:p>
                <a:pPr>
                  <a:defRPr sz="1200" b="1">
                    <a:solidFill>
                      <a:schemeClr val="accent6">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Sheet1!$B$2:$B$12</c:f>
              <c:numCache>
                <c:formatCode>0%</c:formatCode>
                <c:ptCount val="11"/>
                <c:pt idx="0">
                  <c:v>0.68</c:v>
                </c:pt>
                <c:pt idx="1">
                  <c:v>0.65</c:v>
                </c:pt>
                <c:pt idx="2">
                  <c:v>0.62</c:v>
                </c:pt>
                <c:pt idx="3">
                  <c:v>0.65</c:v>
                </c:pt>
                <c:pt idx="4">
                  <c:v>0.61</c:v>
                </c:pt>
                <c:pt idx="5">
                  <c:v>0.56000000000000005</c:v>
                </c:pt>
                <c:pt idx="6">
                  <c:v>0.6</c:v>
                </c:pt>
                <c:pt idx="7">
                  <c:v>0.53</c:v>
                </c:pt>
                <c:pt idx="8">
                  <c:v>0.52</c:v>
                </c:pt>
                <c:pt idx="9">
                  <c:v>0.56000000000000005</c:v>
                </c:pt>
                <c:pt idx="10">
                  <c:v>0.52</c:v>
                </c:pt>
              </c:numCache>
            </c:numRef>
          </c:val>
          <c:smooth val="1"/>
          <c:extLst>
            <c:ext xmlns:c16="http://schemas.microsoft.com/office/drawing/2014/chart" uri="{C3380CC4-5D6E-409C-BE32-E72D297353CC}">
              <c16:uniqueId val="{00000002-2521-4017-B168-E46A9D86A448}"/>
            </c:ext>
          </c:extLst>
        </c:ser>
        <c:ser>
          <c:idx val="1"/>
          <c:order val="1"/>
          <c:tx>
            <c:strRef>
              <c:f>Sheet1!$C$1</c:f>
              <c:strCache>
                <c:ptCount val="1"/>
                <c:pt idx="0">
                  <c:v>Shopping around more </c:v>
                </c:pt>
              </c:strCache>
            </c:strRef>
          </c:tx>
          <c:spPr>
            <a:ln w="38100">
              <a:solidFill>
                <a:srgbClr val="00B050"/>
              </a:solidFill>
            </a:ln>
          </c:spPr>
          <c:marker>
            <c:symbol val="circle"/>
            <c:size val="7"/>
            <c:spPr>
              <a:solidFill>
                <a:srgbClr val="00B050"/>
              </a:solidFill>
              <a:ln w="38100">
                <a:solidFill>
                  <a:srgbClr val="00B050"/>
                </a:solidFill>
              </a:ln>
            </c:spPr>
          </c:marker>
          <c:dPt>
            <c:idx val="1"/>
            <c:bubble3D val="0"/>
            <c:extLst>
              <c:ext xmlns:c16="http://schemas.microsoft.com/office/drawing/2014/chart" uri="{C3380CC4-5D6E-409C-BE32-E72D297353CC}">
                <c16:uniqueId val="{00000026-2521-4017-B168-E46A9D86A448}"/>
              </c:ext>
            </c:extLst>
          </c:dPt>
          <c:dPt>
            <c:idx val="2"/>
            <c:bubble3D val="0"/>
            <c:extLst>
              <c:ext xmlns:c16="http://schemas.microsoft.com/office/drawing/2014/chart" uri="{C3380CC4-5D6E-409C-BE32-E72D297353CC}">
                <c16:uniqueId val="{00000025-2521-4017-B168-E46A9D86A448}"/>
              </c:ext>
            </c:extLst>
          </c:dPt>
          <c:dPt>
            <c:idx val="3"/>
            <c:bubble3D val="0"/>
            <c:extLst>
              <c:ext xmlns:c16="http://schemas.microsoft.com/office/drawing/2014/chart" uri="{C3380CC4-5D6E-409C-BE32-E72D297353CC}">
                <c16:uniqueId val="{00000024-2521-4017-B168-E46A9D86A448}"/>
              </c:ext>
            </c:extLst>
          </c:dPt>
          <c:dPt>
            <c:idx val="5"/>
            <c:bubble3D val="0"/>
            <c:extLst>
              <c:ext xmlns:c16="http://schemas.microsoft.com/office/drawing/2014/chart" uri="{C3380CC4-5D6E-409C-BE32-E72D297353CC}">
                <c16:uniqueId val="{00000018-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521-4017-B168-E46A9D86A448}"/>
                </c:ext>
              </c:extLst>
            </c:dLbl>
            <c:dLbl>
              <c:idx val="6"/>
              <c:layout>
                <c:manualLayout>
                  <c:x val="-2.7231432065215846E-2"/>
                  <c:y val="-4.2132309174971558E-2"/>
                </c:manualLayout>
              </c:layout>
              <c:tx>
                <c:rich>
                  <a:bodyPr/>
                  <a:lstStyle/>
                  <a:p>
                    <a:r>
                      <a:rPr lang="en-US" baseline="0"/>
                      <a:t>51%</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521-4017-B168-E46A9D86A448}"/>
                </c:ext>
              </c:extLst>
            </c:dLbl>
            <c:dLbl>
              <c:idx val="7"/>
              <c:layout>
                <c:manualLayout>
                  <c:x val="-3.6034869916076726E-3"/>
                  <c:y val="-2.9081543021448129E-2"/>
                </c:manualLayout>
              </c:layout>
              <c:tx>
                <c:rich>
                  <a:bodyPr/>
                  <a:lstStyle/>
                  <a:p>
                    <a:r>
                      <a:rPr lang="en-US"/>
                      <a:t>43%</a:t>
                    </a:r>
                    <a:r>
                      <a:rPr lang="en-US" baseline="0"/>
                      <a:t> </a:t>
                    </a:r>
                    <a:endParaRPr lang="en-US"/>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D334-4638-B923-FB6B3D8CBCE8}"/>
                </c:ext>
              </c:extLst>
            </c:dLbl>
            <c:dLbl>
              <c:idx val="8"/>
              <c:tx>
                <c:rich>
                  <a:bodyPr/>
                  <a:lstStyle/>
                  <a:p>
                    <a:r>
                      <a:rPr lang="en-US"/>
                      <a:t>44%</a:t>
                    </a:r>
                    <a:r>
                      <a:rPr lang="en-US" baseline="0"/>
                      <a:t> </a:t>
                    </a:r>
                    <a:endParaRPr lang="en-US"/>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90EA-465B-A51B-7715FD4CABD4}"/>
                </c:ext>
              </c:extLst>
            </c:dLbl>
            <c:dLbl>
              <c:idx val="9"/>
              <c:tx>
                <c:rich>
                  <a:bodyPr/>
                  <a:lstStyle/>
                  <a:p>
                    <a:fld id="{7DEA326A-C201-4531-8946-3E7AD5B1C404}" type="VALUE">
                      <a:rPr lang="en-US" smtClean="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E4E7-4012-A7AA-8AD5A1443480}"/>
                </c:ext>
              </c:extLst>
            </c:dLbl>
            <c:dLbl>
              <c:idx val="10"/>
              <c:tx>
                <c:rich>
                  <a:bodyPr/>
                  <a:lstStyle/>
                  <a:p>
                    <a:fld id="{7205AAE2-BA5A-4252-9A67-215CECF099E0}" type="VALUE">
                      <a:rPr lang="en-US" smtClean="0"/>
                      <a:pPr/>
                      <a:t>[VALUE]</a:t>
                    </a:fld>
                    <a:r>
                      <a:rPr lang="en-US"/>
                      <a:t> (48%)</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C177-408C-8DE3-ACB812FE00D9}"/>
                </c:ext>
              </c:extLst>
            </c:dLbl>
            <c:spPr>
              <a:noFill/>
              <a:ln>
                <a:noFill/>
              </a:ln>
              <a:effectLst/>
            </c:spPr>
            <c:txPr>
              <a:bodyPr wrap="square" lIns="38100" tIns="19050" rIns="38100" bIns="19050" anchor="ctr">
                <a:spAutoFit/>
              </a:bodyPr>
              <a:lstStyle/>
              <a:p>
                <a:pPr>
                  <a:defRPr sz="1200" b="1">
                    <a:solidFill>
                      <a:srgbClr val="00B05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Sheet1!$C$2:$C$12</c:f>
              <c:numCache>
                <c:formatCode>0%</c:formatCode>
                <c:ptCount val="11"/>
                <c:pt idx="0">
                  <c:v>0.51</c:v>
                </c:pt>
                <c:pt idx="1">
                  <c:v>0.51</c:v>
                </c:pt>
                <c:pt idx="2">
                  <c:v>0.47</c:v>
                </c:pt>
                <c:pt idx="3">
                  <c:v>0.51</c:v>
                </c:pt>
                <c:pt idx="4">
                  <c:v>0.49</c:v>
                </c:pt>
                <c:pt idx="5">
                  <c:v>0.5</c:v>
                </c:pt>
                <c:pt idx="6">
                  <c:v>0.51</c:v>
                </c:pt>
                <c:pt idx="7">
                  <c:v>0.43</c:v>
                </c:pt>
                <c:pt idx="8">
                  <c:v>0.44</c:v>
                </c:pt>
                <c:pt idx="9">
                  <c:v>0.48</c:v>
                </c:pt>
                <c:pt idx="10">
                  <c:v>0.43</c:v>
                </c:pt>
              </c:numCache>
            </c:numRef>
          </c:val>
          <c:smooth val="1"/>
          <c:extLst>
            <c:ext xmlns:c16="http://schemas.microsoft.com/office/drawing/2014/chart" uri="{C3380CC4-5D6E-409C-BE32-E72D297353CC}">
              <c16:uniqueId val="{00000005-2521-4017-B168-E46A9D86A448}"/>
            </c:ext>
          </c:extLst>
        </c:ser>
        <c:ser>
          <c:idx val="2"/>
          <c:order val="2"/>
          <c:tx>
            <c:strRef>
              <c:f>Sheet1!$D$1</c:f>
              <c:strCache>
                <c:ptCount val="1"/>
                <c:pt idx="0">
                  <c:v>Using less gas in my home</c:v>
                </c:pt>
              </c:strCache>
            </c:strRef>
          </c:tx>
          <c:spPr>
            <a:ln w="38100">
              <a:solidFill>
                <a:schemeClr val="accent6">
                  <a:lumMod val="75000"/>
                </a:schemeClr>
              </a:solidFill>
            </a:ln>
          </c:spPr>
          <c:marker>
            <c:symbol val="circle"/>
            <c:size val="7"/>
            <c:spPr>
              <a:solidFill>
                <a:schemeClr val="accent6">
                  <a:lumMod val="75000"/>
                </a:schemeClr>
              </a:solidFill>
              <a:ln w="38100">
                <a:solidFill>
                  <a:schemeClr val="accent6">
                    <a:lumMod val="75000"/>
                  </a:schemeClr>
                </a:solidFill>
              </a:ln>
            </c:spPr>
          </c:marker>
          <c:dPt>
            <c:idx val="1"/>
            <c:bubble3D val="0"/>
            <c:extLst>
              <c:ext xmlns:c16="http://schemas.microsoft.com/office/drawing/2014/chart" uri="{C3380CC4-5D6E-409C-BE32-E72D297353CC}">
                <c16:uniqueId val="{00000021-2521-4017-B168-E46A9D86A448}"/>
              </c:ext>
            </c:extLst>
          </c:dPt>
          <c:dPt>
            <c:idx val="2"/>
            <c:bubble3D val="0"/>
            <c:extLst>
              <c:ext xmlns:c16="http://schemas.microsoft.com/office/drawing/2014/chart" uri="{C3380CC4-5D6E-409C-BE32-E72D297353CC}">
                <c16:uniqueId val="{00000022-2521-4017-B168-E46A9D86A448}"/>
              </c:ext>
            </c:extLst>
          </c:dPt>
          <c:dPt>
            <c:idx val="3"/>
            <c:bubble3D val="0"/>
            <c:extLst>
              <c:ext xmlns:c16="http://schemas.microsoft.com/office/drawing/2014/chart" uri="{C3380CC4-5D6E-409C-BE32-E72D297353CC}">
                <c16:uniqueId val="{00000023-2521-4017-B168-E46A9D86A448}"/>
              </c:ext>
            </c:extLst>
          </c:dPt>
          <c:dPt>
            <c:idx val="5"/>
            <c:bubble3D val="0"/>
            <c:extLst>
              <c:ext xmlns:c16="http://schemas.microsoft.com/office/drawing/2014/chart" uri="{C3380CC4-5D6E-409C-BE32-E72D297353CC}">
                <c16:uniqueId val="{00000017-2521-4017-B168-E46A9D86A448}"/>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21-4017-B168-E46A9D86A448}"/>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7-2521-4017-B168-E46A9D86A448}"/>
                </c:ext>
              </c:extLst>
            </c:dLbl>
            <c:dLbl>
              <c:idx val="6"/>
              <c:layout>
                <c:manualLayout>
                  <c:x val="-2.3092289380024413E-2"/>
                  <c:y val="-2.3624732594070049E-2"/>
                </c:manualLayout>
              </c:layout>
              <c:tx>
                <c:rich>
                  <a:bodyPr/>
                  <a:lstStyle/>
                  <a:p>
                    <a:fld id="{68FE668D-A1CD-456A-9F9E-CCB62FE28D12}"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521-4017-B168-E46A9D86A448}"/>
                </c:ext>
              </c:extLst>
            </c:dLbl>
            <c:dLbl>
              <c:idx val="7"/>
              <c:layout>
                <c:manualLayout>
                  <c:x val="5.9239714881430998E-3"/>
                  <c:y val="-5.6397185938727263E-3"/>
                </c:manualLayout>
              </c:layout>
              <c:tx>
                <c:rich>
                  <a:bodyPr wrap="square" lIns="38100" tIns="19050" rIns="38100" bIns="19050" anchor="ctr">
                    <a:noAutofit/>
                  </a:bodyPr>
                  <a:lstStyle/>
                  <a:p>
                    <a:pPr>
                      <a:defRPr sz="1200" b="1">
                        <a:solidFill>
                          <a:schemeClr val="accent6">
                            <a:lumMod val="75000"/>
                          </a:schemeClr>
                        </a:solidFill>
                      </a:defRPr>
                    </a:pPr>
                    <a:r>
                      <a:rPr lang="en-US" sz="1200"/>
                      <a:t>41%</a:t>
                    </a:r>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3.9928508077272162E-2"/>
                      <c:h val="6.9194749986807871E-2"/>
                    </c:manualLayout>
                  </c15:layout>
                  <c15:showDataLabelsRange val="0"/>
                </c:ext>
                <c:ext xmlns:c16="http://schemas.microsoft.com/office/drawing/2014/chart" uri="{C3380CC4-5D6E-409C-BE32-E72D297353CC}">
                  <c16:uniqueId val="{0000001F-D334-4638-B923-FB6B3D8CBCE8}"/>
                </c:ext>
              </c:extLst>
            </c:dLbl>
            <c:dLbl>
              <c:idx val="8"/>
              <c:layout>
                <c:manualLayout>
                  <c:x val="-2.492783758161796E-2"/>
                  <c:y val="-3.1232675145390344E-2"/>
                </c:manualLayout>
              </c:layout>
              <c:tx>
                <c:rich>
                  <a:bodyPr/>
                  <a:lstStyle/>
                  <a:p>
                    <a:fld id="{3135AA4D-4866-410F-AE11-8BDC14315AEF}"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90EA-465B-A51B-7715FD4CABD4}"/>
                </c:ext>
              </c:extLst>
            </c:dLbl>
            <c:dLbl>
              <c:idx val="9"/>
              <c:tx>
                <c:rich>
                  <a:bodyPr/>
                  <a:lstStyle/>
                  <a:p>
                    <a:fld id="{4AFC5D66-871D-47E5-A6BD-7DDA7E8B89B7}" type="VALUE">
                      <a:rPr lang="en-US" smtClean="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E4E7-4012-A7AA-8AD5A1443480}"/>
                </c:ext>
              </c:extLst>
            </c:dLbl>
            <c:dLbl>
              <c:idx val="10"/>
              <c:layout>
                <c:manualLayout>
                  <c:x val="-1.9404920868568872E-2"/>
                  <c:y val="-3.1232675145390344E-2"/>
                </c:manualLayout>
              </c:layout>
              <c:tx>
                <c:rich>
                  <a:bodyPr/>
                  <a:lstStyle/>
                  <a:p>
                    <a:fld id="{A60C586E-D378-46D9-ABF8-2069F4CCC27F}" type="VALUE">
                      <a:rPr lang="en-US" smtClean="0"/>
                      <a:pPr/>
                      <a:t>[VALUE]</a:t>
                    </a:fld>
                    <a:r>
                      <a:rPr lang="en-US"/>
                      <a:t> (39%)</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C177-408C-8DE3-ACB812FE00D9}"/>
                </c:ext>
              </c:extLst>
            </c:dLbl>
            <c:spPr>
              <a:noFill/>
              <a:ln>
                <a:noFill/>
              </a:ln>
              <a:effectLst/>
            </c:spPr>
            <c:txPr>
              <a:bodyPr wrap="square" lIns="38100" tIns="19050" rIns="38100" bIns="19050" anchor="ctr">
                <a:spAutoFit/>
              </a:bodyPr>
              <a:lstStyle/>
              <a:p>
                <a:pPr>
                  <a:defRPr sz="1200" b="1">
                    <a:solidFill>
                      <a:schemeClr val="accent6">
                        <a:lumMod val="75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Sheet1!$D$2:$D$12</c:f>
              <c:numCache>
                <c:formatCode>0%</c:formatCode>
                <c:ptCount val="11"/>
                <c:pt idx="0">
                  <c:v>0.62</c:v>
                </c:pt>
                <c:pt idx="1">
                  <c:v>0.63</c:v>
                </c:pt>
                <c:pt idx="2">
                  <c:v>0.56999999999999995</c:v>
                </c:pt>
                <c:pt idx="3">
                  <c:v>0.59</c:v>
                </c:pt>
                <c:pt idx="4">
                  <c:v>0.54</c:v>
                </c:pt>
                <c:pt idx="5">
                  <c:v>0.45</c:v>
                </c:pt>
                <c:pt idx="6">
                  <c:v>0.45</c:v>
                </c:pt>
                <c:pt idx="7">
                  <c:v>0.41</c:v>
                </c:pt>
                <c:pt idx="8">
                  <c:v>0.37</c:v>
                </c:pt>
                <c:pt idx="9">
                  <c:v>0.41</c:v>
                </c:pt>
                <c:pt idx="10">
                  <c:v>0.38</c:v>
                </c:pt>
              </c:numCache>
            </c:numRef>
          </c:val>
          <c:smooth val="1"/>
          <c:extLst>
            <c:ext xmlns:c16="http://schemas.microsoft.com/office/drawing/2014/chart" uri="{C3380CC4-5D6E-409C-BE32-E72D297353CC}">
              <c16:uniqueId val="{00000008-2521-4017-B168-E46A9D86A448}"/>
            </c:ext>
          </c:extLst>
        </c:ser>
        <c:ser>
          <c:idx val="3"/>
          <c:order val="3"/>
          <c:tx>
            <c:strRef>
              <c:f>Sheet1!$E$1</c:f>
              <c:strCache>
                <c:ptCount val="1"/>
                <c:pt idx="0">
                  <c:v>Spending less on food shopping and essentials</c:v>
                </c:pt>
              </c:strCache>
            </c:strRef>
          </c:tx>
          <c:spPr>
            <a:ln w="38100">
              <a:solidFill>
                <a:srgbClr val="7030A0"/>
              </a:solidFill>
            </a:ln>
          </c:spPr>
          <c:marker>
            <c:symbol val="circle"/>
            <c:size val="7"/>
            <c:spPr>
              <a:solidFill>
                <a:srgbClr val="7030A0"/>
              </a:solidFill>
              <a:ln w="38100">
                <a:solidFill>
                  <a:srgbClr val="7030A0"/>
                </a:solidFill>
              </a:ln>
            </c:spPr>
          </c:marker>
          <c:dPt>
            <c:idx val="1"/>
            <c:bubble3D val="0"/>
            <c:extLst>
              <c:ext xmlns:c16="http://schemas.microsoft.com/office/drawing/2014/chart" uri="{C3380CC4-5D6E-409C-BE32-E72D297353CC}">
                <c16:uniqueId val="{00000029-2521-4017-B168-E46A9D86A448}"/>
              </c:ext>
            </c:extLst>
          </c:dPt>
          <c:dPt>
            <c:idx val="2"/>
            <c:bubble3D val="0"/>
            <c:extLst>
              <c:ext xmlns:c16="http://schemas.microsoft.com/office/drawing/2014/chart" uri="{C3380CC4-5D6E-409C-BE32-E72D297353CC}">
                <c16:uniqueId val="{00000028-2521-4017-B168-E46A9D86A448}"/>
              </c:ext>
            </c:extLst>
          </c:dPt>
          <c:dPt>
            <c:idx val="3"/>
            <c:bubble3D val="0"/>
            <c:extLst>
              <c:ext xmlns:c16="http://schemas.microsoft.com/office/drawing/2014/chart" uri="{C3380CC4-5D6E-409C-BE32-E72D297353CC}">
                <c16:uniqueId val="{00000027-2521-4017-B168-E46A9D86A448}"/>
              </c:ext>
            </c:extLst>
          </c:dPt>
          <c:dPt>
            <c:idx val="5"/>
            <c:bubble3D val="0"/>
            <c:extLst>
              <c:ext xmlns:c16="http://schemas.microsoft.com/office/drawing/2014/chart" uri="{C3380CC4-5D6E-409C-BE32-E72D297353CC}">
                <c16:uniqueId val="{00000016-2521-4017-B168-E46A9D86A448}"/>
              </c:ext>
            </c:extLst>
          </c:dPt>
          <c:dLbls>
            <c:dLbl>
              <c:idx val="0"/>
              <c:layout>
                <c:manualLayout>
                  <c:x val="-5.8821015892540851E-2"/>
                  <c:y val="-1.7780556617715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521-4017-B168-E46A9D86A448}"/>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521-4017-B168-E46A9D86A448}"/>
                </c:ext>
              </c:extLst>
            </c:dLbl>
            <c:dLbl>
              <c:idx val="5"/>
              <c:delete val="1"/>
              <c:extLst>
                <c:ext xmlns:c15="http://schemas.microsoft.com/office/drawing/2012/chart" uri="{CE6537A1-D6FC-4f65-9D91-7224C49458BB}"/>
                <c:ext xmlns:c16="http://schemas.microsoft.com/office/drawing/2014/chart" uri="{C3380CC4-5D6E-409C-BE32-E72D297353CC}">
                  <c16:uniqueId val="{00000016-2521-4017-B168-E46A9D86A448}"/>
                </c:ext>
              </c:extLst>
            </c:dLbl>
            <c:dLbl>
              <c:idx val="6"/>
              <c:layout>
                <c:manualLayout>
                  <c:x val="-2.886536172503049E-2"/>
                  <c:y val="3.9374554323450078E-2"/>
                </c:manualLayout>
              </c:layout>
              <c:tx>
                <c:rich>
                  <a:bodyPr/>
                  <a:lstStyle/>
                  <a:p>
                    <a:fld id="{5BB9E65C-99BD-497D-8928-624181620DE9}"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2521-4017-B168-E46A9D86A448}"/>
                </c:ext>
              </c:extLst>
            </c:dLbl>
            <c:dLbl>
              <c:idx val="7"/>
              <c:layout>
                <c:manualLayout>
                  <c:x val="-2.0643913996376734E-2"/>
                  <c:y val="2.8833552623149874E-2"/>
                </c:manualLayout>
              </c:layout>
              <c:tx>
                <c:rich>
                  <a:bodyPr/>
                  <a:lstStyle/>
                  <a:p>
                    <a:fld id="{93D75DE2-9A38-410D-BB15-0E21C9990ECE}"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D334-4638-B923-FB6B3D8CBCE8}"/>
                </c:ext>
              </c:extLst>
            </c:dLbl>
            <c:dLbl>
              <c:idx val="8"/>
              <c:layout>
                <c:manualLayout>
                  <c:x val="-2.2297630690993858E-2"/>
                  <c:y val="3.2198143893931386E-2"/>
                </c:manualLayout>
              </c:layout>
              <c:tx>
                <c:rich>
                  <a:bodyPr/>
                  <a:lstStyle/>
                  <a:p>
                    <a:fld id="{408EE315-AAA9-4167-AE33-C2EC4D729FC2}"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90EA-465B-A51B-7715FD4CABD4}"/>
                </c:ext>
              </c:extLst>
            </c:dLbl>
            <c:dLbl>
              <c:idx val="9"/>
              <c:layout>
                <c:manualLayout>
                  <c:x val="-2.624294102693011E-2"/>
                  <c:y val="3.7713867288654862E-2"/>
                </c:manualLayout>
              </c:layout>
              <c:tx>
                <c:rich>
                  <a:bodyPr/>
                  <a:lstStyle/>
                  <a:p>
                    <a:fld id="{5A4F5658-FDFC-4830-814F-AF38BD1621EB}"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E4E7-4012-A7AA-8AD5A1443480}"/>
                </c:ext>
              </c:extLst>
            </c:dLbl>
            <c:dLbl>
              <c:idx val="10"/>
              <c:layout>
                <c:manualLayout>
                  <c:x val="-2.6242941026930301E-2"/>
                  <c:y val="3.2198143893931289E-2"/>
                </c:manualLayout>
              </c:layout>
              <c:tx>
                <c:rich>
                  <a:bodyPr/>
                  <a:lstStyle/>
                  <a:p>
                    <a:fld id="{7762C265-5B51-4E65-9C52-9EFF4C73DA6D}" type="VALUE">
                      <a:rPr lang="en-US" smtClean="0"/>
                      <a:pPr/>
                      <a:t>[VALUE]</a:t>
                    </a:fld>
                    <a:r>
                      <a:rPr lang="en-US"/>
                      <a:t> (36%)</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C177-408C-8DE3-ACB812FE00D9}"/>
                </c:ext>
              </c:extLst>
            </c:dLbl>
            <c:spPr>
              <a:noFill/>
              <a:ln>
                <a:noFill/>
              </a:ln>
              <a:effectLst/>
            </c:spPr>
            <c:txPr>
              <a:bodyPr wrap="square" lIns="38100" tIns="19050" rIns="38100" bIns="19050" anchor="ctr">
                <a:spAutoFit/>
              </a:bodyPr>
              <a:lstStyle/>
              <a:p>
                <a:pPr>
                  <a:defRPr sz="1200" b="1">
                    <a:solidFill>
                      <a:srgbClr val="7030A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Sheet1!$E$2:$E$12</c:f>
              <c:numCache>
                <c:formatCode>0%</c:formatCode>
                <c:ptCount val="11"/>
                <c:pt idx="0">
                  <c:v>0.56000000000000005</c:v>
                </c:pt>
                <c:pt idx="1">
                  <c:v>0.49</c:v>
                </c:pt>
                <c:pt idx="2">
                  <c:v>0.46</c:v>
                </c:pt>
                <c:pt idx="3">
                  <c:v>0.46</c:v>
                </c:pt>
                <c:pt idx="4">
                  <c:v>0.47</c:v>
                </c:pt>
                <c:pt idx="5">
                  <c:v>0.43</c:v>
                </c:pt>
                <c:pt idx="6">
                  <c:v>0.43</c:v>
                </c:pt>
                <c:pt idx="7">
                  <c:v>0.4</c:v>
                </c:pt>
                <c:pt idx="8">
                  <c:v>0.37</c:v>
                </c:pt>
                <c:pt idx="9">
                  <c:v>0.39</c:v>
                </c:pt>
                <c:pt idx="10">
                  <c:v>0.36</c:v>
                </c:pt>
              </c:numCache>
            </c:numRef>
          </c:val>
          <c:smooth val="1"/>
          <c:extLst>
            <c:ext xmlns:c16="http://schemas.microsoft.com/office/drawing/2014/chart" uri="{C3380CC4-5D6E-409C-BE32-E72D297353CC}">
              <c16:uniqueId val="{0000000B-2521-4017-B168-E46A9D86A448}"/>
            </c:ext>
          </c:extLst>
        </c:ser>
        <c:ser>
          <c:idx val="4"/>
          <c:order val="4"/>
          <c:tx>
            <c:strRef>
              <c:f>Sheet1!$F$1</c:f>
              <c:strCache>
                <c:ptCount val="1"/>
                <c:pt idx="0">
                  <c:v>Cutting back on home broadband or mobile data plans</c:v>
                </c:pt>
              </c:strCache>
            </c:strRef>
          </c:tx>
          <c:spPr>
            <a:ln w="38100">
              <a:solidFill>
                <a:srgbClr val="9999FF"/>
              </a:solidFill>
            </a:ln>
          </c:spPr>
          <c:marker>
            <c:symbol val="circle"/>
            <c:size val="7"/>
            <c:spPr>
              <a:solidFill>
                <a:srgbClr val="9999FF"/>
              </a:solidFill>
              <a:ln w="38100">
                <a:solidFill>
                  <a:srgbClr val="9999FF"/>
                </a:solidFill>
              </a:ln>
            </c:spPr>
          </c:marker>
          <c:dPt>
            <c:idx val="0"/>
            <c:bubble3D val="0"/>
            <c:spPr>
              <a:ln w="38100" cap="flat">
                <a:solidFill>
                  <a:srgbClr val="9999FF"/>
                </a:solidFill>
              </a:ln>
            </c:spPr>
            <c:extLst>
              <c:ext xmlns:c16="http://schemas.microsoft.com/office/drawing/2014/chart" uri="{C3380CC4-5D6E-409C-BE32-E72D297353CC}">
                <c16:uniqueId val="{00000011-B671-43EE-9AED-57F4C704BCF5}"/>
              </c:ext>
            </c:extLst>
          </c:dPt>
          <c:dPt>
            <c:idx val="1"/>
            <c:bubble3D val="0"/>
            <c:spPr>
              <a:ln w="38100" cap="flat">
                <a:solidFill>
                  <a:srgbClr val="9999FF"/>
                </a:solidFill>
              </a:ln>
            </c:spPr>
            <c:extLst>
              <c:ext xmlns:c16="http://schemas.microsoft.com/office/drawing/2014/chart" uri="{C3380CC4-5D6E-409C-BE32-E72D297353CC}">
                <c16:uniqueId val="{00000013-B671-43EE-9AED-57F4C704BCF5}"/>
              </c:ext>
            </c:extLst>
          </c:dPt>
          <c:dPt>
            <c:idx val="2"/>
            <c:bubble3D val="0"/>
            <c:spPr>
              <a:ln w="38100" cap="flat">
                <a:solidFill>
                  <a:srgbClr val="9999FF"/>
                </a:solidFill>
              </a:ln>
            </c:spPr>
            <c:extLst>
              <c:ext xmlns:c16="http://schemas.microsoft.com/office/drawing/2014/chart" uri="{C3380CC4-5D6E-409C-BE32-E72D297353CC}">
                <c16:uniqueId val="{00000015-B671-43EE-9AED-57F4C704BCF5}"/>
              </c:ext>
            </c:extLst>
          </c:dPt>
          <c:dPt>
            <c:idx val="3"/>
            <c:bubble3D val="0"/>
            <c:spPr>
              <a:ln w="38100" cap="flat">
                <a:solidFill>
                  <a:srgbClr val="9999FF"/>
                </a:solidFill>
              </a:ln>
            </c:spPr>
            <c:extLst>
              <c:ext xmlns:c16="http://schemas.microsoft.com/office/drawing/2014/chart" uri="{C3380CC4-5D6E-409C-BE32-E72D297353CC}">
                <c16:uniqueId val="{00000017-B671-43EE-9AED-57F4C704BCF5}"/>
              </c:ext>
            </c:extLst>
          </c:dPt>
          <c:dPt>
            <c:idx val="4"/>
            <c:bubble3D val="0"/>
            <c:spPr>
              <a:ln w="38100" cap="flat">
                <a:solidFill>
                  <a:srgbClr val="9999FF"/>
                </a:solidFill>
              </a:ln>
            </c:spPr>
            <c:extLst>
              <c:ext xmlns:c16="http://schemas.microsoft.com/office/drawing/2014/chart" uri="{C3380CC4-5D6E-409C-BE32-E72D297353CC}">
                <c16:uniqueId val="{00000019-B671-43EE-9AED-57F4C704BCF5}"/>
              </c:ext>
            </c:extLst>
          </c:dPt>
          <c:dPt>
            <c:idx val="5"/>
            <c:bubble3D val="0"/>
            <c:extLst>
              <c:ext xmlns:c16="http://schemas.microsoft.com/office/drawing/2014/chart" uri="{C3380CC4-5D6E-409C-BE32-E72D297353CC}">
                <c16:uniqueId val="{00000018-B907-48E2-9A83-4B30A5C3FD98}"/>
              </c:ext>
            </c:extLst>
          </c:dPt>
          <c:dPt>
            <c:idx val="6"/>
            <c:bubble3D val="0"/>
            <c:spPr>
              <a:ln w="38100" cap="flat">
                <a:solidFill>
                  <a:srgbClr val="9999FF"/>
                </a:solidFill>
              </a:ln>
            </c:spPr>
            <c:extLst>
              <c:ext xmlns:c16="http://schemas.microsoft.com/office/drawing/2014/chart" uri="{C3380CC4-5D6E-409C-BE32-E72D297353CC}">
                <c16:uniqueId val="{0000001C-B671-43EE-9AED-57F4C704BCF5}"/>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71-43EE-9AED-57F4C704BCF5}"/>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671-43EE-9AED-57F4C704BCF5}"/>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B671-43EE-9AED-57F4C704BCF5}"/>
                </c:ext>
              </c:extLst>
            </c:dLbl>
            <c:dLbl>
              <c:idx val="7"/>
              <c:layout>
                <c:manualLayout>
                  <c:x val="-2.1041655124994271E-2"/>
                  <c:y val="-3.309434036834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334-4638-B923-FB6B3D8CBCE8}"/>
                </c:ext>
              </c:extLst>
            </c:dLbl>
            <c:dLbl>
              <c:idx val="8"/>
              <c:layout>
                <c:manualLayout>
                  <c:x val="-2.3671862015618762E-2"/>
                  <c:y val="-3.0336478670980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90EA-465B-A51B-7715FD4CABD4}"/>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E7-4012-A7AA-8AD5A1443480}"/>
                </c:ext>
              </c:extLst>
            </c:dLbl>
            <c:dLbl>
              <c:idx val="10"/>
              <c:layout>
                <c:manualLayout>
                  <c:x val="-2.6302068906242961E-2"/>
                  <c:y val="-3.8610063763065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C177-408C-8DE3-ACB812FE00D9}"/>
                </c:ext>
              </c:extLst>
            </c:dLbl>
            <c:spPr>
              <a:noFill/>
              <a:ln>
                <a:noFill/>
              </a:ln>
              <a:effectLst/>
            </c:spPr>
            <c:txPr>
              <a:bodyPr wrap="square" lIns="38100" tIns="19050" rIns="38100" bIns="19050" anchor="ctr">
                <a:spAutoFit/>
              </a:bodyPr>
              <a:lstStyle/>
              <a:p>
                <a:pPr>
                  <a:defRPr sz="1200" b="1">
                    <a:solidFill>
                      <a:srgbClr val="9999FF"/>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Sheet1!$F$2:$F$12</c:f>
              <c:numCache>
                <c:formatCode>0%</c:formatCode>
                <c:ptCount val="11"/>
                <c:pt idx="0">
                  <c:v>0.16</c:v>
                </c:pt>
                <c:pt idx="1">
                  <c:v>0.12</c:v>
                </c:pt>
                <c:pt idx="2">
                  <c:v>0.14000000000000001</c:v>
                </c:pt>
                <c:pt idx="3">
                  <c:v>0.16</c:v>
                </c:pt>
                <c:pt idx="4">
                  <c:v>0.17</c:v>
                </c:pt>
                <c:pt idx="5">
                  <c:v>0.15</c:v>
                </c:pt>
                <c:pt idx="6">
                  <c:v>0.17</c:v>
                </c:pt>
                <c:pt idx="7">
                  <c:v>0.11</c:v>
                </c:pt>
                <c:pt idx="8">
                  <c:v>0.13</c:v>
                </c:pt>
                <c:pt idx="9">
                  <c:v>0.12</c:v>
                </c:pt>
                <c:pt idx="10">
                  <c:v>0.11</c:v>
                </c:pt>
              </c:numCache>
            </c:numRef>
          </c:val>
          <c:smooth val="1"/>
          <c:extLst>
            <c:ext xmlns:c16="http://schemas.microsoft.com/office/drawing/2014/chart" uri="{C3380CC4-5D6E-409C-BE32-E72D297353CC}">
              <c16:uniqueId val="{0000000E-2521-4017-B168-E46A9D86A448}"/>
            </c:ext>
          </c:extLst>
        </c:ser>
        <c:ser>
          <c:idx val="5"/>
          <c:order val="5"/>
          <c:tx>
            <c:strRef>
              <c:f>Sheet1!$G$1</c:f>
              <c:strCache>
                <c:ptCount val="1"/>
                <c:pt idx="0">
                  <c:v>Making energy efficiency improvements to my home</c:v>
                </c:pt>
              </c:strCache>
            </c:strRef>
          </c:tx>
          <c:spPr>
            <a:ln w="38100">
              <a:solidFill>
                <a:srgbClr val="9F5FCF"/>
              </a:solidFill>
            </a:ln>
          </c:spPr>
          <c:marker>
            <c:symbol val="circle"/>
            <c:size val="7"/>
            <c:spPr>
              <a:solidFill>
                <a:srgbClr val="9F5FCF"/>
              </a:solidFill>
              <a:ln w="38100">
                <a:solidFill>
                  <a:srgbClr val="9F5FCF"/>
                </a:solidFill>
              </a:ln>
            </c:spPr>
          </c:marker>
          <c:dLbls>
            <c:dLbl>
              <c:idx val="1"/>
              <c:delete val="1"/>
              <c:extLst>
                <c:ext xmlns:c15="http://schemas.microsoft.com/office/drawing/2012/chart" uri="{CE6537A1-D6FC-4f65-9D91-7224C49458BB}"/>
                <c:ext xmlns:c16="http://schemas.microsoft.com/office/drawing/2014/chart" uri="{C3380CC4-5D6E-409C-BE32-E72D297353CC}">
                  <c16:uniqueId val="{00000013-2521-4017-B168-E46A9D86A448}"/>
                </c:ext>
              </c:extLst>
            </c:dLbl>
            <c:dLbl>
              <c:idx val="2"/>
              <c:delete val="1"/>
              <c:extLst>
                <c:ext xmlns:c15="http://schemas.microsoft.com/office/drawing/2012/chart" uri="{CE6537A1-D6FC-4f65-9D91-7224C49458BB}"/>
                <c:ext xmlns:c16="http://schemas.microsoft.com/office/drawing/2014/chart" uri="{C3380CC4-5D6E-409C-BE32-E72D297353CC}">
                  <c16:uniqueId val="{00000012-2521-4017-B168-E46A9D86A448}"/>
                </c:ext>
              </c:extLst>
            </c:dLbl>
            <c:dLbl>
              <c:idx val="3"/>
              <c:delete val="1"/>
              <c:extLst>
                <c:ext xmlns:c15="http://schemas.microsoft.com/office/drawing/2012/chart" uri="{CE6537A1-D6FC-4f65-9D91-7224C49458BB}"/>
                <c:ext xmlns:c16="http://schemas.microsoft.com/office/drawing/2014/chart" uri="{C3380CC4-5D6E-409C-BE32-E72D297353CC}">
                  <c16:uniqueId val="{00000010-2521-4017-B168-E46A9D86A448}"/>
                </c:ext>
              </c:extLst>
            </c:dLbl>
            <c:dLbl>
              <c:idx val="6"/>
              <c:layout>
                <c:manualLayout>
                  <c:x val="-1.0102876603760634E-2"/>
                  <c:y val="-3.6898401248411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521-4017-B168-E46A9D86A448}"/>
                </c:ext>
              </c:extLst>
            </c:dLbl>
            <c:dLbl>
              <c:idx val="7"/>
              <c:layout>
                <c:manualLayout>
                  <c:x val="-2.7654761528771703E-2"/>
                  <c:y val="-2.9081543021448129E-2"/>
                </c:manualLayout>
              </c:layout>
              <c:tx>
                <c:rich>
                  <a:bodyPr/>
                  <a:lstStyle/>
                  <a:p>
                    <a:r>
                      <a:rPr lang="en-US"/>
                      <a:t>19% </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0-D334-4638-B923-FB6B3D8CBCE8}"/>
                </c:ext>
              </c:extLst>
            </c:dLbl>
            <c:dLbl>
              <c:idx val="8"/>
              <c:tx>
                <c:rich>
                  <a:bodyPr/>
                  <a:lstStyle/>
                  <a:p>
                    <a:fld id="{B1F391F6-F3F9-424A-BEBA-DE9FC9A36825}"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98F8-4C7C-8FDD-33A6A4355672}"/>
                </c:ext>
              </c:extLst>
            </c:dLbl>
            <c:dLbl>
              <c:idx val="9"/>
              <c:tx>
                <c:rich>
                  <a:bodyPr/>
                  <a:lstStyle/>
                  <a:p>
                    <a:fld id="{EF40022B-5A76-4972-8AD2-A54BC4C7DE84}"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D667-4EDE-837E-354DE01B5082}"/>
                </c:ext>
              </c:extLst>
            </c:dLbl>
            <c:dLbl>
              <c:idx val="10"/>
              <c:tx>
                <c:rich>
                  <a:bodyPr/>
                  <a:lstStyle/>
                  <a:p>
                    <a:fld id="{F6E1D258-5E44-4B69-A33F-35E3D0018CDF}" type="VALUE">
                      <a:rPr lang="en-US" smtClean="0"/>
                      <a:pPr/>
                      <a:t>[VALUE]</a:t>
                    </a:fld>
                    <a:r>
                      <a:rPr lang="en-US"/>
                      <a:t> (18%)</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C177-408C-8DE3-ACB812FE00D9}"/>
                </c:ext>
              </c:extLst>
            </c:dLbl>
            <c:spPr>
              <a:noFill/>
              <a:ln>
                <a:noFill/>
              </a:ln>
              <a:effectLst/>
            </c:spPr>
            <c:txPr>
              <a:bodyPr wrap="square" lIns="38100" tIns="19050" rIns="38100" bIns="19050" anchor="ctr">
                <a:spAutoFit/>
              </a:bodyPr>
              <a:lstStyle/>
              <a:p>
                <a:pPr>
                  <a:defRPr sz="1200" b="1">
                    <a:solidFill>
                      <a:srgbClr val="9F5FCF"/>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Sheet1!$G$2:$G$12</c:f>
              <c:numCache>
                <c:formatCode>0%</c:formatCode>
                <c:ptCount val="11"/>
                <c:pt idx="0">
                  <c:v>0.36</c:v>
                </c:pt>
                <c:pt idx="1">
                  <c:v>0.35</c:v>
                </c:pt>
                <c:pt idx="2">
                  <c:v>0.33</c:v>
                </c:pt>
                <c:pt idx="3">
                  <c:v>0.34</c:v>
                </c:pt>
                <c:pt idx="4">
                  <c:v>0.32</c:v>
                </c:pt>
                <c:pt idx="5">
                  <c:v>#N/A</c:v>
                </c:pt>
                <c:pt idx="6">
                  <c:v>0.27</c:v>
                </c:pt>
                <c:pt idx="7">
                  <c:v>0.19</c:v>
                </c:pt>
                <c:pt idx="8">
                  <c:v>0.2</c:v>
                </c:pt>
                <c:pt idx="9">
                  <c:v>0.23</c:v>
                </c:pt>
                <c:pt idx="10">
                  <c:v>0.21</c:v>
                </c:pt>
              </c:numCache>
            </c:numRef>
          </c:val>
          <c:smooth val="1"/>
          <c:extLst>
            <c:ext xmlns:c16="http://schemas.microsoft.com/office/drawing/2014/chart" uri="{C3380CC4-5D6E-409C-BE32-E72D297353CC}">
              <c16:uniqueId val="{0000000F-2521-4017-B168-E46A9D86A448}"/>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70000000000000007"/>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39588922561518"/>
          <c:y val="0.25938963695014988"/>
          <c:w val="0.71238032260529227"/>
          <c:h val="0.60909460802178028"/>
        </c:manualLayout>
      </c:layout>
      <c:lineChart>
        <c:grouping val="standard"/>
        <c:varyColors val="0"/>
        <c:ser>
          <c:idx val="0"/>
          <c:order val="0"/>
          <c:tx>
            <c:strRef>
              <c:f>Sheet1!$B$1</c:f>
              <c:strCache>
                <c:ptCount val="1"/>
                <c:pt idx="0">
                  <c:v>Using my savings </c:v>
                </c:pt>
              </c:strCache>
            </c:strRef>
          </c:tx>
          <c:spPr>
            <a:ln w="38100">
              <a:solidFill>
                <a:srgbClr val="843C0C"/>
              </a:solidFill>
            </a:ln>
          </c:spPr>
          <c:marker>
            <c:symbol val="circle"/>
            <c:size val="7"/>
            <c:spPr>
              <a:solidFill>
                <a:srgbClr val="843C0C"/>
              </a:solidFill>
              <a:ln>
                <a:solidFill>
                  <a:srgbClr val="843C0C"/>
                </a:solidFill>
              </a:ln>
            </c:spPr>
          </c:marker>
          <c:dPt>
            <c:idx val="0"/>
            <c:bubble3D val="0"/>
            <c:extLst>
              <c:ext xmlns:c16="http://schemas.microsoft.com/office/drawing/2014/chart" uri="{C3380CC4-5D6E-409C-BE32-E72D297353CC}">
                <c16:uniqueId val="{00000000-373D-49E1-8241-25B87E844779}"/>
              </c:ext>
            </c:extLst>
          </c:dPt>
          <c:dPt>
            <c:idx val="4"/>
            <c:bubble3D val="0"/>
            <c:extLst>
              <c:ext xmlns:c16="http://schemas.microsoft.com/office/drawing/2014/chart" uri="{C3380CC4-5D6E-409C-BE32-E72D297353CC}">
                <c16:uniqueId val="{0000001D-373D-49E1-8241-25B87E844779}"/>
              </c:ext>
            </c:extLst>
          </c:dPt>
          <c:dPt>
            <c:idx val="5"/>
            <c:bubble3D val="0"/>
            <c:extLst>
              <c:ext xmlns:c16="http://schemas.microsoft.com/office/drawing/2014/chart" uri="{C3380CC4-5D6E-409C-BE32-E72D297353CC}">
                <c16:uniqueId val="{00000012-373D-49E1-8241-25B87E844779}"/>
              </c:ext>
            </c:extLst>
          </c:dPt>
          <c:dPt>
            <c:idx val="6"/>
            <c:bubble3D val="0"/>
            <c:extLst>
              <c:ext xmlns:c16="http://schemas.microsoft.com/office/drawing/2014/chart" uri="{C3380CC4-5D6E-409C-BE32-E72D297353CC}">
                <c16:uniqueId val="{00000001-373D-49E1-8241-25B87E844779}"/>
              </c:ext>
            </c:extLst>
          </c:dPt>
          <c:dLbls>
            <c:dLbl>
              <c:idx val="0"/>
              <c:layout>
                <c:manualLayout>
                  <c:x val="-4.3401920438957478E-2"/>
                  <c:y val="-1.75866459658150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D-49E1-8241-25B87E844779}"/>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373D-49E1-8241-25B87E844779}"/>
                </c:ext>
              </c:extLst>
            </c:dLbl>
            <c:dLbl>
              <c:idx val="6"/>
              <c:layout>
                <c:manualLayout>
                  <c:x val="-1.4065084624357882E-2"/>
                  <c:y val="-3.12884413372047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3D-49E1-8241-25B87E844779}"/>
                </c:ext>
              </c:extLst>
            </c:dLbl>
            <c:dLbl>
              <c:idx val="7"/>
              <c:layout>
                <c:manualLayout>
                  <c:x val="-1.8065583163880728E-2"/>
                  <c:y val="-3.2600054314156884E-2"/>
                </c:manualLayout>
              </c:layout>
              <c:tx>
                <c:rich>
                  <a:bodyPr/>
                  <a:lstStyle/>
                  <a:p>
                    <a:fld id="{1A13195E-B0D3-4226-8B5B-56000ADBD31E}"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1B3-4CD6-A775-8D99918BD6D0}"/>
                </c:ext>
              </c:extLst>
            </c:dLbl>
            <c:dLbl>
              <c:idx val="8"/>
              <c:tx>
                <c:rich>
                  <a:bodyPr/>
                  <a:lstStyle/>
                  <a:p>
                    <a:fld id="{CB015D01-1A28-455B-9CDD-A1C091628614}"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DD31-4AEA-A00A-013BED30D473}"/>
                </c:ext>
              </c:extLst>
            </c:dLbl>
            <c:dLbl>
              <c:idx val="9"/>
              <c:tx>
                <c:rich>
                  <a:bodyPr/>
                  <a:lstStyle/>
                  <a:p>
                    <a:fld id="{53E47596-8B9E-450C-982D-9CDA721E0D25}" type="VALUE">
                      <a:rPr lang="en-US" smtClean="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0645-4A5F-9C66-369EFEB4211B}"/>
                </c:ext>
              </c:extLst>
            </c:dLbl>
            <c:dLbl>
              <c:idx val="10"/>
              <c:tx>
                <c:rich>
                  <a:bodyPr/>
                  <a:lstStyle/>
                  <a:p>
                    <a:fld id="{76CEEA2C-97A7-4880-9CF7-E8CF37D61137}" type="VALUE">
                      <a:rPr lang="en-US" smtClean="0"/>
                      <a:pPr/>
                      <a:t>[VALUE]</a:t>
                    </a:fld>
                    <a:r>
                      <a:rPr lang="en-US"/>
                      <a:t> (26%)</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8B6-4798-9F47-02B447D422CB}"/>
                </c:ext>
              </c:extLst>
            </c:dLbl>
            <c:spPr>
              <a:noFill/>
              <a:ln>
                <a:noFill/>
              </a:ln>
              <a:effectLst/>
            </c:spPr>
            <c:txPr>
              <a:bodyPr wrap="square" lIns="38100" tIns="19050" rIns="38100" bIns="19050" anchor="ctr">
                <a:spAutoFit/>
              </a:bodyPr>
              <a:lstStyle/>
              <a:p>
                <a:pPr>
                  <a:defRPr sz="1200" b="1">
                    <a:solidFill>
                      <a:schemeClr val="accent2">
                        <a:lumMod val="50000"/>
                      </a:schemeClr>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Sheet1!$B$2:$B$12</c:f>
              <c:numCache>
                <c:formatCode>0%</c:formatCode>
                <c:ptCount val="11"/>
                <c:pt idx="0">
                  <c:v>0.36</c:v>
                </c:pt>
                <c:pt idx="1">
                  <c:v>0.35</c:v>
                </c:pt>
                <c:pt idx="2">
                  <c:v>0.33</c:v>
                </c:pt>
                <c:pt idx="3">
                  <c:v>0.33</c:v>
                </c:pt>
                <c:pt idx="4">
                  <c:v>0.32</c:v>
                </c:pt>
                <c:pt idx="5">
                  <c:v>0.33</c:v>
                </c:pt>
                <c:pt idx="6">
                  <c:v>0.3</c:v>
                </c:pt>
                <c:pt idx="7">
                  <c:v>0.24</c:v>
                </c:pt>
                <c:pt idx="8">
                  <c:v>0.27</c:v>
                </c:pt>
                <c:pt idx="9">
                  <c:v>0.27</c:v>
                </c:pt>
                <c:pt idx="10">
                  <c:v>0.27</c:v>
                </c:pt>
              </c:numCache>
            </c:numRef>
          </c:val>
          <c:smooth val="1"/>
          <c:extLst>
            <c:ext xmlns:c16="http://schemas.microsoft.com/office/drawing/2014/chart" uri="{C3380CC4-5D6E-409C-BE32-E72D297353CC}">
              <c16:uniqueId val="{00000002-373D-49E1-8241-25B87E844779}"/>
            </c:ext>
          </c:extLst>
        </c:ser>
        <c:ser>
          <c:idx val="1"/>
          <c:order val="1"/>
          <c:tx>
            <c:strRef>
              <c:f>Sheet1!$C$1</c:f>
              <c:strCache>
                <c:ptCount val="1"/>
                <c:pt idx="0">
                  <c:v>Using more credit than usual</c:v>
                </c:pt>
              </c:strCache>
            </c:strRef>
          </c:tx>
          <c:spPr>
            <a:ln w="38100">
              <a:solidFill>
                <a:schemeClr val="accent2"/>
              </a:solidFill>
            </a:ln>
          </c:spPr>
          <c:marker>
            <c:symbol val="circle"/>
            <c:size val="7"/>
            <c:spPr>
              <a:solidFill>
                <a:schemeClr val="accent2"/>
              </a:solidFill>
              <a:ln w="25400">
                <a:solidFill>
                  <a:schemeClr val="accent2"/>
                </a:solidFill>
              </a:ln>
            </c:spPr>
          </c:marker>
          <c:dPt>
            <c:idx val="1"/>
            <c:bubble3D val="0"/>
            <c:extLst>
              <c:ext xmlns:c16="http://schemas.microsoft.com/office/drawing/2014/chart" uri="{C3380CC4-5D6E-409C-BE32-E72D297353CC}">
                <c16:uniqueId val="{0000001A-373D-49E1-8241-25B87E844779}"/>
              </c:ext>
            </c:extLst>
          </c:dPt>
          <c:dPt>
            <c:idx val="2"/>
            <c:bubble3D val="0"/>
            <c:extLst>
              <c:ext xmlns:c16="http://schemas.microsoft.com/office/drawing/2014/chart" uri="{C3380CC4-5D6E-409C-BE32-E72D297353CC}">
                <c16:uniqueId val="{00000019-373D-49E1-8241-25B87E844779}"/>
              </c:ext>
            </c:extLst>
          </c:dPt>
          <c:dPt>
            <c:idx val="3"/>
            <c:bubble3D val="0"/>
            <c:extLst>
              <c:ext xmlns:c16="http://schemas.microsoft.com/office/drawing/2014/chart" uri="{C3380CC4-5D6E-409C-BE32-E72D297353CC}">
                <c16:uniqueId val="{00000018-373D-49E1-8241-25B87E844779}"/>
              </c:ext>
            </c:extLst>
          </c:dPt>
          <c:dPt>
            <c:idx val="5"/>
            <c:bubble3D val="0"/>
            <c:extLst>
              <c:ext xmlns:c16="http://schemas.microsoft.com/office/drawing/2014/chart" uri="{C3380CC4-5D6E-409C-BE32-E72D297353CC}">
                <c16:uniqueId val="{00000013-373D-49E1-8241-25B87E844779}"/>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D-49E1-8241-25B87E844779}"/>
                </c:ext>
              </c:extLst>
            </c:dLbl>
            <c:dLbl>
              <c:idx val="4"/>
              <c:layout>
                <c:manualLayout>
                  <c:x val="-2.1854927825762857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9CD-4964-A345-504AF29AB6AA}"/>
                </c:ext>
              </c:extLst>
            </c:dLbl>
            <c:dLbl>
              <c:idx val="6"/>
              <c:layout>
                <c:manualLayout>
                  <c:x val="-1.8392802970314152E-2"/>
                  <c:y val="4.572926041591454E-2"/>
                </c:manualLayout>
              </c:layout>
              <c:tx>
                <c:rich>
                  <a:bodyPr/>
                  <a:lstStyle/>
                  <a:p>
                    <a:fld id="{60C7223A-D006-4956-B44C-6B368E0967BE}" type="VALUE">
                      <a:rPr lang="en-US" smtClean="0"/>
                      <a:pPr/>
                      <a:t>[VALUE]</a:t>
                    </a:fld>
                    <a:r>
                      <a:rPr lang="en-US"/>
                      <a:t> </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73D-49E1-8241-25B87E844779}"/>
                </c:ext>
              </c:extLst>
            </c:dLbl>
            <c:dLbl>
              <c:idx val="7"/>
              <c:layout>
                <c:manualLayout>
                  <c:x val="-1.7586808024032809E-2"/>
                  <c:y val="-3.982046385351181E-2"/>
                </c:manualLayout>
              </c:layout>
              <c:tx>
                <c:rich>
                  <a:bodyPr/>
                  <a:lstStyle/>
                  <a:p>
                    <a:fld id="{6A228B92-5029-4EE6-9D7D-E41958D379F5}" type="VALUE">
                      <a:rPr lang="en-US" smtClean="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F1B3-4CD6-A775-8D99918BD6D0}"/>
                </c:ext>
              </c:extLst>
            </c:dLbl>
            <c:dLbl>
              <c:idx val="8"/>
              <c:tx>
                <c:rich>
                  <a:bodyPr/>
                  <a:lstStyle/>
                  <a:p>
                    <a:fld id="{44D17825-2273-439C-9399-3CB2985283F8}" type="VALUE">
                      <a:rPr lang="en-US" smtClean="0"/>
                      <a:pPr/>
                      <a:t>[VALUE]</a:t>
                    </a:fld>
                    <a:r>
                      <a:rPr lang="en-US"/>
                      <a:t> </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DD31-4AEA-A00A-013BED30D473}"/>
                </c:ext>
              </c:extLst>
            </c:dLbl>
            <c:dLbl>
              <c:idx val="9"/>
              <c:tx>
                <c:rich>
                  <a:bodyPr/>
                  <a:lstStyle/>
                  <a:p>
                    <a:fld id="{03423AA5-1DDE-45BD-BCA4-9A1063CBB00C}" type="VALUE">
                      <a:rPr lang="en-US" smtClean="0"/>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0645-4A5F-9C66-369EFEB4211B}"/>
                </c:ext>
              </c:extLst>
            </c:dLbl>
            <c:dLbl>
              <c:idx val="10"/>
              <c:tx>
                <c:rich>
                  <a:bodyPr/>
                  <a:lstStyle/>
                  <a:p>
                    <a:fld id="{BBFC751B-831C-4EAF-88DC-8BC4015B2E45}" type="VALUE">
                      <a:rPr lang="en-US" smtClean="0"/>
                      <a:pPr/>
                      <a:t>[VALUE]</a:t>
                    </a:fld>
                    <a:r>
                      <a:rPr lang="en-US"/>
                      <a:t> (16%)</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88B6-4798-9F47-02B447D422CB}"/>
                </c:ext>
              </c:extLst>
            </c:dLbl>
            <c:spPr>
              <a:noFill/>
              <a:ln>
                <a:noFill/>
              </a:ln>
              <a:effectLst/>
            </c:spPr>
            <c:txPr>
              <a:bodyPr wrap="square" lIns="38100" tIns="19050" rIns="38100" bIns="19050" anchor="ctr">
                <a:spAutoFit/>
              </a:bodyPr>
              <a:lstStyle/>
              <a:p>
                <a:pPr>
                  <a:defRPr sz="1200" b="1">
                    <a:solidFill>
                      <a:schemeClr val="accent2"/>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Sheet1!$C$2:$C$12</c:f>
              <c:numCache>
                <c:formatCode>0%</c:formatCode>
                <c:ptCount val="11"/>
                <c:pt idx="0">
                  <c:v>0.2</c:v>
                </c:pt>
                <c:pt idx="1">
                  <c:v>0.2</c:v>
                </c:pt>
                <c:pt idx="2">
                  <c:v>0.18</c:v>
                </c:pt>
                <c:pt idx="3">
                  <c:v>0.2</c:v>
                </c:pt>
                <c:pt idx="4">
                  <c:v>0.19</c:v>
                </c:pt>
                <c:pt idx="5">
                  <c:v>0.2</c:v>
                </c:pt>
                <c:pt idx="6">
                  <c:v>0.18</c:v>
                </c:pt>
                <c:pt idx="7">
                  <c:v>0.15</c:v>
                </c:pt>
                <c:pt idx="8">
                  <c:v>0.17</c:v>
                </c:pt>
                <c:pt idx="9">
                  <c:v>0.16</c:v>
                </c:pt>
                <c:pt idx="10">
                  <c:v>0.17</c:v>
                </c:pt>
              </c:numCache>
            </c:numRef>
          </c:val>
          <c:smooth val="1"/>
          <c:extLst>
            <c:ext xmlns:c16="http://schemas.microsoft.com/office/drawing/2014/chart" uri="{C3380CC4-5D6E-409C-BE32-E72D297353CC}">
              <c16:uniqueId val="{00000005-373D-49E1-8241-25B87E844779}"/>
            </c:ext>
          </c:extLst>
        </c:ser>
        <c:ser>
          <c:idx val="2"/>
          <c:order val="2"/>
          <c:tx>
            <c:strRef>
              <c:f>Sheet1!$D$1</c:f>
              <c:strCache>
                <c:ptCount val="1"/>
                <c:pt idx="0">
                  <c:v>Using support from charities </c:v>
                </c:pt>
              </c:strCache>
            </c:strRef>
          </c:tx>
          <c:spPr>
            <a:ln w="38100">
              <a:solidFill>
                <a:schemeClr val="accent2">
                  <a:lumMod val="60000"/>
                  <a:lumOff val="40000"/>
                </a:schemeClr>
              </a:solidFill>
            </a:ln>
          </c:spPr>
          <c:marker>
            <c:symbol val="circle"/>
            <c:size val="7"/>
            <c:spPr>
              <a:solidFill>
                <a:schemeClr val="accent2">
                  <a:lumMod val="60000"/>
                  <a:lumOff val="40000"/>
                </a:schemeClr>
              </a:solidFill>
              <a:ln w="38100">
                <a:solidFill>
                  <a:schemeClr val="accent2">
                    <a:lumMod val="60000"/>
                    <a:lumOff val="40000"/>
                  </a:schemeClr>
                </a:solidFill>
              </a:ln>
            </c:spPr>
          </c:marker>
          <c:dPt>
            <c:idx val="2"/>
            <c:bubble3D val="0"/>
            <c:extLst>
              <c:ext xmlns:c16="http://schemas.microsoft.com/office/drawing/2014/chart" uri="{C3380CC4-5D6E-409C-BE32-E72D297353CC}">
                <c16:uniqueId val="{0000001C-373D-49E1-8241-25B87E844779}"/>
              </c:ext>
            </c:extLst>
          </c:dPt>
          <c:dPt>
            <c:idx val="3"/>
            <c:bubble3D val="0"/>
            <c:extLst>
              <c:ext xmlns:c16="http://schemas.microsoft.com/office/drawing/2014/chart" uri="{C3380CC4-5D6E-409C-BE32-E72D297353CC}">
                <c16:uniqueId val="{0000001B-373D-49E1-8241-25B87E844779}"/>
              </c:ext>
            </c:extLst>
          </c:dPt>
          <c:dPt>
            <c:idx val="5"/>
            <c:bubble3D val="0"/>
            <c:extLst>
              <c:ext xmlns:c16="http://schemas.microsoft.com/office/drawing/2014/chart" uri="{C3380CC4-5D6E-409C-BE32-E72D297353CC}">
                <c16:uniqueId val="{00000014-373D-49E1-8241-25B87E844779}"/>
              </c:ext>
            </c:extLst>
          </c:dPt>
          <c:dLbls>
            <c:dLbl>
              <c:idx val="8"/>
              <c:layout>
                <c:manualLayout>
                  <c:x val="-1.6888920845094507E-2"/>
                  <c:y val="-3.5855302992831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D31-4AEA-A00A-013BED30D473}"/>
                </c:ext>
              </c:extLst>
            </c:dLbl>
            <c:dLbl>
              <c:idx val="9"/>
              <c:layout>
                <c:manualLayout>
                  <c:x val="-1.7970850431583574E-2"/>
                  <c:y val="-2.86348934534764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645-4A5F-9C66-369EFEB4211B}"/>
                </c:ext>
              </c:extLst>
            </c:dLbl>
            <c:dLbl>
              <c:idx val="10"/>
              <c:layout>
                <c:manualLayout>
                  <c:x val="-1.5806991258605279E-2"/>
                  <c:y val="-2.6228090273691513E-2"/>
                </c:manualLayout>
              </c:layout>
              <c:tx>
                <c:rich>
                  <a:bodyPr/>
                  <a:lstStyle/>
                  <a:p>
                    <a:fld id="{FD347132-2C17-4BBF-9755-FAD69A4FDAB5}" type="VALUE">
                      <a:rPr lang="en-US" smtClean="0"/>
                      <a:pPr/>
                      <a:t>[VALUE]</a:t>
                    </a:fld>
                    <a:r>
                      <a:rPr lang="en-US"/>
                      <a:t> (2%)</a:t>
                    </a: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8B6-4798-9F47-02B447D422CB}"/>
                </c:ext>
              </c:extLst>
            </c:dLbl>
            <c:spPr>
              <a:noFill/>
              <a:ln>
                <a:noFill/>
              </a:ln>
              <a:effectLst/>
            </c:spPr>
            <c:txPr>
              <a:bodyPr wrap="square" lIns="38100" tIns="19050" rIns="38100" bIns="19050" anchor="ctr">
                <a:spAutoFit/>
              </a:bodyPr>
              <a:lstStyle/>
              <a:p>
                <a:pPr>
                  <a:defRPr sz="1200" b="1">
                    <a:solidFill>
                      <a:srgbClr val="F4B183"/>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Sheet1!$D$2:$D$12</c:f>
              <c:numCache>
                <c:formatCode>0%</c:formatCode>
                <c:ptCount val="11"/>
                <c:pt idx="1">
                  <c:v>0.08</c:v>
                </c:pt>
                <c:pt idx="2">
                  <c:v>7.0000000000000007E-2</c:v>
                </c:pt>
                <c:pt idx="3">
                  <c:v>0.06</c:v>
                </c:pt>
                <c:pt idx="4">
                  <c:v>0.06</c:v>
                </c:pt>
                <c:pt idx="5">
                  <c:v>0.06</c:v>
                </c:pt>
                <c:pt idx="6">
                  <c:v>0.05</c:v>
                </c:pt>
                <c:pt idx="7">
                  <c:v>0.04</c:v>
                </c:pt>
                <c:pt idx="8">
                  <c:v>0.05</c:v>
                </c:pt>
                <c:pt idx="9">
                  <c:v>0.06</c:v>
                </c:pt>
                <c:pt idx="10">
                  <c:v>0.05</c:v>
                </c:pt>
              </c:numCache>
            </c:numRef>
          </c:val>
          <c:smooth val="1"/>
          <c:extLst>
            <c:ext xmlns:c16="http://schemas.microsoft.com/office/drawing/2014/chart" uri="{C3380CC4-5D6E-409C-BE32-E72D297353CC}">
              <c16:uniqueId val="{00000008-373D-49E1-8241-25B87E844779}"/>
            </c:ext>
          </c:extLst>
        </c:ser>
        <c:ser>
          <c:idx val="3"/>
          <c:order val="3"/>
          <c:tx>
            <c:strRef>
              <c:f>Sheet1!$E$1</c:f>
              <c:strCache>
                <c:ptCount val="1"/>
                <c:pt idx="0">
                  <c:v>Checking that I am benefiting from all the financial support available to me </c:v>
                </c:pt>
              </c:strCache>
            </c:strRef>
          </c:tx>
          <c:spPr>
            <a:ln w="38100">
              <a:solidFill>
                <a:schemeClr val="accent2">
                  <a:lumMod val="75000"/>
                </a:schemeClr>
              </a:solidFill>
            </a:ln>
          </c:spPr>
          <c:marker>
            <c:symbol val="circle"/>
            <c:size val="7"/>
            <c:spPr>
              <a:solidFill>
                <a:schemeClr val="accent2">
                  <a:lumMod val="75000"/>
                </a:schemeClr>
              </a:solidFill>
              <a:ln w="6350">
                <a:solidFill>
                  <a:schemeClr val="accent2">
                    <a:lumMod val="75000"/>
                  </a:schemeClr>
                </a:solidFill>
              </a:ln>
            </c:spPr>
          </c:marker>
          <c:dPt>
            <c:idx val="1"/>
            <c:bubble3D val="0"/>
            <c:extLst>
              <c:ext xmlns:c16="http://schemas.microsoft.com/office/drawing/2014/chart" uri="{C3380CC4-5D6E-409C-BE32-E72D297353CC}">
                <c16:uniqueId val="{00000016-373D-49E1-8241-25B87E844779}"/>
              </c:ext>
            </c:extLst>
          </c:dPt>
          <c:dPt>
            <c:idx val="2"/>
            <c:bubble3D val="0"/>
            <c:extLst>
              <c:ext xmlns:c16="http://schemas.microsoft.com/office/drawing/2014/chart" uri="{C3380CC4-5D6E-409C-BE32-E72D297353CC}">
                <c16:uniqueId val="{00000017-373D-49E1-8241-25B87E844779}"/>
              </c:ext>
            </c:extLst>
          </c:dPt>
          <c:dPt>
            <c:idx val="3"/>
            <c:bubble3D val="0"/>
            <c:extLst>
              <c:ext xmlns:c16="http://schemas.microsoft.com/office/drawing/2014/chart" uri="{C3380CC4-5D6E-409C-BE32-E72D297353CC}">
                <c16:uniqueId val="{0000000B-A9CD-4964-A345-504AF29AB6AA}"/>
              </c:ext>
            </c:extLst>
          </c:dPt>
          <c:dLbls>
            <c:dLbl>
              <c:idx val="0"/>
              <c:layout>
                <c:manualLayout>
                  <c:x val="-4.3030740172918754E-2"/>
                  <c:y val="6.5419563595406425E-4"/>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D-49E1-8241-25B87E844779}"/>
                </c:ext>
              </c:extLst>
            </c:dLbl>
            <c:dLbl>
              <c:idx val="4"/>
              <c:layout>
                <c:manualLayout>
                  <c:x val="-2.2950136280151218E-2"/>
                  <c:y val="-3.2070557614604103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D-49E1-8241-25B87E844779}"/>
                </c:ext>
              </c:extLst>
            </c:dLbl>
            <c:dLbl>
              <c:idx val="6"/>
              <c:layout>
                <c:manualLayout>
                  <c:x val="-1.6215653953596466E-2"/>
                  <c:y val="-4.3322457236129562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73D-49E1-8241-25B87E844779}"/>
                </c:ext>
              </c:extLst>
            </c:dLbl>
            <c:dLbl>
              <c:idx val="7"/>
              <c:layout>
                <c:manualLayout>
                  <c:x val="-1.5363400128144763E-2"/>
                  <c:y val="-3.1288441337204688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1B3-4CD6-A775-8D99918BD6D0}"/>
                </c:ext>
              </c:extLst>
            </c:dLbl>
            <c:dLbl>
              <c:idx val="8"/>
              <c:layout>
                <c:manualLayout>
                  <c:x val="-1.9193430864316064E-2"/>
                  <c:y val="-2.6474834977634823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D31-4AEA-A00A-013BED30D473}"/>
                </c:ext>
              </c:extLst>
            </c:dLbl>
            <c:dLbl>
              <c:idx val="9"/>
              <c:layout>
                <c:manualLayout>
                  <c:x val="-2.1589947494042357E-2"/>
                  <c:y val="-2.1239848549541099E-2"/>
                </c:manualLayout>
              </c:layout>
              <c:spPr>
                <a:noFill/>
                <a:ln>
                  <a:noFill/>
                </a:ln>
                <a:effectLst/>
              </c:spPr>
              <c:txPr>
                <a:bodyPr wrap="square" lIns="38100" tIns="19050" rIns="38100" bIns="19050" anchor="ctr">
                  <a:no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2.9114725172420815E-2"/>
                      <c:h val="3.5259666583849887E-2"/>
                    </c:manualLayout>
                  </c15:layout>
                </c:ext>
                <c:ext xmlns:c16="http://schemas.microsoft.com/office/drawing/2014/chart" uri="{C3380CC4-5D6E-409C-BE32-E72D297353CC}">
                  <c16:uniqueId val="{00000013-0645-4A5F-9C66-369EFEB4211B}"/>
                </c:ext>
              </c:extLst>
            </c:dLbl>
            <c:dLbl>
              <c:idx val="10"/>
              <c:layout>
                <c:manualLayout>
                  <c:x val="-2.2439219623783264E-2"/>
                  <c:y val="-3.6102047696774546E-2"/>
                </c:manualLayout>
              </c:layout>
              <c:spPr>
                <a:noFill/>
                <a:ln>
                  <a:noFill/>
                </a:ln>
                <a:effectLst/>
              </c:spPr>
              <c:txPr>
                <a:bodyPr wrap="square" lIns="38100" tIns="19050" rIns="38100" bIns="19050" anchor="ctr">
                  <a:spAutoFit/>
                </a:bodyPr>
                <a:lstStyle/>
                <a:p>
                  <a:pPr>
                    <a:defRPr sz="1200" b="1">
                      <a:solidFill>
                        <a:schemeClr val="accent2">
                          <a:lumMod val="75000"/>
                        </a:schemeClr>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8B6-4798-9F47-02B447D422CB}"/>
                </c:ext>
              </c:extLst>
            </c:dLbl>
            <c:spPr>
              <a:noFill/>
              <a:ln>
                <a:noFill/>
              </a:ln>
              <a:effectLst/>
            </c:spPr>
            <c:txPr>
              <a:bodyPr wrap="square" lIns="38100" tIns="19050" rIns="38100" bIns="19050" anchor="ctr">
                <a:spAutoFit/>
              </a:bodyPr>
              <a:lstStyle/>
              <a:p>
                <a:pPr>
                  <a:defRPr sz="1200">
                    <a:solidFill>
                      <a:schemeClr val="accent2">
                        <a:lumMod val="75000"/>
                      </a:schemeClr>
                    </a:solidFill>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Sheet1!$E$2:$E$12</c:f>
              <c:numCache>
                <c:formatCode>0%</c:formatCode>
                <c:ptCount val="11"/>
                <c:pt idx="0">
                  <c:v>0.22</c:v>
                </c:pt>
                <c:pt idx="1">
                  <c:v>0.22</c:v>
                </c:pt>
                <c:pt idx="2">
                  <c:v>0.2</c:v>
                </c:pt>
                <c:pt idx="3">
                  <c:v>0.18</c:v>
                </c:pt>
                <c:pt idx="4">
                  <c:v>0.2</c:v>
                </c:pt>
                <c:pt idx="5">
                  <c:v>#N/A</c:v>
                </c:pt>
                <c:pt idx="6">
                  <c:v>0.18</c:v>
                </c:pt>
                <c:pt idx="7">
                  <c:v>0.1</c:v>
                </c:pt>
                <c:pt idx="8">
                  <c:v>0.11</c:v>
                </c:pt>
                <c:pt idx="9">
                  <c:v>0.13</c:v>
                </c:pt>
                <c:pt idx="10">
                  <c:v>0.12</c:v>
                </c:pt>
              </c:numCache>
            </c:numRef>
          </c:val>
          <c:smooth val="1"/>
          <c:extLst>
            <c:ext xmlns:c16="http://schemas.microsoft.com/office/drawing/2014/chart" uri="{C3380CC4-5D6E-409C-BE32-E72D297353CC}">
              <c16:uniqueId val="{0000000F-373D-49E1-8241-25B87E844779}"/>
            </c:ext>
          </c:extLst>
        </c:ser>
        <c:ser>
          <c:idx val="4"/>
          <c:order val="4"/>
          <c:tx>
            <c:strRef>
              <c:f>Sheet1!$F$1</c:f>
              <c:strCache>
                <c:ptCount val="1"/>
                <c:pt idx="0">
                  <c:v>Looking for safe, warm and free places in my local community where I can go during the day (such as village halls, churches, libraries and community centres)</c:v>
                </c:pt>
              </c:strCache>
            </c:strRef>
          </c:tx>
          <c:spPr>
            <a:ln w="34925">
              <a:solidFill>
                <a:srgbClr val="FFC000"/>
              </a:solidFill>
            </a:ln>
          </c:spPr>
          <c:marker>
            <c:symbol val="circle"/>
            <c:size val="7"/>
            <c:spPr>
              <a:solidFill>
                <a:srgbClr val="FFC000"/>
              </a:solidFill>
              <a:ln>
                <a:solidFill>
                  <a:srgbClr val="FFC000"/>
                </a:solidFill>
              </a:ln>
            </c:spPr>
          </c:marker>
          <c:dPt>
            <c:idx val="2"/>
            <c:bubble3D val="0"/>
            <c:extLst>
              <c:ext xmlns:c16="http://schemas.microsoft.com/office/drawing/2014/chart" uri="{C3380CC4-5D6E-409C-BE32-E72D297353CC}">
                <c16:uniqueId val="{0000000E-14F7-4F33-A4AB-AFE8DF780EED}"/>
              </c:ext>
            </c:extLst>
          </c:dPt>
          <c:dPt>
            <c:idx val="3"/>
            <c:bubble3D val="0"/>
            <c:extLst>
              <c:ext xmlns:c16="http://schemas.microsoft.com/office/drawing/2014/chart" uri="{C3380CC4-5D6E-409C-BE32-E72D297353CC}">
                <c16:uniqueId val="{0000000F-14F7-4F33-A4AB-AFE8DF780EED}"/>
              </c:ext>
            </c:extLst>
          </c:dPt>
          <c:dPt>
            <c:idx val="5"/>
            <c:bubble3D val="0"/>
            <c:extLst>
              <c:ext xmlns:c16="http://schemas.microsoft.com/office/drawing/2014/chart" uri="{C3380CC4-5D6E-409C-BE32-E72D297353CC}">
                <c16:uniqueId val="{00000010-14F7-4F33-A4AB-AFE8DF780EED}"/>
              </c:ext>
            </c:extLst>
          </c:dPt>
          <c:dLbls>
            <c:dLbl>
              <c:idx val="1"/>
              <c:layout>
                <c:manualLayout>
                  <c:x val="-3.6693684521429785E-2"/>
                  <c:y val="-1.76297385358943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9DE-45FD-B5EB-1C099286E90A}"/>
                </c:ext>
              </c:extLst>
            </c:dLbl>
            <c:dLbl>
              <c:idx val="2"/>
              <c:delete val="1"/>
              <c:extLst>
                <c:ext xmlns:c15="http://schemas.microsoft.com/office/drawing/2012/chart" uri="{CE6537A1-D6FC-4f65-9D91-7224C49458BB}"/>
                <c:ext xmlns:c16="http://schemas.microsoft.com/office/drawing/2014/chart" uri="{C3380CC4-5D6E-409C-BE32-E72D297353CC}">
                  <c16:uniqueId val="{0000000E-14F7-4F33-A4AB-AFE8DF780EED}"/>
                </c:ext>
              </c:extLst>
            </c:dLbl>
            <c:dLbl>
              <c:idx val="3"/>
              <c:delete val="1"/>
              <c:extLst>
                <c:ext xmlns:c15="http://schemas.microsoft.com/office/drawing/2012/chart" uri="{CE6537A1-D6FC-4f65-9D91-7224C49458BB}"/>
                <c:ext xmlns:c16="http://schemas.microsoft.com/office/drawing/2014/chart" uri="{C3380CC4-5D6E-409C-BE32-E72D297353CC}">
                  <c16:uniqueId val="{0000000F-14F7-4F33-A4AB-AFE8DF780EED}"/>
                </c:ext>
              </c:extLst>
            </c:dLbl>
            <c:dLbl>
              <c:idx val="5"/>
              <c:delete val="1"/>
              <c:extLst>
                <c:ext xmlns:c15="http://schemas.microsoft.com/office/drawing/2012/chart" uri="{CE6537A1-D6FC-4f65-9D91-7224C49458BB}"/>
                <c:ext xmlns:c16="http://schemas.microsoft.com/office/drawing/2014/chart" uri="{C3380CC4-5D6E-409C-BE32-E72D297353CC}">
                  <c16:uniqueId val="{00000010-14F7-4F33-A4AB-AFE8DF780EED}"/>
                </c:ext>
              </c:extLst>
            </c:dLbl>
            <c:dLbl>
              <c:idx val="7"/>
              <c:layout>
                <c:manualLayout>
                  <c:x val="-1.1809304032181346E-2"/>
                  <c:y val="-3.4477360794389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9DE-45FD-B5EB-1C099286E90A}"/>
                </c:ext>
              </c:extLst>
            </c:dLbl>
            <c:dLbl>
              <c:idx val="8"/>
              <c:layout>
                <c:manualLayout>
                  <c:x val="-1.6137022378137616E-2"/>
                  <c:y val="3.291312823959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D31-4AEA-A00A-013BED30D473}"/>
                </c:ext>
              </c:extLst>
            </c:dLbl>
            <c:dLbl>
              <c:idx val="9"/>
              <c:layout>
                <c:manualLayout>
                  <c:x val="-1.8300881551115592E-2"/>
                  <c:y val="2.8099521880020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645-4A5F-9C66-369EFEB4211B}"/>
                </c:ext>
              </c:extLst>
            </c:dLbl>
            <c:dLbl>
              <c:idx val="10"/>
              <c:layout>
                <c:manualLayout>
                  <c:x val="-1.6137022378137456E-2"/>
                  <c:y val="3.29131282395902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8B6-4798-9F47-02B447D422CB}"/>
                </c:ext>
              </c:extLst>
            </c:dLbl>
            <c:spPr>
              <a:noFill/>
              <a:ln>
                <a:noFill/>
              </a:ln>
              <a:effectLst/>
            </c:spPr>
            <c:txPr>
              <a:bodyPr wrap="square" lIns="38100" tIns="19050" rIns="38100" bIns="19050" anchor="ctr">
                <a:spAutoFit/>
              </a:bodyPr>
              <a:lstStyle/>
              <a:p>
                <a:pPr>
                  <a:defRPr sz="1200" b="1">
                    <a:solidFill>
                      <a:srgbClr val="FFC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Sep '22
(S3)</c:v>
                </c:pt>
                <c:pt idx="1">
                  <c:v>Nov '22
(S4)</c:v>
                </c:pt>
                <c:pt idx="2">
                  <c:v>Dec '22
(S5)</c:v>
                </c:pt>
                <c:pt idx="3">
                  <c:v>March '23
(S6)</c:v>
                </c:pt>
                <c:pt idx="4">
                  <c:v>May '23
(S7)</c:v>
                </c:pt>
                <c:pt idx="5">
                  <c:v>Sep '23
(S9)</c:v>
                </c:pt>
                <c:pt idx="6">
                  <c:v>Feb '24
(S11)</c:v>
                </c:pt>
                <c:pt idx="7">
                  <c:v>May '24
(S12)</c:v>
                </c:pt>
                <c:pt idx="8">
                  <c:v>July '24
(S13)</c:v>
                </c:pt>
                <c:pt idx="9">
                  <c:v>Aug '24 
(S14)</c:v>
                </c:pt>
                <c:pt idx="10">
                  <c:v>Oct '24 
(S15)</c:v>
                </c:pt>
              </c:strCache>
            </c:strRef>
          </c:cat>
          <c:val>
            <c:numRef>
              <c:f>Sheet1!$F$2:$F$12</c:f>
              <c:numCache>
                <c:formatCode>0%</c:formatCode>
                <c:ptCount val="11"/>
                <c:pt idx="1">
                  <c:v>0.09</c:v>
                </c:pt>
                <c:pt idx="2">
                  <c:v>0.1</c:v>
                </c:pt>
                <c:pt idx="3">
                  <c:v>0.06</c:v>
                </c:pt>
                <c:pt idx="4">
                  <c:v>7.0000000000000007E-2</c:v>
                </c:pt>
                <c:pt idx="5">
                  <c:v>7.0000000000000007E-2</c:v>
                </c:pt>
                <c:pt idx="6">
                  <c:v>7.0000000000000007E-2</c:v>
                </c:pt>
                <c:pt idx="7">
                  <c:v>0.04</c:v>
                </c:pt>
                <c:pt idx="8">
                  <c:v>0.03</c:v>
                </c:pt>
                <c:pt idx="9">
                  <c:v>0.05</c:v>
                </c:pt>
                <c:pt idx="10">
                  <c:v>0.05</c:v>
                </c:pt>
              </c:numCache>
            </c:numRef>
          </c:val>
          <c:smooth val="1"/>
          <c:extLst>
            <c:ext xmlns:c16="http://schemas.microsoft.com/office/drawing/2014/chart" uri="{C3380CC4-5D6E-409C-BE32-E72D297353CC}">
              <c16:uniqueId val="{0000000C-14F7-4F33-A4AB-AFE8DF780EED}"/>
            </c:ext>
          </c:extLst>
        </c:ser>
        <c:dLbls>
          <c:showLegendKey val="0"/>
          <c:showVal val="0"/>
          <c:showCatName val="0"/>
          <c:showSerName val="0"/>
          <c:showPercent val="0"/>
          <c:showBubbleSize val="0"/>
        </c:dLbls>
        <c:marker val="1"/>
        <c:smooth val="0"/>
        <c:axId val="357045768"/>
        <c:axId val="357033616"/>
      </c:lineChart>
      <c:catAx>
        <c:axId val="357045768"/>
        <c:scaling>
          <c:orientation val="minMax"/>
        </c:scaling>
        <c:delete val="0"/>
        <c:axPos val="b"/>
        <c:numFmt formatCode="General" sourceLinked="1"/>
        <c:majorTickMark val="out"/>
        <c:minorTickMark val="none"/>
        <c:tickLblPos val="nextTo"/>
        <c:spPr>
          <a:ln>
            <a:noFill/>
          </a:ln>
        </c:spPr>
        <c:txPr>
          <a:bodyPr/>
          <a:lstStyle/>
          <a:p>
            <a:pPr>
              <a:defRPr sz="1200" b="1">
                <a:solidFill>
                  <a:schemeClr val="tx1">
                    <a:lumMod val="65000"/>
                    <a:lumOff val="35000"/>
                  </a:schemeClr>
                </a:solidFill>
              </a:defRPr>
            </a:pPr>
            <a:endParaRPr lang="en-US"/>
          </a:p>
        </c:txPr>
        <c:crossAx val="357033616"/>
        <c:crosses val="autoZero"/>
        <c:auto val="1"/>
        <c:lblAlgn val="ctr"/>
        <c:lblOffset val="100"/>
        <c:noMultiLvlLbl val="0"/>
      </c:catAx>
      <c:valAx>
        <c:axId val="357033616"/>
        <c:scaling>
          <c:orientation val="minMax"/>
          <c:max val="0.4"/>
          <c:min val="0"/>
        </c:scaling>
        <c:delete val="1"/>
        <c:axPos val="l"/>
        <c:numFmt formatCode="0%" sourceLinked="1"/>
        <c:majorTickMark val="out"/>
        <c:minorTickMark val="none"/>
        <c:tickLblPos val="nextTo"/>
        <c:crossAx val="357045768"/>
        <c:crosses val="autoZero"/>
        <c:crossBetween val="between"/>
      </c:valAx>
    </c:plotArea>
    <c:plotVisOnly val="1"/>
    <c:dispBlanksAs val="gap"/>
    <c:showDLblsOverMax val="0"/>
  </c:chart>
  <c:txPr>
    <a:bodyPr/>
    <a:lstStyle/>
    <a:p>
      <a:pPr>
        <a:defRPr sz="10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0.60789</cdr:x>
      <cdr:y>0.19917</cdr:y>
    </cdr:from>
    <cdr:to>
      <cdr:x>0.68858</cdr:x>
      <cdr:y>0.19917</cdr:y>
    </cdr:to>
    <cdr:cxnSp macro="">
      <cdr:nvCxnSpPr>
        <cdr:cNvPr id="4" name="Straight Arrow Connector 3">
          <a:extLst xmlns:a="http://schemas.openxmlformats.org/drawingml/2006/main">
            <a:ext uri="{FF2B5EF4-FFF2-40B4-BE49-F238E27FC236}">
              <a16:creationId xmlns:a16="http://schemas.microsoft.com/office/drawing/2014/main" id="{B711CFA6-CB4F-13A8-B72D-8935572A693C}"/>
            </a:ext>
          </a:extLst>
        </cdr:cNvPr>
        <cdr:cNvCxnSpPr>
          <a:cxnSpLocks xmlns:a="http://schemas.openxmlformats.org/drawingml/2006/main"/>
        </cdr:cNvCxnSpPr>
      </cdr:nvCxnSpPr>
      <cdr:spPr>
        <a:xfrm xmlns:a="http://schemas.openxmlformats.org/drawingml/2006/main">
          <a:off x="5022850" y="855162"/>
          <a:ext cx="666750" cy="0"/>
        </a:xfrm>
        <a:prstGeom xmlns:a="http://schemas.openxmlformats.org/drawingml/2006/main" prst="straightConnector1">
          <a:avLst/>
        </a:prstGeom>
        <a:ln xmlns:a="http://schemas.openxmlformats.org/drawingml/2006/main">
          <a:solidFill>
            <a:schemeClr val="tx1">
              <a:lumMod val="50000"/>
              <a:lumOff val="50000"/>
            </a:schemeClr>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0.70404</cdr:x>
      <cdr:y>0.17766</cdr:y>
    </cdr:from>
    <cdr:to>
      <cdr:x>1</cdr:x>
      <cdr:y>0.29414</cdr:y>
    </cdr:to>
    <cdr:sp macro="" textlink="">
      <cdr:nvSpPr>
        <cdr:cNvPr id="5" name="TextBox 4">
          <a:extLst xmlns:a="http://schemas.openxmlformats.org/drawingml/2006/main">
            <a:ext uri="{FF2B5EF4-FFF2-40B4-BE49-F238E27FC236}">
              <a16:creationId xmlns:a16="http://schemas.microsoft.com/office/drawing/2014/main" id="{66C8ED7D-F6D6-ED71-4B05-43805B62D56A}"/>
            </a:ext>
          </a:extLst>
        </cdr:cNvPr>
        <cdr:cNvSpPr txBox="1"/>
      </cdr:nvSpPr>
      <cdr:spPr>
        <a:xfrm xmlns:a="http://schemas.openxmlformats.org/drawingml/2006/main">
          <a:off x="5817374" y="762811"/>
          <a:ext cx="2445454" cy="500137"/>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nchor="t">
          <a:spAutoFit/>
        </a:bodyPr>
        <a:lstStyle xmlns:a="http://schemas.openxmlformats.org/drawingml/2006/main"/>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b="1" kern="1200" dirty="0">
              <a:solidFill>
                <a:srgbClr val="5C5B5A"/>
              </a:solidFill>
              <a:latin typeface="Arial"/>
            </a:rPr>
            <a:t>29% </a:t>
          </a:r>
          <a:r>
            <a:rPr lang="en-GB" sz="1050" kern="1200" dirty="0">
              <a:solidFill>
                <a:srgbClr val="5C5B5A"/>
              </a:solidFill>
              <a:latin typeface="Arial"/>
            </a:rPr>
            <a:t>Those with caring responsibilities</a:t>
          </a: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pPr>
          <a:r>
            <a:rPr lang="en-GB" b="1" kern="1200" dirty="0">
              <a:solidFill>
                <a:srgbClr val="5C5B5A"/>
              </a:solidFill>
              <a:latin typeface="Arial"/>
            </a:rPr>
            <a:t>29% </a:t>
          </a:r>
          <a:r>
            <a:rPr lang="en-GB" sz="1050" kern="1200" dirty="0">
              <a:solidFill>
                <a:srgbClr val="5C5B5A"/>
              </a:solidFill>
              <a:latin typeface="Arial"/>
            </a:rPr>
            <a:t>Those earning below the Real Living Wage</a:t>
          </a:r>
          <a:endParaRPr lang="en-GB" sz="1000" kern="1200" dirty="0">
            <a:solidFill>
              <a:srgbClr val="5C5B5A"/>
            </a:solidFill>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0.7419</cdr:x>
      <cdr:y>0.10234</cdr:y>
    </cdr:from>
    <cdr:to>
      <cdr:x>0.86604</cdr:x>
      <cdr:y>0.15728</cdr:y>
    </cdr:to>
    <cdr:sp macro="" textlink="">
      <cdr:nvSpPr>
        <cdr:cNvPr id="2"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38569" y="487331"/>
          <a:ext cx="742690" cy="2616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chemeClr val="bg1"/>
              </a:solidFill>
            </a:rPr>
            <a:t>(-4pp)</a:t>
          </a:r>
        </a:p>
      </cdr:txBody>
    </cdr:sp>
  </cdr:relSizeAnchor>
  <cdr:relSizeAnchor xmlns:cdr="http://schemas.openxmlformats.org/drawingml/2006/chartDrawing">
    <cdr:from>
      <cdr:x>0.33557</cdr:x>
      <cdr:y>0.21434</cdr:y>
    </cdr:from>
    <cdr:to>
      <cdr:x>0.4363</cdr:x>
      <cdr:y>0.26928</cdr:y>
    </cdr:to>
    <cdr:sp macro="" textlink="">
      <cdr:nvSpPr>
        <cdr:cNvPr id="3"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07618" y="1020658"/>
          <a:ext cx="60263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(-3pp</a:t>
          </a:r>
          <a:r>
            <a:rPr lang="en-GB" sz="800" dirty="0">
              <a:solidFill>
                <a:srgbClr val="5C5B5A"/>
              </a:solidFill>
            </a:rPr>
            <a:t>)</a:t>
          </a:r>
        </a:p>
      </cdr:txBody>
    </cdr:sp>
  </cdr:relSizeAnchor>
  <cdr:relSizeAnchor xmlns:cdr="http://schemas.openxmlformats.org/drawingml/2006/chartDrawing">
    <cdr:from>
      <cdr:x>0.7457</cdr:x>
      <cdr:y>0.31301</cdr:y>
    </cdr:from>
    <cdr:to>
      <cdr:x>0.85554</cdr:x>
      <cdr:y>0.36795</cdr:y>
    </cdr:to>
    <cdr:sp macro="" textlink="">
      <cdr:nvSpPr>
        <cdr:cNvPr id="4"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61296" y="1490552"/>
          <a:ext cx="657137"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dr:relSizeAnchor xmlns:cdr="http://schemas.openxmlformats.org/drawingml/2006/chartDrawing">
    <cdr:from>
      <cdr:x>0.34329</cdr:x>
      <cdr:y>0.41738</cdr:y>
    </cdr:from>
    <cdr:to>
      <cdr:x>0.44404</cdr:x>
      <cdr:y>0.47232</cdr:y>
    </cdr:to>
    <cdr:sp macro="" textlink="">
      <cdr:nvSpPr>
        <cdr:cNvPr id="5"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814" y="1987530"/>
          <a:ext cx="602755"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(+1pp)</a:t>
          </a:r>
        </a:p>
      </cdr:txBody>
    </cdr:sp>
  </cdr:relSizeAnchor>
  <cdr:relSizeAnchor xmlns:cdr="http://schemas.openxmlformats.org/drawingml/2006/chartDrawing">
    <cdr:from>
      <cdr:x>0.34318</cdr:x>
      <cdr:y>0.6762</cdr:y>
    </cdr:from>
    <cdr:to>
      <cdr:x>0.47141</cdr:x>
      <cdr:y>0.73113</cdr:y>
    </cdr:to>
    <cdr:sp macro="" textlink="">
      <cdr:nvSpPr>
        <cdr:cNvPr id="6"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2053134" y="3220047"/>
          <a:ext cx="767159" cy="26157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(+5pp)</a:t>
          </a:r>
        </a:p>
      </cdr:txBody>
    </cdr:sp>
  </cdr:relSizeAnchor>
  <cdr:relSizeAnchor xmlns:cdr="http://schemas.openxmlformats.org/drawingml/2006/chartDrawing">
    <cdr:from>
      <cdr:x>0.74208</cdr:x>
      <cdr:y>0.71298</cdr:y>
    </cdr:from>
    <cdr:to>
      <cdr:x>0.86024</cdr:x>
      <cdr:y>0.76792</cdr:y>
    </cdr:to>
    <cdr:sp macro="" textlink="">
      <cdr:nvSpPr>
        <cdr:cNvPr id="7"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39601" y="3395178"/>
          <a:ext cx="70695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100" dirty="0">
              <a:solidFill>
                <a:schemeClr val="bg1"/>
              </a:solidFill>
            </a:rPr>
            <a:t>(+3pp)</a:t>
          </a:r>
        </a:p>
      </cdr:txBody>
    </cdr:sp>
  </cdr:relSizeAnchor>
  <cdr:relSizeAnchor xmlns:cdr="http://schemas.openxmlformats.org/drawingml/2006/chartDrawing">
    <cdr:from>
      <cdr:x>0.74897</cdr:x>
      <cdr:y>0.52038</cdr:y>
    </cdr:from>
    <cdr:to>
      <cdr:x>0.84971</cdr:x>
      <cdr:y>0.57532</cdr:y>
    </cdr:to>
    <cdr:sp macro="" textlink="">
      <cdr:nvSpPr>
        <cdr:cNvPr id="8" name="TextBox 1">
          <a:extLst xmlns:a="http://schemas.openxmlformats.org/drawingml/2006/main">
            <a:ext uri="{FF2B5EF4-FFF2-40B4-BE49-F238E27FC236}">
              <a16:creationId xmlns:a16="http://schemas.microsoft.com/office/drawing/2014/main" id="{29809A9D-5FC4-C88D-93D6-BF99CD13AC89}"/>
            </a:ext>
          </a:extLst>
        </cdr:cNvPr>
        <cdr:cNvSpPr txBox="1"/>
      </cdr:nvSpPr>
      <cdr:spPr>
        <a:xfrm xmlns:a="http://schemas.openxmlformats.org/drawingml/2006/main">
          <a:off x="4480841" y="2478046"/>
          <a:ext cx="602694" cy="2616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GB" sz="1100" dirty="0">
              <a:solidFill>
                <a:srgbClr val="5C5B5A"/>
              </a:solidFill>
            </a:rPr>
            <a:t>(+2pp)</a:t>
          </a:r>
        </a:p>
      </cdr:txBody>
    </cdr:sp>
  </cdr:relSizeAnchor>
</c:userShapes>
</file>

<file path=ppt/drawings/drawing3.xml><?xml version="1.0" encoding="utf-8"?>
<c:userShapes xmlns:c="http://schemas.openxmlformats.org/drawingml/2006/chart">
  <cdr:relSizeAnchor xmlns:cdr="http://schemas.openxmlformats.org/drawingml/2006/chartDrawing">
    <cdr:from>
      <cdr:x>0.48689</cdr:x>
      <cdr:y>0.6221</cdr:y>
    </cdr:from>
    <cdr:to>
      <cdr:x>0.56701</cdr:x>
      <cdr:y>0.67718</cdr:y>
    </cdr:to>
    <cdr:sp macro="" textlink="">
      <cdr:nvSpPr>
        <cdr:cNvPr id="2" name="TextBox 6">
          <a:extLst xmlns:a="http://schemas.openxmlformats.org/drawingml/2006/main">
            <a:ext uri="{FF2B5EF4-FFF2-40B4-BE49-F238E27FC236}">
              <a16:creationId xmlns:a16="http://schemas.microsoft.com/office/drawing/2014/main" id="{B31E4CBD-3AF4-4322-0AB1-85762EB8CFD4}"/>
            </a:ext>
          </a:extLst>
        </cdr:cNvPr>
        <cdr:cNvSpPr txBox="1"/>
      </cdr:nvSpPr>
      <cdr:spPr>
        <a:xfrm xmlns:a="http://schemas.openxmlformats.org/drawingml/2006/main">
          <a:off x="4132126" y="2954710"/>
          <a:ext cx="679994"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Arial" panose="020B0604020202020204"/>
              <a:ea typeface="+mn-ea"/>
              <a:cs typeface="+mn-cs"/>
            </a:rPr>
            <a:t>(+/-0pp)</a:t>
          </a:r>
        </a:p>
      </cdr:txBody>
    </cdr:sp>
  </cdr:relSizeAnchor>
</c:userShapes>
</file>

<file path=ppt/drawings/drawing4.xml><?xml version="1.0" encoding="utf-8"?>
<c:userShapes xmlns:c="http://schemas.openxmlformats.org/drawingml/2006/chart">
  <cdr:relSizeAnchor xmlns:cdr="http://schemas.openxmlformats.org/drawingml/2006/chartDrawing">
    <cdr:from>
      <cdr:x>0.06481</cdr:x>
      <cdr:y>0.08018</cdr:y>
    </cdr:from>
    <cdr:to>
      <cdr:x>0.13864</cdr:x>
      <cdr:y>0.15674</cdr:y>
    </cdr:to>
    <cdr:sp macro="" textlink="">
      <cdr:nvSpPr>
        <cdr:cNvPr id="2" name="TextBox 1">
          <a:extLst xmlns:a="http://schemas.openxmlformats.org/drawingml/2006/main">
            <a:ext uri="{FF2B5EF4-FFF2-40B4-BE49-F238E27FC236}">
              <a16:creationId xmlns:a16="http://schemas.microsoft.com/office/drawing/2014/main" id="{03200984-8A2E-6F60-2399-3708CAC09613}"/>
            </a:ext>
          </a:extLst>
        </cdr:cNvPr>
        <cdr:cNvSpPr txBox="1"/>
      </cdr:nvSpPr>
      <cdr:spPr>
        <a:xfrm xmlns:a="http://schemas.openxmlformats.org/drawingml/2006/main">
          <a:off x="710326" y="428422"/>
          <a:ext cx="809186" cy="4091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GB" sz="1400" b="1" dirty="0">
              <a:solidFill>
                <a:srgbClr val="5C5B5A"/>
              </a:solidFill>
            </a:rPr>
            <a:t>Connectivity</a:t>
          </a:r>
        </a:p>
      </cdr:txBody>
    </cdr:sp>
  </cdr:relSizeAnchor>
  <cdr:relSizeAnchor xmlns:cdr="http://schemas.openxmlformats.org/drawingml/2006/chartDrawing">
    <cdr:from>
      <cdr:x>0.26587</cdr:x>
      <cdr:y>0.08018</cdr:y>
    </cdr:from>
    <cdr:to>
      <cdr:x>0.3397</cdr:x>
      <cdr:y>0.15674</cdr:y>
    </cdr:to>
    <cdr:sp macro="" textlink="">
      <cdr:nvSpPr>
        <cdr:cNvPr id="3" name="TextBox 1">
          <a:extLst xmlns:a="http://schemas.openxmlformats.org/drawingml/2006/main">
            <a:ext uri="{FF2B5EF4-FFF2-40B4-BE49-F238E27FC236}">
              <a16:creationId xmlns:a16="http://schemas.microsoft.com/office/drawing/2014/main" id="{3CD55C8D-4060-E312-ED37-D8042BF6C257}"/>
            </a:ext>
          </a:extLst>
        </cdr:cNvPr>
        <cdr:cNvSpPr txBox="1"/>
      </cdr:nvSpPr>
      <cdr:spPr>
        <a:xfrm xmlns:a="http://schemas.openxmlformats.org/drawingml/2006/main">
          <a:off x="2913969" y="428422"/>
          <a:ext cx="80918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Devices</a:t>
          </a:r>
        </a:p>
      </cdr:txBody>
    </cdr:sp>
  </cdr:relSizeAnchor>
  <cdr:relSizeAnchor xmlns:cdr="http://schemas.openxmlformats.org/drawingml/2006/chartDrawing">
    <cdr:from>
      <cdr:x>0.46484</cdr:x>
      <cdr:y>0.08018</cdr:y>
    </cdr:from>
    <cdr:to>
      <cdr:x>0.53866</cdr:x>
      <cdr:y>0.15674</cdr:y>
    </cdr:to>
    <cdr:sp macro="" textlink="">
      <cdr:nvSpPr>
        <cdr:cNvPr id="4" name="TextBox 1">
          <a:extLst xmlns:a="http://schemas.openxmlformats.org/drawingml/2006/main">
            <a:ext uri="{FF2B5EF4-FFF2-40B4-BE49-F238E27FC236}">
              <a16:creationId xmlns:a16="http://schemas.microsoft.com/office/drawing/2014/main" id="{92A61911-E61D-16E7-A727-6FE425EC4FB4}"/>
            </a:ext>
          </a:extLst>
        </cdr:cNvPr>
        <cdr:cNvSpPr txBox="1"/>
      </cdr:nvSpPr>
      <cdr:spPr>
        <a:xfrm xmlns:a="http://schemas.openxmlformats.org/drawingml/2006/main">
          <a:off x="5094706" y="428422"/>
          <a:ext cx="809077"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Affordability</a:t>
          </a:r>
        </a:p>
      </cdr:txBody>
    </cdr:sp>
  </cdr:relSizeAnchor>
  <cdr:relSizeAnchor xmlns:cdr="http://schemas.openxmlformats.org/drawingml/2006/chartDrawing">
    <cdr:from>
      <cdr:x>0.65832</cdr:x>
      <cdr:y>0.08018</cdr:y>
    </cdr:from>
    <cdr:to>
      <cdr:x>0.73215</cdr:x>
      <cdr:y>0.15674</cdr:y>
    </cdr:to>
    <cdr:sp macro="" textlink="">
      <cdr:nvSpPr>
        <cdr:cNvPr id="5" name="TextBox 1">
          <a:extLst xmlns:a="http://schemas.openxmlformats.org/drawingml/2006/main">
            <a:ext uri="{FF2B5EF4-FFF2-40B4-BE49-F238E27FC236}">
              <a16:creationId xmlns:a16="http://schemas.microsoft.com/office/drawing/2014/main" id="{EDE1F479-1D33-0AA3-25B4-20BB7B92C61C}"/>
            </a:ext>
          </a:extLst>
        </cdr:cNvPr>
        <cdr:cNvSpPr txBox="1"/>
      </cdr:nvSpPr>
      <cdr:spPr>
        <a:xfrm xmlns:a="http://schemas.openxmlformats.org/drawingml/2006/main">
          <a:off x="721527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Skills</a:t>
          </a:r>
        </a:p>
      </cdr:txBody>
    </cdr:sp>
  </cdr:relSizeAnchor>
  <cdr:relSizeAnchor xmlns:cdr="http://schemas.openxmlformats.org/drawingml/2006/chartDrawing">
    <cdr:from>
      <cdr:x>0.85897</cdr:x>
      <cdr:y>0.08018</cdr:y>
    </cdr:from>
    <cdr:to>
      <cdr:x>0.9328</cdr:x>
      <cdr:y>0.15674</cdr:y>
    </cdr:to>
    <cdr:sp macro="" textlink="">
      <cdr:nvSpPr>
        <cdr:cNvPr id="6" name="TextBox 1">
          <a:extLst xmlns:a="http://schemas.openxmlformats.org/drawingml/2006/main">
            <a:ext uri="{FF2B5EF4-FFF2-40B4-BE49-F238E27FC236}">
              <a16:creationId xmlns:a16="http://schemas.microsoft.com/office/drawing/2014/main" id="{8E21955C-77B2-D8FE-D89C-123ED73BE1CA}"/>
            </a:ext>
          </a:extLst>
        </cdr:cNvPr>
        <cdr:cNvSpPr txBox="1"/>
      </cdr:nvSpPr>
      <cdr:spPr>
        <a:xfrm xmlns:a="http://schemas.openxmlformats.org/drawingml/2006/main">
          <a:off x="9414422" y="428422"/>
          <a:ext cx="809186" cy="40910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400" b="1" dirty="0">
              <a:solidFill>
                <a:srgbClr val="5C5B5A"/>
              </a:solidFill>
            </a:rPr>
            <a:t>Support</a:t>
          </a:r>
        </a:p>
      </cdr:txBody>
    </cdr:sp>
  </cdr:relSizeAnchor>
</c:userShapes>
</file>

<file path=ppt/drawings/drawing5.xml><?xml version="1.0" encoding="utf-8"?>
<c:userShapes xmlns:c="http://schemas.openxmlformats.org/drawingml/2006/chart">
  <cdr:relSizeAnchor xmlns:cdr="http://schemas.openxmlformats.org/drawingml/2006/chartDrawing">
    <cdr:from>
      <cdr:x>0.00807</cdr:x>
      <cdr:y>0.52291</cdr:y>
    </cdr:from>
    <cdr:to>
      <cdr:x>0.21325</cdr:x>
      <cdr:y>0.66968</cdr:y>
    </cdr:to>
    <cdr:sp macro="" textlink="">
      <cdr:nvSpPr>
        <cdr:cNvPr id="2" name="Rectangle: Rounded Corners 1">
          <a:extLst xmlns:a="http://schemas.openxmlformats.org/drawingml/2006/main">
            <a:ext uri="{FF2B5EF4-FFF2-40B4-BE49-F238E27FC236}">
              <a16:creationId xmlns:a16="http://schemas.microsoft.com/office/drawing/2014/main" id="{507FCD07-83AF-9529-6447-0B92E8148C19}"/>
            </a:ext>
          </a:extLst>
        </cdr:cNvPr>
        <cdr:cNvSpPr/>
      </cdr:nvSpPr>
      <cdr:spPr>
        <a:xfrm xmlns:a="http://schemas.openxmlformats.org/drawingml/2006/main">
          <a:off x="94728" y="2759243"/>
          <a:ext cx="2408462" cy="774477"/>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GB" sz="1400" b="1" dirty="0">
              <a:solidFill>
                <a:schemeClr val="accent2"/>
              </a:solidFill>
            </a:rPr>
            <a:t>Using more credit than usual </a:t>
          </a:r>
          <a:endParaRPr lang="en-US" sz="1400" b="1" dirty="0">
            <a:solidFill>
              <a:schemeClr val="accent2"/>
            </a:solidFill>
          </a:endParaRPr>
        </a:p>
      </cdr:txBody>
    </cdr:sp>
  </cdr:relSizeAnchor>
  <cdr:relSizeAnchor xmlns:cdr="http://schemas.openxmlformats.org/drawingml/2006/chartDrawing">
    <cdr:from>
      <cdr:x>0</cdr:x>
      <cdr:y>0.72855</cdr:y>
    </cdr:from>
    <cdr:to>
      <cdr:x>0.23113</cdr:x>
      <cdr:y>0.83102</cdr:y>
    </cdr:to>
    <cdr:sp macro="" textlink="">
      <cdr:nvSpPr>
        <cdr:cNvPr id="3" name="Rectangle: Rounded Corners 2">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298016" y="3844345"/>
          <a:ext cx="2680124"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60000"/>
                  <a:lumOff val="40000"/>
                </a:schemeClr>
              </a:solidFill>
              <a:effectLst/>
              <a:latin typeface="+mn-lt"/>
              <a:ea typeface="+mn-ea"/>
              <a:cs typeface="+mn-cs"/>
            </a:rPr>
            <a:t>Using support from charities, including food banks*</a:t>
          </a:r>
          <a:endParaRPr lang="en-US" sz="1400" b="1" dirty="0">
            <a:solidFill>
              <a:schemeClr val="accent2">
                <a:lumMod val="60000"/>
                <a:lumOff val="40000"/>
              </a:schemeClr>
            </a:solidFill>
          </a:endParaRPr>
        </a:p>
      </cdr:txBody>
    </cdr:sp>
  </cdr:relSizeAnchor>
  <cdr:relSizeAnchor xmlns:cdr="http://schemas.openxmlformats.org/drawingml/2006/chartDrawing">
    <cdr:from>
      <cdr:x>0.00797</cdr:x>
      <cdr:y>0.26642</cdr:y>
    </cdr:from>
    <cdr:to>
      <cdr:x>0.21236</cdr:x>
      <cdr:y>0.36889</cdr:y>
    </cdr:to>
    <cdr:sp macro="" textlink="">
      <cdr:nvSpPr>
        <cdr:cNvPr id="5" name="Rectangle: Rounded Corners 4">
          <a:extLst xmlns:a="http://schemas.openxmlformats.org/drawingml/2006/main">
            <a:ext uri="{FF2B5EF4-FFF2-40B4-BE49-F238E27FC236}">
              <a16:creationId xmlns:a16="http://schemas.microsoft.com/office/drawing/2014/main" id="{009C450F-F3DF-E796-A51B-4F327A15D389}"/>
            </a:ext>
          </a:extLst>
        </cdr:cNvPr>
        <cdr:cNvSpPr/>
      </cdr:nvSpPr>
      <cdr:spPr>
        <a:xfrm xmlns:a="http://schemas.openxmlformats.org/drawingml/2006/main">
          <a:off x="93534" y="1405843"/>
          <a:ext cx="2399188" cy="540704"/>
        </a:xfrm>
        <a:prstGeom xmlns:a="http://schemas.openxmlformats.org/drawingml/2006/main" prst="roundRect">
          <a:avLst/>
        </a:prstGeom>
        <a:noFill xmlns:a="http://schemas.openxmlformats.org/drawingml/2006/main"/>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GB" sz="1400" b="1" i="0" u="none" strike="noStrike" dirty="0">
              <a:solidFill>
                <a:schemeClr val="accent2">
                  <a:lumMod val="50000"/>
                </a:schemeClr>
              </a:solidFill>
              <a:effectLst/>
            </a:rPr>
            <a:t>Using my savings</a:t>
          </a:r>
          <a:endParaRPr lang="en-US" sz="1400" b="1" dirty="0">
            <a:solidFill>
              <a:schemeClr val="accent2">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94C56-12D3-48EE-9703-4C50371FEE35}" type="datetimeFigureOut">
              <a:rPr lang="en-GB" smtClean="0"/>
              <a:t>03/12/2024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56AD6-0BA7-4D54-8FF8-0C6644A05EEC}" type="slidenum">
              <a:rPr lang="en-GB" smtClean="0"/>
              <a:t>‹#›</a:t>
            </a:fld>
            <a:endParaRPr lang="en-GB"/>
          </a:p>
        </p:txBody>
      </p:sp>
    </p:spTree>
    <p:extLst>
      <p:ext uri="{BB962C8B-B14F-4D97-AF65-F5344CB8AC3E}">
        <p14:creationId xmlns:p14="http://schemas.microsoft.com/office/powerpoint/2010/main" val="227843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38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14</a:t>
            </a:fld>
            <a:endParaRPr lang="en-US"/>
          </a:p>
        </p:txBody>
      </p:sp>
    </p:spTree>
    <p:extLst>
      <p:ext uri="{BB962C8B-B14F-4D97-AF65-F5344CB8AC3E}">
        <p14:creationId xmlns:p14="http://schemas.microsoft.com/office/powerpoint/2010/main" val="4048156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64FAA-3FCB-09E7-74E2-D62F49097A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4C999-187F-BCF3-B4B8-BE2E6300E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C080D-A4BC-717B-05A5-5DD82316C9E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E3BE2F4-BCBF-28CD-1149-EBB9E722C5B9}"/>
              </a:ext>
            </a:extLst>
          </p:cNvPr>
          <p:cNvSpPr>
            <a:spLocks noGrp="1"/>
          </p:cNvSpPr>
          <p:nvPr>
            <p:ph type="sldNum" sz="quarter" idx="5"/>
          </p:nvPr>
        </p:nvSpPr>
        <p:spPr/>
        <p:txBody>
          <a:bodyPr/>
          <a:lstStyle/>
          <a:p>
            <a:fld id="{629C3250-6B3B-5E49-8010-DD707763E9F6}" type="slidenum">
              <a:rPr lang="en-US" smtClean="0"/>
              <a:t>15</a:t>
            </a:fld>
            <a:endParaRPr lang="en-US"/>
          </a:p>
        </p:txBody>
      </p:sp>
    </p:spTree>
    <p:extLst>
      <p:ext uri="{BB962C8B-B14F-4D97-AF65-F5344CB8AC3E}">
        <p14:creationId xmlns:p14="http://schemas.microsoft.com/office/powerpoint/2010/main" val="230380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16</a:t>
            </a:fld>
            <a:endParaRPr lang="en-US"/>
          </a:p>
        </p:txBody>
      </p:sp>
    </p:spTree>
    <p:extLst>
      <p:ext uri="{BB962C8B-B14F-4D97-AF65-F5344CB8AC3E}">
        <p14:creationId xmlns:p14="http://schemas.microsoft.com/office/powerpoint/2010/main" val="3446685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18</a:t>
            </a:fld>
            <a:endParaRPr lang="en-GB"/>
          </a:p>
        </p:txBody>
      </p:sp>
    </p:spTree>
    <p:extLst>
      <p:ext uri="{BB962C8B-B14F-4D97-AF65-F5344CB8AC3E}">
        <p14:creationId xmlns:p14="http://schemas.microsoft.com/office/powerpoint/2010/main" val="111785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19</a:t>
            </a:fld>
            <a:endParaRPr lang="en-GB"/>
          </a:p>
        </p:txBody>
      </p:sp>
    </p:spTree>
    <p:extLst>
      <p:ext uri="{BB962C8B-B14F-4D97-AF65-F5344CB8AC3E}">
        <p14:creationId xmlns:p14="http://schemas.microsoft.com/office/powerpoint/2010/main" val="1126408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7312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B71E9-6650-7418-FB86-E57995A94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EE660-C94B-FFAB-DFCD-7899D736B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B868E6-DB84-74DD-DAA6-DB82E8291738}"/>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EDEB59D0-0A81-0D00-4889-1039C0E89E3D}"/>
              </a:ext>
            </a:extLst>
          </p:cNvPr>
          <p:cNvSpPr>
            <a:spLocks noGrp="1"/>
          </p:cNvSpPr>
          <p:nvPr>
            <p:ph type="sldNum" sz="quarter" idx="5"/>
          </p:nvPr>
        </p:nvSpPr>
        <p:spPr/>
        <p:txBody>
          <a:bodyPr/>
          <a:lstStyle/>
          <a:p>
            <a:fld id="{C6CB10FE-945D-410D-898A-FE70916EFDF3}" type="slidenum">
              <a:rPr lang="en-GB" smtClean="0"/>
              <a:t>21</a:t>
            </a:fld>
            <a:endParaRPr lang="en-GB"/>
          </a:p>
        </p:txBody>
      </p:sp>
    </p:spTree>
    <p:extLst>
      <p:ext uri="{BB962C8B-B14F-4D97-AF65-F5344CB8AC3E}">
        <p14:creationId xmlns:p14="http://schemas.microsoft.com/office/powerpoint/2010/main" val="3100488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22</a:t>
            </a:fld>
            <a:endParaRPr lang="en-GB"/>
          </a:p>
        </p:txBody>
      </p:sp>
    </p:spTree>
    <p:extLst>
      <p:ext uri="{BB962C8B-B14F-4D97-AF65-F5344CB8AC3E}">
        <p14:creationId xmlns:p14="http://schemas.microsoft.com/office/powerpoint/2010/main" val="1395207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23</a:t>
            </a:fld>
            <a:endParaRPr lang="en-GB"/>
          </a:p>
        </p:txBody>
      </p:sp>
    </p:spTree>
    <p:extLst>
      <p:ext uri="{BB962C8B-B14F-4D97-AF65-F5344CB8AC3E}">
        <p14:creationId xmlns:p14="http://schemas.microsoft.com/office/powerpoint/2010/main" val="893734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5C02-F64B-3E10-360D-07DDBAABB8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582F59-8F51-1CE8-1C34-AAE562F663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A3910-3A7E-B03A-CA56-E7D85998BBFE}"/>
              </a:ext>
            </a:extLst>
          </p:cNvPr>
          <p:cNvSpPr>
            <a:spLocks noGrp="1"/>
          </p:cNvSpPr>
          <p:nvPr>
            <p:ph type="body" idx="1"/>
          </p:nvPr>
        </p:nvSpPr>
        <p:spPr/>
        <p:txBody>
          <a:bodyPr/>
          <a:lstStyle/>
          <a:p>
            <a:endParaRPr lang="en-GB">
              <a:ea typeface="Calibri"/>
              <a:cs typeface="Calibri"/>
            </a:endParaRPr>
          </a:p>
        </p:txBody>
      </p:sp>
      <p:sp>
        <p:nvSpPr>
          <p:cNvPr id="4" name="Slide Number Placeholder 3">
            <a:extLst>
              <a:ext uri="{FF2B5EF4-FFF2-40B4-BE49-F238E27FC236}">
                <a16:creationId xmlns:a16="http://schemas.microsoft.com/office/drawing/2014/main" id="{89C0AE20-9545-DCB2-AA35-D92A5F6D60DB}"/>
              </a:ext>
            </a:extLst>
          </p:cNvPr>
          <p:cNvSpPr>
            <a:spLocks noGrp="1"/>
          </p:cNvSpPr>
          <p:nvPr>
            <p:ph type="sldNum" sz="quarter" idx="5"/>
          </p:nvPr>
        </p:nvSpPr>
        <p:spPr/>
        <p:txBody>
          <a:bodyPr/>
          <a:lstStyle/>
          <a:p>
            <a:fld id="{C6CB10FE-945D-410D-898A-FE70916EFDF3}" type="slidenum">
              <a:rPr lang="en-GB" smtClean="0"/>
              <a:t>24</a:t>
            </a:fld>
            <a:endParaRPr lang="en-GB"/>
          </a:p>
        </p:txBody>
      </p:sp>
    </p:spTree>
    <p:extLst>
      <p:ext uri="{BB962C8B-B14F-4D97-AF65-F5344CB8AC3E}">
        <p14:creationId xmlns:p14="http://schemas.microsoft.com/office/powerpoint/2010/main" val="4140673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2</a:t>
            </a:fld>
            <a:endParaRPr lang="en-GB"/>
          </a:p>
        </p:txBody>
      </p:sp>
    </p:spTree>
    <p:extLst>
      <p:ext uri="{BB962C8B-B14F-4D97-AF65-F5344CB8AC3E}">
        <p14:creationId xmlns:p14="http://schemas.microsoft.com/office/powerpoint/2010/main" val="1171598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p:cNvSpPr>
            <a:spLocks noGrp="1"/>
          </p:cNvSpPr>
          <p:nvPr>
            <p:ph type="sldNum" sz="quarter" idx="5"/>
          </p:nvPr>
        </p:nvSpPr>
        <p:spPr/>
        <p:txBody>
          <a:bodyPr/>
          <a:lstStyle/>
          <a:p>
            <a:fld id="{C6CB10FE-945D-410D-898A-FE70916EFDF3}" type="slidenum">
              <a:rPr lang="en-GB" smtClean="0"/>
              <a:t>25</a:t>
            </a:fld>
            <a:endParaRPr lang="en-GB"/>
          </a:p>
        </p:txBody>
      </p:sp>
    </p:spTree>
    <p:extLst>
      <p:ext uri="{BB962C8B-B14F-4D97-AF65-F5344CB8AC3E}">
        <p14:creationId xmlns:p14="http://schemas.microsoft.com/office/powerpoint/2010/main" val="2144749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2871B-CFEA-513D-3280-AF9D87ADF6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AE940A-7959-4529-1058-274A38A35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98B647-AC33-9252-5017-EB33155EECA2}"/>
              </a:ext>
            </a:extLst>
          </p:cNvPr>
          <p:cNvSpPr>
            <a:spLocks noGrp="1"/>
          </p:cNvSpPr>
          <p:nvPr>
            <p:ph type="body" idx="1"/>
          </p:nvPr>
        </p:nvSpPr>
        <p:spPr/>
        <p:txBody>
          <a:bodyPr/>
          <a:lstStyle/>
          <a:p>
            <a:pPr algn="ctr"/>
            <a:endParaRPr lang="en-GB" sz="1200">
              <a:solidFill>
                <a:srgbClr val="5C5B5A"/>
              </a:solidFill>
              <a:latin typeface="Arial"/>
              <a:cs typeface="Arial"/>
            </a:endParaRPr>
          </a:p>
          <a:p>
            <a:endParaRPr lang="en-GB" b="1" u="sng"/>
          </a:p>
        </p:txBody>
      </p:sp>
      <p:sp>
        <p:nvSpPr>
          <p:cNvPr id="4" name="Slide Number Placeholder 3">
            <a:extLst>
              <a:ext uri="{FF2B5EF4-FFF2-40B4-BE49-F238E27FC236}">
                <a16:creationId xmlns:a16="http://schemas.microsoft.com/office/drawing/2014/main" id="{4F0C335A-E0DF-8151-5D0B-0222C780CB8E}"/>
              </a:ext>
            </a:extLst>
          </p:cNvPr>
          <p:cNvSpPr>
            <a:spLocks noGrp="1"/>
          </p:cNvSpPr>
          <p:nvPr>
            <p:ph type="sldNum" sz="quarter" idx="5"/>
          </p:nvPr>
        </p:nvSpPr>
        <p:spPr/>
        <p:txBody>
          <a:bodyPr/>
          <a:lstStyle/>
          <a:p>
            <a:fld id="{C6CB10FE-945D-410D-898A-FE70916EFDF3}" type="slidenum">
              <a:rPr lang="en-GB" smtClean="0"/>
              <a:t>26</a:t>
            </a:fld>
            <a:endParaRPr lang="en-GB"/>
          </a:p>
        </p:txBody>
      </p:sp>
    </p:spTree>
    <p:extLst>
      <p:ext uri="{BB962C8B-B14F-4D97-AF65-F5344CB8AC3E}">
        <p14:creationId xmlns:p14="http://schemas.microsoft.com/office/powerpoint/2010/main" val="3989996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28</a:t>
            </a:fld>
            <a:endParaRPr lang="en-GB"/>
          </a:p>
        </p:txBody>
      </p:sp>
    </p:spTree>
    <p:extLst>
      <p:ext uri="{BB962C8B-B14F-4D97-AF65-F5344CB8AC3E}">
        <p14:creationId xmlns:p14="http://schemas.microsoft.com/office/powerpoint/2010/main" val="2230297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4828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9ECCF-6800-3132-14E3-C7516063E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C1CF9F-7344-C814-4DD3-9FF69DCBC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6E235-0EE4-9315-2C2E-DFC854EE582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B74C0AE-BD0B-25C6-C0D3-1468383D8B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32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C21B8-7E78-8F3D-483D-DB3FFA443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9040F-B7D6-4A7D-F7DC-A4EEAA029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F696DD-844C-2039-6C06-30D4472B566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7B25A4B-6573-A4C8-6D8B-8778295F54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557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15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83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870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40</a:t>
            </a:fld>
            <a:endParaRPr lang="en-US"/>
          </a:p>
        </p:txBody>
      </p:sp>
    </p:spTree>
    <p:extLst>
      <p:ext uri="{BB962C8B-B14F-4D97-AF65-F5344CB8AC3E}">
        <p14:creationId xmlns:p14="http://schemas.microsoft.com/office/powerpoint/2010/main" val="2272602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34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survey continues to explore residents' experiences of their local area, along with their sense of community, local pride and belonging. Latest tracking covers S10 (November) and S11 (February) alongside latest results from S12 (May)</a:t>
            </a:r>
            <a:endParaRPr lang="en-US"/>
          </a:p>
          <a:p>
            <a:endParaRPr lang="en-GB"/>
          </a:p>
          <a:p>
            <a:r>
              <a:rPr lang="en-GB"/>
              <a:t>Benchmarks, where included, reflect new and refreshed insights available from the  DCMS' Community Life Survey (October 2023-December 2023 quarterly England figures)</a:t>
            </a:r>
            <a:endParaRPr lang="en-US"/>
          </a:p>
          <a:p>
            <a:endParaRPr lang="en-GB">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42</a:t>
            </a:fld>
            <a:endParaRPr lang="en-GB"/>
          </a:p>
        </p:txBody>
      </p:sp>
    </p:spTree>
    <p:extLst>
      <p:ext uri="{BB962C8B-B14F-4D97-AF65-F5344CB8AC3E}">
        <p14:creationId xmlns:p14="http://schemas.microsoft.com/office/powerpoint/2010/main" val="20068458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43</a:t>
            </a:fld>
            <a:endParaRPr lang="en-GB"/>
          </a:p>
        </p:txBody>
      </p:sp>
    </p:spTree>
    <p:extLst>
      <p:ext uri="{BB962C8B-B14F-4D97-AF65-F5344CB8AC3E}">
        <p14:creationId xmlns:p14="http://schemas.microsoft.com/office/powerpoint/2010/main" val="26723927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00"/>
              </a:spcAft>
            </a:pPr>
            <a:endParaRPr lang="en-GB" b="1">
              <a:ea typeface="Calibri"/>
              <a:cs typeface="Calibri"/>
            </a:endParaRPr>
          </a:p>
        </p:txBody>
      </p:sp>
      <p:sp>
        <p:nvSpPr>
          <p:cNvPr id="4" name="Slide Number Placeholder 3"/>
          <p:cNvSpPr>
            <a:spLocks noGrp="1"/>
          </p:cNvSpPr>
          <p:nvPr>
            <p:ph type="sldNum" sz="quarter" idx="5"/>
          </p:nvPr>
        </p:nvSpPr>
        <p:spPr/>
        <p:txBody>
          <a:bodyPr/>
          <a:lstStyle/>
          <a:p>
            <a:fld id="{64D56AD6-0BA7-4D54-8FF8-0C6644A05EEC}" type="slidenum">
              <a:rPr lang="en-GB" smtClean="0"/>
              <a:t>44</a:t>
            </a:fld>
            <a:endParaRPr lang="en-GB"/>
          </a:p>
        </p:txBody>
      </p:sp>
    </p:spTree>
    <p:extLst>
      <p:ext uri="{BB962C8B-B14F-4D97-AF65-F5344CB8AC3E}">
        <p14:creationId xmlns:p14="http://schemas.microsoft.com/office/powerpoint/2010/main" val="697815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71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3485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0078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979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5810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50</a:t>
            </a:fld>
            <a:endParaRPr lang="en-GB"/>
          </a:p>
        </p:txBody>
      </p:sp>
    </p:spTree>
    <p:extLst>
      <p:ext uri="{BB962C8B-B14F-4D97-AF65-F5344CB8AC3E}">
        <p14:creationId xmlns:p14="http://schemas.microsoft.com/office/powerpoint/2010/main" val="3398160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51</a:t>
            </a:fld>
            <a:endParaRPr lang="en-GB"/>
          </a:p>
        </p:txBody>
      </p:sp>
    </p:spTree>
    <p:extLst>
      <p:ext uri="{BB962C8B-B14F-4D97-AF65-F5344CB8AC3E}">
        <p14:creationId xmlns:p14="http://schemas.microsoft.com/office/powerpoint/2010/main" val="3683375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8165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475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a:p>
        </p:txBody>
      </p:sp>
      <p:sp>
        <p:nvSpPr>
          <p:cNvPr id="4" name="Slide Number Placeholder 3"/>
          <p:cNvSpPr>
            <a:spLocks noGrp="1"/>
          </p:cNvSpPr>
          <p:nvPr>
            <p:ph type="sldNum" sz="quarter" idx="5"/>
          </p:nvPr>
        </p:nvSpPr>
        <p:spPr/>
        <p:txBody>
          <a:bodyPr/>
          <a:lstStyle/>
          <a:p>
            <a:fld id="{C6CB10FE-945D-410D-898A-FE70916EFDF3}" type="slidenum">
              <a:rPr lang="en-GB" smtClean="0"/>
              <a:t>53</a:t>
            </a:fld>
            <a:endParaRPr lang="en-GB"/>
          </a:p>
        </p:txBody>
      </p:sp>
    </p:spTree>
    <p:extLst>
      <p:ext uri="{BB962C8B-B14F-4D97-AF65-F5344CB8AC3E}">
        <p14:creationId xmlns:p14="http://schemas.microsoft.com/office/powerpoint/2010/main" val="2477064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40229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55</a:t>
            </a:fld>
            <a:endParaRPr lang="en-US"/>
          </a:p>
        </p:txBody>
      </p:sp>
    </p:spTree>
    <p:extLst>
      <p:ext uri="{BB962C8B-B14F-4D97-AF65-F5344CB8AC3E}">
        <p14:creationId xmlns:p14="http://schemas.microsoft.com/office/powerpoint/2010/main" val="1583354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59</a:t>
            </a:fld>
            <a:endParaRPr lang="en-GB"/>
          </a:p>
        </p:txBody>
      </p:sp>
    </p:spTree>
    <p:extLst>
      <p:ext uri="{BB962C8B-B14F-4D97-AF65-F5344CB8AC3E}">
        <p14:creationId xmlns:p14="http://schemas.microsoft.com/office/powerpoint/2010/main" val="9228883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b="1">
              <a:ea typeface="Calibri"/>
              <a:cs typeface="Calibri"/>
            </a:endParaRPr>
          </a:p>
          <a:p>
            <a:pPr marL="285750" indent="-285750">
              <a:spcAft>
                <a:spcPts val="600"/>
              </a:spcAft>
              <a:buFont typeface="Arial,Sans-Serif"/>
              <a:buChar char="•"/>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60</a:t>
            </a:fld>
            <a:endParaRPr lang="en-GB"/>
          </a:p>
        </p:txBody>
      </p:sp>
    </p:spTree>
    <p:extLst>
      <p:ext uri="{BB962C8B-B14F-4D97-AF65-F5344CB8AC3E}">
        <p14:creationId xmlns:p14="http://schemas.microsoft.com/office/powerpoint/2010/main" val="83715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61</a:t>
            </a:fld>
            <a:endParaRPr lang="en-GB"/>
          </a:p>
        </p:txBody>
      </p:sp>
    </p:spTree>
    <p:extLst>
      <p:ext uri="{BB962C8B-B14F-4D97-AF65-F5344CB8AC3E}">
        <p14:creationId xmlns:p14="http://schemas.microsoft.com/office/powerpoint/2010/main" val="2247461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8DEEE-1C08-7114-4623-42BA89C33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E08C94-C95B-8554-9003-50F94D7C9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1A64B9-445F-9972-AC16-42750AEC84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5AB49CA-B33A-39DA-CD04-CACBE107502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0984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54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62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solidFill>
                <a:latin typeface="Arial"/>
                <a:cs typeface="Arial"/>
              </a:rPr>
              <a:t>The gap between those saying they will or will not be able to save money over the next year has grown smaller since August when there was a 10pp difference, to 4pp in October 2024. 44% of respondents feel they would be able to save money over the next 12 months, while 40% do not think that they would be able to.</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412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674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5513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35E0A-DFF3-A903-1F37-D8952398A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D16F20-9813-75BC-1E10-99124907B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4B03EE-7C45-089A-7FF2-30FEF1AF4E7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E42D57B-21A2-7531-708C-D0089615AF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07966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27F02-5DA8-49FC-E2AF-2703E2A45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B2301-4766-973E-5611-F5A6C0E94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A25E1-BAB1-E2CB-74CA-1B10CCE93CE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DC84295-A568-CA8B-7C61-8BC3238447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3141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50C2-8898-80EB-83BD-69A392483A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28F47-9101-0262-DDE6-ABCA8B270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57B767-4798-E3CE-BCD7-D954D02E9A4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450640A-7449-D44D-5FB9-3171183D905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2148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2162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Financial support is often means tested and this is reflected in the top three reasons why people have not claimed such support: i.e. they’re not eligible (41%), they earn too much to claim it (30%) or they don’t need it (22%). Beyond this, however, the main barrier to claiming financial support is knowledge – with respondents saying they don’t know whether they can claim (17%), how to claim (7%), not realising the advantages (5%), not understanding the form support takes (4%) </a:t>
            </a:r>
            <a:endParaRPr lang="en-GB" sz="18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74</a:t>
            </a:fld>
            <a:endParaRPr lang="en-GB"/>
          </a:p>
        </p:txBody>
      </p:sp>
    </p:spTree>
    <p:extLst>
      <p:ext uri="{BB962C8B-B14F-4D97-AF65-F5344CB8AC3E}">
        <p14:creationId xmlns:p14="http://schemas.microsoft.com/office/powerpoint/2010/main" val="2177521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036597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4C867-3322-22F3-C70A-764F9E3D5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B5C599-A0AA-2E4A-64AC-2E9C63194B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DDC3A-5ABB-2239-9F12-20BC7D6DA90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8587826-8287-2555-5FC9-0B5D30344DB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CB10FE-945D-410D-898A-FE70916EFDF3}"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3335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78</a:t>
            </a:fld>
            <a:endParaRPr lang="en-GB"/>
          </a:p>
        </p:txBody>
      </p:sp>
    </p:spTree>
    <p:extLst>
      <p:ext uri="{BB962C8B-B14F-4D97-AF65-F5344CB8AC3E}">
        <p14:creationId xmlns:p14="http://schemas.microsoft.com/office/powerpoint/2010/main" val="9189737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CB10FE-945D-410D-898A-FE70916EFDF3}" type="slidenum">
              <a:rPr lang="en-GB" smtClean="0"/>
              <a:t>79</a:t>
            </a:fld>
            <a:endParaRPr lang="en-GB"/>
          </a:p>
        </p:txBody>
      </p:sp>
    </p:spTree>
    <p:extLst>
      <p:ext uri="{BB962C8B-B14F-4D97-AF65-F5344CB8AC3E}">
        <p14:creationId xmlns:p14="http://schemas.microsoft.com/office/powerpoint/2010/main" val="7366168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81</a:t>
            </a:fld>
            <a:endParaRPr lang="en-US"/>
          </a:p>
        </p:txBody>
      </p:sp>
    </p:spTree>
    <p:extLst>
      <p:ext uri="{BB962C8B-B14F-4D97-AF65-F5344CB8AC3E}">
        <p14:creationId xmlns:p14="http://schemas.microsoft.com/office/powerpoint/2010/main" val="23438522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68926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4792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8291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BCC5-7AA6-B832-8E8E-A9EFDC6E59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E5DF1-B9F7-27F3-ED7C-ED0C4A646E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A3CB6-F41C-6C78-8FCA-AC2001BC629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0A3A369-8900-112C-5BC1-DD7407A2B3C5}"/>
              </a:ext>
            </a:extLst>
          </p:cNvPr>
          <p:cNvSpPr>
            <a:spLocks noGrp="1"/>
          </p:cNvSpPr>
          <p:nvPr>
            <p:ph type="sldNum" sz="quarter" idx="5"/>
          </p:nvPr>
        </p:nvSpPr>
        <p:spPr/>
        <p:txBody>
          <a:bodyPr/>
          <a:lstStyle/>
          <a:p>
            <a:fld id="{629C3250-6B3B-5E49-8010-DD707763E9F6}" type="slidenum">
              <a:rPr lang="en-US" smtClean="0"/>
              <a:t>89</a:t>
            </a:fld>
            <a:endParaRPr lang="en-US"/>
          </a:p>
        </p:txBody>
      </p:sp>
    </p:spTree>
    <p:extLst>
      <p:ext uri="{BB962C8B-B14F-4D97-AF65-F5344CB8AC3E}">
        <p14:creationId xmlns:p14="http://schemas.microsoft.com/office/powerpoint/2010/main" val="1663723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99646-84F3-2B27-0F46-878E637C2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77A08F-2894-B98E-2D99-121A4BFE0B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500259-9EF0-CCD4-4A32-195F4D30F17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5CD0EF1-66D2-3698-88B9-06EAD7E2B851}"/>
              </a:ext>
            </a:extLst>
          </p:cNvPr>
          <p:cNvSpPr>
            <a:spLocks noGrp="1"/>
          </p:cNvSpPr>
          <p:nvPr>
            <p:ph type="sldNum" sz="quarter" idx="5"/>
          </p:nvPr>
        </p:nvSpPr>
        <p:spPr/>
        <p:txBody>
          <a:bodyPr/>
          <a:lstStyle/>
          <a:p>
            <a:fld id="{629C3250-6B3B-5E49-8010-DD707763E9F6}" type="slidenum">
              <a:rPr lang="en-US" smtClean="0"/>
              <a:t>90</a:t>
            </a:fld>
            <a:endParaRPr lang="en-US"/>
          </a:p>
        </p:txBody>
      </p:sp>
    </p:spTree>
    <p:extLst>
      <p:ext uri="{BB962C8B-B14F-4D97-AF65-F5344CB8AC3E}">
        <p14:creationId xmlns:p14="http://schemas.microsoft.com/office/powerpoint/2010/main" val="9339188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432CC-CCFF-704E-F679-39DBFCC88B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43B669-0A62-6FC4-67F4-5F2906D3F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CD9BC5-FD72-42D8-8A85-48CDE1C8D0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AB5F527-3E63-663C-9464-FAEE06EC0C5A}"/>
              </a:ext>
            </a:extLst>
          </p:cNvPr>
          <p:cNvSpPr>
            <a:spLocks noGrp="1"/>
          </p:cNvSpPr>
          <p:nvPr>
            <p:ph type="sldNum" sz="quarter" idx="5"/>
          </p:nvPr>
        </p:nvSpPr>
        <p:spPr/>
        <p:txBody>
          <a:bodyPr/>
          <a:lstStyle/>
          <a:p>
            <a:fld id="{629C3250-6B3B-5E49-8010-DD707763E9F6}" type="slidenum">
              <a:rPr lang="en-US" smtClean="0"/>
              <a:t>91</a:t>
            </a:fld>
            <a:endParaRPr lang="en-US"/>
          </a:p>
        </p:txBody>
      </p:sp>
    </p:spTree>
    <p:extLst>
      <p:ext uri="{BB962C8B-B14F-4D97-AF65-F5344CB8AC3E}">
        <p14:creationId xmlns:p14="http://schemas.microsoft.com/office/powerpoint/2010/main" val="28396029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4D56AD6-0BA7-4D54-8FF8-0C6644A05EEC}" type="slidenum">
              <a:rPr lang="en-GB" smtClean="0"/>
              <a:t>93</a:t>
            </a:fld>
            <a:endParaRPr lang="en-GB"/>
          </a:p>
        </p:txBody>
      </p:sp>
    </p:spTree>
    <p:extLst>
      <p:ext uri="{BB962C8B-B14F-4D97-AF65-F5344CB8AC3E}">
        <p14:creationId xmlns:p14="http://schemas.microsoft.com/office/powerpoint/2010/main" val="403115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9</a:t>
            </a:fld>
            <a:endParaRPr lang="en-GB"/>
          </a:p>
        </p:txBody>
      </p:sp>
    </p:spTree>
    <p:extLst>
      <p:ext uri="{BB962C8B-B14F-4D97-AF65-F5344CB8AC3E}">
        <p14:creationId xmlns:p14="http://schemas.microsoft.com/office/powerpoint/2010/main" val="38060834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D56AD6-0BA7-4D54-8FF8-0C6644A05E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39003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C3250-6B3B-5E49-8010-DD707763E9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3945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59CF6-B967-2643-2A7E-07760FBC09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807E48-5C71-9FC5-1A9C-9DF6C12408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B17343-648E-28DA-9110-C125A7FC5577}"/>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77760346-0AC2-B64D-E344-6A49AD267313}"/>
              </a:ext>
            </a:extLst>
          </p:cNvPr>
          <p:cNvSpPr>
            <a:spLocks noGrp="1"/>
          </p:cNvSpPr>
          <p:nvPr>
            <p:ph type="sldNum" sz="quarter" idx="5"/>
          </p:nvPr>
        </p:nvSpPr>
        <p:spPr/>
        <p:txBody>
          <a:bodyPr/>
          <a:lstStyle/>
          <a:p>
            <a:fld id="{C6CB10FE-945D-410D-898A-FE70916EFDF3}" type="slidenum">
              <a:rPr lang="en-GB" smtClean="0"/>
              <a:t>97</a:t>
            </a:fld>
            <a:endParaRPr lang="en-GB"/>
          </a:p>
        </p:txBody>
      </p:sp>
    </p:spTree>
    <p:extLst>
      <p:ext uri="{BB962C8B-B14F-4D97-AF65-F5344CB8AC3E}">
        <p14:creationId xmlns:p14="http://schemas.microsoft.com/office/powerpoint/2010/main" val="18239117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B25AE-277A-F052-8181-A1ACE5244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C16B24-75BA-944E-A3C8-EEE668B55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A5E19-F0AF-CD7E-2CFC-6E9845BCBACE}"/>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40B1609-6B06-A8FE-D6E3-0E25073DB645}"/>
              </a:ext>
            </a:extLst>
          </p:cNvPr>
          <p:cNvSpPr>
            <a:spLocks noGrp="1"/>
          </p:cNvSpPr>
          <p:nvPr>
            <p:ph type="sldNum" sz="quarter" idx="5"/>
          </p:nvPr>
        </p:nvSpPr>
        <p:spPr/>
        <p:txBody>
          <a:bodyPr/>
          <a:lstStyle/>
          <a:p>
            <a:fld id="{C6CB10FE-945D-410D-898A-FE70916EFDF3}" type="slidenum">
              <a:rPr lang="en-GB" smtClean="0"/>
              <a:t>98</a:t>
            </a:fld>
            <a:endParaRPr lang="en-GB"/>
          </a:p>
        </p:txBody>
      </p:sp>
    </p:spTree>
    <p:extLst>
      <p:ext uri="{BB962C8B-B14F-4D97-AF65-F5344CB8AC3E}">
        <p14:creationId xmlns:p14="http://schemas.microsoft.com/office/powerpoint/2010/main" val="3140176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D1015-9D61-ECBD-65D8-A4EA04B6B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8EF3FA-013F-1EF7-6C75-4A23E1A12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2E59C0-66B8-9D07-69C8-8FC4B612EA18}"/>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3E8E26AE-2CD6-4C25-4E00-D2DB494646E0}"/>
              </a:ext>
            </a:extLst>
          </p:cNvPr>
          <p:cNvSpPr>
            <a:spLocks noGrp="1"/>
          </p:cNvSpPr>
          <p:nvPr>
            <p:ph type="sldNum" sz="quarter" idx="5"/>
          </p:nvPr>
        </p:nvSpPr>
        <p:spPr/>
        <p:txBody>
          <a:bodyPr/>
          <a:lstStyle/>
          <a:p>
            <a:fld id="{C6CB10FE-945D-410D-898A-FE70916EFDF3}" type="slidenum">
              <a:rPr lang="en-GB" smtClean="0"/>
              <a:t>99</a:t>
            </a:fld>
            <a:endParaRPr lang="en-GB"/>
          </a:p>
        </p:txBody>
      </p:sp>
    </p:spTree>
    <p:extLst>
      <p:ext uri="{BB962C8B-B14F-4D97-AF65-F5344CB8AC3E}">
        <p14:creationId xmlns:p14="http://schemas.microsoft.com/office/powerpoint/2010/main" val="73903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C6CB10FE-945D-410D-898A-FE70916EFDF3}" type="slidenum">
              <a:rPr lang="en-GB" smtClean="0"/>
              <a:t>10</a:t>
            </a:fld>
            <a:endParaRPr lang="en-GB"/>
          </a:p>
        </p:txBody>
      </p:sp>
    </p:spTree>
    <p:extLst>
      <p:ext uri="{BB962C8B-B14F-4D97-AF65-F5344CB8AC3E}">
        <p14:creationId xmlns:p14="http://schemas.microsoft.com/office/powerpoint/2010/main" val="177184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29C3250-6B3B-5E49-8010-DD707763E9F6}" type="slidenum">
              <a:rPr lang="en-US" smtClean="0"/>
              <a:t>11</a:t>
            </a:fld>
            <a:endParaRPr lang="en-US"/>
          </a:p>
        </p:txBody>
      </p:sp>
    </p:spTree>
    <p:extLst>
      <p:ext uri="{BB962C8B-B14F-4D97-AF65-F5344CB8AC3E}">
        <p14:creationId xmlns:p14="http://schemas.microsoft.com/office/powerpoint/2010/main" val="417289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10.jpeg"/><Relationship Id="rId4" Type="http://schemas.openxmlformats.org/officeDocument/2006/relationships/image" Target="../media/image9.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FE03-029D-2468-5140-D09DDB971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50CF073-6D85-1695-4D0E-F796C8A37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E22D521-C8AB-A606-B03D-45FD5125CF8C}"/>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5" name="Footer Placeholder 4">
            <a:extLst>
              <a:ext uri="{FF2B5EF4-FFF2-40B4-BE49-F238E27FC236}">
                <a16:creationId xmlns:a16="http://schemas.microsoft.com/office/drawing/2014/main" id="{A6495C2B-A9CA-DA34-9986-46D6E7D85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C60E7D-C661-9C41-EC32-D5846D6513E6}"/>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91938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E317-C7A2-CCF6-2D6C-1D0D2EDBF3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2EC9E1-BE82-7157-4141-C6C8EFAD0F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5BAD99-2072-E804-E3D4-5A5A63353417}"/>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5" name="Footer Placeholder 4">
            <a:extLst>
              <a:ext uri="{FF2B5EF4-FFF2-40B4-BE49-F238E27FC236}">
                <a16:creationId xmlns:a16="http://schemas.microsoft.com/office/drawing/2014/main" id="{3BC901BC-8ECE-4DFE-8DC1-DE28ABF376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93EDE-7FA8-A0FE-A7E1-E55D09A5425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91618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CDF737-0357-5856-5DCC-C0837E7EA4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B28B0-DFCC-7903-7BEB-C3FA01997A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B70900-BF9D-E6CE-6147-BA242AF2735F}"/>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5" name="Footer Placeholder 4">
            <a:extLst>
              <a:ext uri="{FF2B5EF4-FFF2-40B4-BE49-F238E27FC236}">
                <a16:creationId xmlns:a16="http://schemas.microsoft.com/office/drawing/2014/main" id="{C8D1C756-7BB5-6559-1932-A152111817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722FFC-BC9E-8D21-BFDA-813690484ED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20862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68663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689115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34254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6665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1117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138680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702558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32700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26876-4492-40F4-9593-50CDF23D9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50C26B-DAE0-E0F4-3435-FC2C2EC952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4F1646-EF59-AAEA-F8D4-DE2581C54ADB}"/>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5" name="Footer Placeholder 4">
            <a:extLst>
              <a:ext uri="{FF2B5EF4-FFF2-40B4-BE49-F238E27FC236}">
                <a16:creationId xmlns:a16="http://schemas.microsoft.com/office/drawing/2014/main" id="{3261367D-9F00-5A88-BBDC-53E046A1B7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5BF9FC-5FB4-33BD-084F-C5D70E1CF40A}"/>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4020153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32154537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72832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4006944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18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61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35600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65595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277210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207072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68256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D2DBC-4754-2A37-4928-6BF0AEB30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D5CCEC2-4B5B-374C-1FC0-46B4D756BC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B927B-5964-7196-EC6F-C0B7FA0A8450}"/>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5" name="Footer Placeholder 4">
            <a:extLst>
              <a:ext uri="{FF2B5EF4-FFF2-40B4-BE49-F238E27FC236}">
                <a16:creationId xmlns:a16="http://schemas.microsoft.com/office/drawing/2014/main" id="{EBE7518F-139E-3F3C-CD79-31E90672AA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0A66CA-328C-FC4D-CA1D-493309B986D8}"/>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093469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554211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4812797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8601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42677134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1058974543"/>
      </p:ext>
    </p:extLst>
  </p:cSld>
  <p:clrMapOvr>
    <a:masterClrMapping/>
  </p:clrMapOvr>
  <p:hf hdr="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569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793605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22593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a:t>Click icon to add chart</a:t>
            </a:r>
            <a:endParaRPr lang="en-GB"/>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21511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354436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1987-3379-1915-4010-6771F38954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5292E-78A9-CCD0-0F7A-411EA06F98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402810C-618A-B166-147C-682DE6785C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2C195-71EB-47ED-26B8-EB80FB3284EA}"/>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6" name="Footer Placeholder 5">
            <a:extLst>
              <a:ext uri="{FF2B5EF4-FFF2-40B4-BE49-F238E27FC236}">
                <a16:creationId xmlns:a16="http://schemas.microsoft.com/office/drawing/2014/main" id="{EE6AB00E-9427-3415-3916-EC6350F08A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221FFF-3D5C-6C9A-571A-18E38C47A709}"/>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094925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789143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FA9DD-44DA-F579-248D-CF414D8562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30CA0AB-55EA-94D7-ACA3-D94BDF30B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146EE1-16CC-205F-8E34-03AA44CF5711}"/>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5" name="Footer Placeholder 4">
            <a:extLst>
              <a:ext uri="{FF2B5EF4-FFF2-40B4-BE49-F238E27FC236}">
                <a16:creationId xmlns:a16="http://schemas.microsoft.com/office/drawing/2014/main" id="{F14781EA-36D3-A48A-958C-7DFBFBE4A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AD8B1B-4ECB-4593-BF7A-C455931BE8E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518740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6B9E8-19BA-CA30-D9EA-C8FE84CDA2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BBCFC-6B0D-5222-E002-7DCEFF241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4EC458-09E4-7BB8-6685-067FC6949E98}"/>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5" name="Footer Placeholder 4">
            <a:extLst>
              <a:ext uri="{FF2B5EF4-FFF2-40B4-BE49-F238E27FC236}">
                <a16:creationId xmlns:a16="http://schemas.microsoft.com/office/drawing/2014/main" id="{6CD43D1B-739C-1DE0-D807-038ECDDEC9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AD2356-F0CB-C54A-2E67-08DB1CABE52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640890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F5E1E-5A16-EA38-EB9B-24B24682AF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FC0DB3-6274-3670-014C-1E8A9FD52D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0618DC-5F9D-677F-0D11-6140E8B374A4}"/>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5" name="Footer Placeholder 4">
            <a:extLst>
              <a:ext uri="{FF2B5EF4-FFF2-40B4-BE49-F238E27FC236}">
                <a16:creationId xmlns:a16="http://schemas.microsoft.com/office/drawing/2014/main" id="{6B15E1A1-D5D9-FA6F-A872-75F5F94F08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851EB0-12E4-579D-0D39-381BD6462A1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453272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AAA7C-89B5-4892-1226-C448A31D59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69DE13-8AA5-989E-7ED6-726AB27E6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AA9EAE-7530-F6E3-CCA5-982EAF302E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5CEA6B9-B200-5C73-5DB8-20D9D266B117}"/>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6" name="Footer Placeholder 5">
            <a:extLst>
              <a:ext uri="{FF2B5EF4-FFF2-40B4-BE49-F238E27FC236}">
                <a16:creationId xmlns:a16="http://schemas.microsoft.com/office/drawing/2014/main" id="{CC01CCC7-DA87-9559-10F8-0B827DB7AB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F5A57-B9F0-A0BD-68F4-CB5F1413FDFF}"/>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8240605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AC3FB-358E-ACC7-0C10-1CF75A9E9F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F96A2F-A6F3-DE7E-5E03-5D0E337E86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3E1145-60D5-4C2A-7A58-3AF2B50849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D03F0E4-1403-B2FC-38FB-12ADCDFA6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1DF3B1-DA31-28C3-4A34-6D6B4CDA5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3C3DD87-5722-3C75-1011-0DDE0FB63DE2}"/>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8" name="Footer Placeholder 7">
            <a:extLst>
              <a:ext uri="{FF2B5EF4-FFF2-40B4-BE49-F238E27FC236}">
                <a16:creationId xmlns:a16="http://schemas.microsoft.com/office/drawing/2014/main" id="{FE6AFB0B-493A-E787-91BE-F18041E490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48F5A4-172B-E532-063E-8440B38C961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596831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C537-B822-6EDF-AA1E-5F3FB825761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488986-A2EC-5FFA-4AD1-71BFFD807A1D}"/>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4" name="Footer Placeholder 3">
            <a:extLst>
              <a:ext uri="{FF2B5EF4-FFF2-40B4-BE49-F238E27FC236}">
                <a16:creationId xmlns:a16="http://schemas.microsoft.com/office/drawing/2014/main" id="{29D79AEA-6BE3-7CAA-733D-DBC753763D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8C30A5B-8E91-A826-8F39-CED4241C8CF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3969832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47F1F-1FB5-0327-9E54-231C63FEDD9F}"/>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3" name="Footer Placeholder 2">
            <a:extLst>
              <a:ext uri="{FF2B5EF4-FFF2-40B4-BE49-F238E27FC236}">
                <a16:creationId xmlns:a16="http://schemas.microsoft.com/office/drawing/2014/main" id="{A1331552-9A15-1539-0380-E1EB82FAF4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53E978E-27D7-3D9F-8454-8D4C65B984D4}"/>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780697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9794E-331F-B27D-9A0E-093261D792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FCB10A-22C7-F886-8733-1EEF948043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1FE920-2218-6CC6-B986-9939D5364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5C55C-E1F3-A9A7-6134-CA30580DD1F0}"/>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6" name="Footer Placeholder 5">
            <a:extLst>
              <a:ext uri="{FF2B5EF4-FFF2-40B4-BE49-F238E27FC236}">
                <a16:creationId xmlns:a16="http://schemas.microsoft.com/office/drawing/2014/main" id="{D51C3432-F870-96E0-EFD4-081002E9E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6230A-B1BE-F943-D20F-305CF8173A4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1019575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67421-E133-9C9A-E616-2465E48D2E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DC6E8E-55E2-2B9D-EAF8-AE8ED4F74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452E4F8-FDDA-970F-76ED-6F25025585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CF04-2986-CFF7-996A-0F3D5303519E}"/>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6" name="Footer Placeholder 5">
            <a:extLst>
              <a:ext uri="{FF2B5EF4-FFF2-40B4-BE49-F238E27FC236}">
                <a16:creationId xmlns:a16="http://schemas.microsoft.com/office/drawing/2014/main" id="{8B90671B-8EE1-5993-167B-C2E1C74CEFF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9CC195-1A11-FEF9-4974-1D52B8684BF8}"/>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79528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ED2F-4C96-339A-4FE0-A9AB93E2A1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D05659-4BDB-CAAF-0415-B19EA5EA3F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06DC22-DA55-8A95-A156-533BEA15A0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8482BB-24BD-B8AD-7A2F-FBD3C8A217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EC2F92-3B01-795E-B4D8-798256C180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0BE1B-4172-CE66-24F9-A7913093B28B}"/>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8" name="Footer Placeholder 7">
            <a:extLst>
              <a:ext uri="{FF2B5EF4-FFF2-40B4-BE49-F238E27FC236}">
                <a16:creationId xmlns:a16="http://schemas.microsoft.com/office/drawing/2014/main" id="{F832C750-6CBA-5ACB-3498-846D19AC49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330FFD-61B0-36FC-74E6-563324033C27}"/>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4449466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EC79C-10FA-DFA3-C167-8545241E35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6C0CD9-9C58-2AED-919E-C5415E5EF1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602FE-AC65-CFD9-1402-8F6B1400D325}"/>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5" name="Footer Placeholder 4">
            <a:extLst>
              <a:ext uri="{FF2B5EF4-FFF2-40B4-BE49-F238E27FC236}">
                <a16:creationId xmlns:a16="http://schemas.microsoft.com/office/drawing/2014/main" id="{F6BB0883-6D57-54C8-81A4-CFD8A21043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70D3B9-20DF-A20F-97AD-7EFD484341E5}"/>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539405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39D128-22BF-6524-7170-6EB00A3E60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187719-3394-FBD3-16EC-80EAD35D90F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A9D1FF-22A8-12D1-71F1-03A92847C401}"/>
              </a:ext>
            </a:extLst>
          </p:cNvPr>
          <p:cNvSpPr>
            <a:spLocks noGrp="1"/>
          </p:cNvSpPr>
          <p:nvPr>
            <p:ph type="dt" sz="half" idx="10"/>
          </p:nvPr>
        </p:nvSpPr>
        <p:spPr/>
        <p:txBody>
          <a:bodyPr/>
          <a:lstStyle/>
          <a:p>
            <a:fld id="{2668A448-6430-4ACF-9084-E2F2FCE1F64F}" type="datetimeFigureOut">
              <a:rPr lang="en-GB" smtClean="0"/>
              <a:t>03/12/2024</a:t>
            </a:fld>
            <a:endParaRPr lang="en-GB"/>
          </a:p>
        </p:txBody>
      </p:sp>
      <p:sp>
        <p:nvSpPr>
          <p:cNvPr id="5" name="Footer Placeholder 4">
            <a:extLst>
              <a:ext uri="{FF2B5EF4-FFF2-40B4-BE49-F238E27FC236}">
                <a16:creationId xmlns:a16="http://schemas.microsoft.com/office/drawing/2014/main" id="{6342D137-3643-D56E-8F62-ECADD755A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EFB08F-93D2-7BB1-3B12-D60C2DA2FDC9}"/>
              </a:ext>
            </a:extLst>
          </p:cNvPr>
          <p:cNvSpPr>
            <a:spLocks noGrp="1"/>
          </p:cNvSpPr>
          <p:nvPr>
            <p:ph type="sldNum" sz="quarter" idx="12"/>
          </p:nvPr>
        </p:nvSpPr>
        <p:spPr/>
        <p:txBody>
          <a:bodyPr/>
          <a:lstStyle/>
          <a:p>
            <a:fld id="{2EC1DDDD-18DF-46E6-A7F3-51194B44E6FE}" type="slidenum">
              <a:rPr lang="en-GB" smtClean="0"/>
              <a:t>‹#›</a:t>
            </a:fld>
            <a:endParaRPr lang="en-GB"/>
          </a:p>
        </p:txBody>
      </p:sp>
    </p:spTree>
    <p:extLst>
      <p:ext uri="{BB962C8B-B14F-4D97-AF65-F5344CB8AC3E}">
        <p14:creationId xmlns:p14="http://schemas.microsoft.com/office/powerpoint/2010/main" val="220753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276978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a:solidFill>
                <a:schemeClr val="bg1"/>
              </a:solidFill>
            </a:endParaRPr>
          </a:p>
        </p:txBody>
      </p:sp>
    </p:spTree>
    <p:extLst>
      <p:ext uri="{BB962C8B-B14F-4D97-AF65-F5344CB8AC3E}">
        <p14:creationId xmlns:p14="http://schemas.microsoft.com/office/powerpoint/2010/main" val="2107781409"/>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320432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6972520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572099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955C-281D-C8FD-A6EC-D3AF8280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1E4DD-99ED-46A6-EE17-DD309040CCBA}"/>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4" name="Footer Placeholder 3">
            <a:extLst>
              <a:ext uri="{FF2B5EF4-FFF2-40B4-BE49-F238E27FC236}">
                <a16:creationId xmlns:a16="http://schemas.microsoft.com/office/drawing/2014/main" id="{EC9B6D82-B164-E82F-DE53-9F1AF8885D1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6D87C5-DFE5-014D-0297-F642113EA80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115824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209D3-4004-E967-072D-EC7AE3DBD64F}"/>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3" name="Footer Placeholder 2">
            <a:extLst>
              <a:ext uri="{FF2B5EF4-FFF2-40B4-BE49-F238E27FC236}">
                <a16:creationId xmlns:a16="http://schemas.microsoft.com/office/drawing/2014/main" id="{3B8C67BE-313C-3693-437D-3C94FC6F3C7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53FD5D-1CD8-0501-FBAB-ABD04BC33CD0}"/>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539776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6869-C67C-2929-1AD2-C58557B36C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620BE1-DD92-08FE-CC86-7A9809A04E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6C25E83-E7E4-DAA1-B799-88852E895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DE391-D5B2-5099-898D-EAFD889CC7A5}"/>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6" name="Footer Placeholder 5">
            <a:extLst>
              <a:ext uri="{FF2B5EF4-FFF2-40B4-BE49-F238E27FC236}">
                <a16:creationId xmlns:a16="http://schemas.microsoft.com/office/drawing/2014/main" id="{A9CF3308-0BDB-AA0C-88EF-8CF134AE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51D13C-CDCB-3235-5599-4B62E9AC7E7E}"/>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343527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A6EA-6F46-D109-DA36-CD11CE839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734A59C-1294-B19F-6BB4-F85BACEEA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CBBC6332-F965-EE7D-D947-AF8A3F800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63E349-5D2F-F7C2-F3AC-A55BDEAACC32}"/>
              </a:ext>
            </a:extLst>
          </p:cNvPr>
          <p:cNvSpPr>
            <a:spLocks noGrp="1"/>
          </p:cNvSpPr>
          <p:nvPr>
            <p:ph type="dt" sz="half" idx="10"/>
          </p:nvPr>
        </p:nvSpPr>
        <p:spPr/>
        <p:txBody>
          <a:bodyPr/>
          <a:lstStyle/>
          <a:p>
            <a:fld id="{E4CF0BE3-6A8D-4984-B760-ED0626AB0082}" type="datetimeFigureOut">
              <a:rPr lang="en-GB" smtClean="0"/>
              <a:t>03/12/2024</a:t>
            </a:fld>
            <a:endParaRPr lang="en-GB"/>
          </a:p>
        </p:txBody>
      </p:sp>
      <p:sp>
        <p:nvSpPr>
          <p:cNvPr id="6" name="Footer Placeholder 5">
            <a:extLst>
              <a:ext uri="{FF2B5EF4-FFF2-40B4-BE49-F238E27FC236}">
                <a16:creationId xmlns:a16="http://schemas.microsoft.com/office/drawing/2014/main" id="{DAA206A4-2D0F-FEBE-5A18-B28E3D4A53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BC34F3-B8DE-7054-235C-FD789D9458ED}"/>
              </a:ext>
            </a:extLst>
          </p:cNvPr>
          <p:cNvSpPr>
            <a:spLocks noGrp="1"/>
          </p:cNvSpPr>
          <p:nvPr>
            <p:ph type="sldNum" sz="quarter" idx="12"/>
          </p:nvPr>
        </p:nvSpPr>
        <p:spPr/>
        <p:txBody>
          <a:bodyPr/>
          <a:lstStyle/>
          <a:p>
            <a:fld id="{39C0EAFD-05BE-4049-801D-226FD712920F}" type="slidenum">
              <a:rPr lang="en-GB" smtClean="0"/>
              <a:t>‹#›</a:t>
            </a:fld>
            <a:endParaRPr lang="en-GB"/>
          </a:p>
        </p:txBody>
      </p:sp>
    </p:spTree>
    <p:extLst>
      <p:ext uri="{BB962C8B-B14F-4D97-AF65-F5344CB8AC3E}">
        <p14:creationId xmlns:p14="http://schemas.microsoft.com/office/powerpoint/2010/main" val="25249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ags" Target="../tags/tag3.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image" Target="../media/image1.emf"/><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0781A38-6623-7BAD-34FD-7D0CF2648E27}"/>
              </a:ext>
            </a:extLst>
          </p:cNvPr>
          <p:cNvGraphicFramePr>
            <a:graphicFrameLocks noChangeAspect="1"/>
          </p:cNvGraphicFramePr>
          <p:nvPr userDrawn="1">
            <p:custDataLst>
              <p:tags r:id="rId18"/>
            </p:custDataLst>
            <p:extLst>
              <p:ext uri="{D42A27DB-BD31-4B8C-83A1-F6EECF244321}">
                <p14:modId xmlns:p14="http://schemas.microsoft.com/office/powerpoint/2010/main" val="3127639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395" imgH="394" progId="TCLayout.ActiveDocument.1">
                  <p:embed/>
                </p:oleObj>
              </mc:Choice>
              <mc:Fallback>
                <p:oleObj name="think-cell Slide" r:id="rId19" imgW="395" imgH="394" progId="TCLayout.ActiveDocument.1">
                  <p:embed/>
                  <p:pic>
                    <p:nvPicPr>
                      <p:cNvPr id="8" name="think-cell data - do not delete" hidden="1">
                        <a:extLst>
                          <a:ext uri="{FF2B5EF4-FFF2-40B4-BE49-F238E27FC236}">
                            <a16:creationId xmlns:a16="http://schemas.microsoft.com/office/drawing/2014/main" id="{A0781A38-6623-7BAD-34FD-7D0CF2648E27}"/>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D593011-4E0C-5BB1-6EAA-1BEC8A6FE7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C1D09-9020-3DF6-A36B-ADECF35FF2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F061E4-9E07-7A6E-2005-9B67D791A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F0BE3-6A8D-4984-B760-ED0626AB0082}" type="datetimeFigureOut">
              <a:rPr lang="en-GB" smtClean="0"/>
              <a:t>03/12/2024</a:t>
            </a:fld>
            <a:endParaRPr lang="en-GB"/>
          </a:p>
        </p:txBody>
      </p:sp>
      <p:sp>
        <p:nvSpPr>
          <p:cNvPr id="5" name="Footer Placeholder 4">
            <a:extLst>
              <a:ext uri="{FF2B5EF4-FFF2-40B4-BE49-F238E27FC236}">
                <a16:creationId xmlns:a16="http://schemas.microsoft.com/office/drawing/2014/main" id="{4E62247B-0A5D-86FE-A913-A3E831A6B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F52CA8-2673-9D6C-07A8-3AB1DEF31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0EAFD-05BE-4049-801D-226FD712920F}" type="slidenum">
              <a:rPr lang="en-GB" smtClean="0"/>
              <a:t>‹#›</a:t>
            </a:fld>
            <a:endParaRPr lang="en-GB"/>
          </a:p>
        </p:txBody>
      </p:sp>
    </p:spTree>
    <p:extLst>
      <p:ext uri="{BB962C8B-B14F-4D97-AF65-F5344CB8AC3E}">
        <p14:creationId xmlns:p14="http://schemas.microsoft.com/office/powerpoint/2010/main" val="3801332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90" r:id="rId14"/>
    <p:sldLayoutId id="2147483691"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F0635B7-71B0-D871-5B5E-41CE8F60D74C}"/>
              </a:ext>
            </a:extLst>
          </p:cNvPr>
          <p:cNvGraphicFramePr>
            <a:graphicFrameLocks noChangeAspect="1"/>
          </p:cNvGraphicFramePr>
          <p:nvPr userDrawn="1">
            <p:custDataLst>
              <p:tags r:id="rId26"/>
            </p:custDataLst>
            <p:extLst>
              <p:ext uri="{D42A27DB-BD31-4B8C-83A1-F6EECF244321}">
                <p14:modId xmlns:p14="http://schemas.microsoft.com/office/powerpoint/2010/main" val="3539751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95" imgH="394" progId="TCLayout.ActiveDocument.1">
                  <p:embed/>
                </p:oleObj>
              </mc:Choice>
              <mc:Fallback>
                <p:oleObj name="think-cell Slide" r:id="rId27" imgW="395" imgH="394" progId="TCLayout.ActiveDocument.1">
                  <p:embed/>
                  <p:pic>
                    <p:nvPicPr>
                      <p:cNvPr id="3" name="think-cell data - do not delete" hidden="1">
                        <a:extLst>
                          <a:ext uri="{FF2B5EF4-FFF2-40B4-BE49-F238E27FC236}">
                            <a16:creationId xmlns:a16="http://schemas.microsoft.com/office/drawing/2014/main" id="{9F0635B7-71B0-D871-5B5E-41CE8F60D74C}"/>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52507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3" r:id="rId24"/>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688CA-FEA7-F96F-5F7D-BDF0A1A05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12638E-D234-5F4A-C631-71ABB07AF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C4619F-41B1-AEF8-352B-0C8EF1E30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8A448-6430-4ACF-9084-E2F2FCE1F64F}" type="datetimeFigureOut">
              <a:rPr lang="en-GB" smtClean="0"/>
              <a:t>03/12/2024</a:t>
            </a:fld>
            <a:endParaRPr lang="en-GB"/>
          </a:p>
        </p:txBody>
      </p:sp>
      <p:sp>
        <p:nvSpPr>
          <p:cNvPr id="5" name="Footer Placeholder 4">
            <a:extLst>
              <a:ext uri="{FF2B5EF4-FFF2-40B4-BE49-F238E27FC236}">
                <a16:creationId xmlns:a16="http://schemas.microsoft.com/office/drawing/2014/main" id="{B140222F-DB92-3D3D-AF4E-7391A2464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89E63F7-5907-7F23-D0F9-6FE033A6B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C1DDDD-18DF-46E6-A7F3-51194B44E6FE}" type="slidenum">
              <a:rPr lang="en-GB" smtClean="0"/>
              <a:t>‹#›</a:t>
            </a:fld>
            <a:endParaRPr lang="en-GB"/>
          </a:p>
        </p:txBody>
      </p:sp>
    </p:spTree>
    <p:extLst>
      <p:ext uri="{BB962C8B-B14F-4D97-AF65-F5344CB8AC3E}">
        <p14:creationId xmlns:p14="http://schemas.microsoft.com/office/powerpoint/2010/main" val="273159026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7.emf"/><Relationship Id="rId4"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9.xml"/></Relationships>
</file>

<file path=ppt/slides/_rels/slide10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7.xml"/><Relationship Id="rId1" Type="http://schemas.openxmlformats.org/officeDocument/2006/relationships/tags" Target="../tags/tag10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chart" Target="../charts/chart4.xml"/><Relationship Id="rId2" Type="http://schemas.openxmlformats.org/officeDocument/2006/relationships/slideLayout" Target="../slideLayouts/slideLayout16.xml"/><Relationship Id="rId1" Type="http://schemas.openxmlformats.org/officeDocument/2006/relationships/tags" Target="../tags/tag20.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6.xml"/><Relationship Id="rId1" Type="http://schemas.openxmlformats.org/officeDocument/2006/relationships/tags" Target="../tags/tag21.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hart" Target="../charts/chart12.xml"/><Relationship Id="rId2" Type="http://schemas.openxmlformats.org/officeDocument/2006/relationships/slideLayout" Target="../slideLayouts/slideLayout16.xml"/><Relationship Id="rId1" Type="http://schemas.openxmlformats.org/officeDocument/2006/relationships/tags" Target="../tags/tag23.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hart" Target="../charts/chart16.xml"/><Relationship Id="rId2" Type="http://schemas.openxmlformats.org/officeDocument/2006/relationships/slideLayout" Target="../slideLayouts/slideLayout16.xml"/><Relationship Id="rId1" Type="http://schemas.openxmlformats.org/officeDocument/2006/relationships/tags" Target="../tags/tag24.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25.xml"/><Relationship Id="rId5" Type="http://schemas.openxmlformats.org/officeDocument/2006/relationships/chart" Target="../charts/chart1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27.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28.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8" Type="http://schemas.openxmlformats.org/officeDocument/2006/relationships/slide" Target="slide58.xml"/><Relationship Id="rId3" Type="http://schemas.openxmlformats.org/officeDocument/2006/relationships/notesSlide" Target="../notesSlides/notesSlide2.xml"/><Relationship Id="rId7" Type="http://schemas.openxmlformats.org/officeDocument/2006/relationships/slide" Target="slide41.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slide" Target="slide27.xml"/><Relationship Id="rId5" Type="http://schemas.openxmlformats.org/officeDocument/2006/relationships/slide" Target="slide7.xml"/><Relationship Id="rId10" Type="http://schemas.openxmlformats.org/officeDocument/2006/relationships/slide" Target="slide87.xml"/><Relationship Id="rId4" Type="http://schemas.openxmlformats.org/officeDocument/2006/relationships/slide" Target="slide3.xml"/><Relationship Id="rId9" Type="http://schemas.openxmlformats.org/officeDocument/2006/relationships/slide" Target="slide7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29.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30.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notesSlide" Target="../notesSlides/notesSlide18.xml"/><Relationship Id="rId7" Type="http://schemas.openxmlformats.org/officeDocument/2006/relationships/chart" Target="../charts/chart25.xml"/><Relationship Id="rId2" Type="http://schemas.openxmlformats.org/officeDocument/2006/relationships/slideLayout" Target="../slideLayouts/slideLayout16.xml"/><Relationship Id="rId1" Type="http://schemas.openxmlformats.org/officeDocument/2006/relationships/tags" Target="../tags/tag31.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image" Target="../media/image15.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slideLayout" Target="../slideLayouts/slideLayout13.xml"/><Relationship Id="rId1" Type="http://schemas.openxmlformats.org/officeDocument/2006/relationships/tags" Target="../tags/tag34.xml"/><Relationship Id="rId5" Type="http://schemas.openxmlformats.org/officeDocument/2006/relationships/slide" Target="slide32.xml"/><Relationship Id="rId4" Type="http://schemas.openxmlformats.org/officeDocument/2006/relationships/slide" Target="slide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xml"/><Relationship Id="rId1" Type="http://schemas.openxmlformats.org/officeDocument/2006/relationships/tags" Target="../tags/tag3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6.xml"/><Relationship Id="rId1" Type="http://schemas.openxmlformats.org/officeDocument/2006/relationships/tags" Target="../tags/tag38.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slideLayout" Target="../slideLayouts/slideLayout16.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6.xml"/><Relationship Id="rId1" Type="http://schemas.openxmlformats.org/officeDocument/2006/relationships/tags" Target="../tags/tag40.xml"/><Relationship Id="rId4" Type="http://schemas.openxmlformats.org/officeDocument/2006/relationships/chart" Target="../charts/chart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6.xml"/><Relationship Id="rId1" Type="http://schemas.openxmlformats.org/officeDocument/2006/relationships/tags" Target="../tags/tag41.xml"/><Relationship Id="rId5" Type="http://schemas.openxmlformats.org/officeDocument/2006/relationships/chart" Target="../charts/chart35.xml"/><Relationship Id="rId4" Type="http://schemas.openxmlformats.org/officeDocument/2006/relationships/chart" Target="../charts/chart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42.xml"/></Relationships>
</file>

<file path=ppt/slides/_rels/slide36.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slide" Target="slide77.xml"/><Relationship Id="rId3" Type="http://schemas.openxmlformats.org/officeDocument/2006/relationships/notesSlide" Target="../notesSlides/notesSlide3.xml"/><Relationship Id="rId7" Type="http://schemas.openxmlformats.org/officeDocument/2006/relationships/slide" Target="slide58.xml"/><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slide" Target="slide41.xml"/><Relationship Id="rId5" Type="http://schemas.openxmlformats.org/officeDocument/2006/relationships/slide" Target="slide27.xml"/><Relationship Id="rId4" Type="http://schemas.openxmlformats.org/officeDocument/2006/relationships/slide" Target="slide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tags" Target="../tags/tag43.xml"/><Relationship Id="rId4" Type="http://schemas.openxmlformats.org/officeDocument/2006/relationships/chart" Target="../charts/chart42.xml"/></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slideLayout" Target="../slideLayouts/slideLayout13.xml"/><Relationship Id="rId1" Type="http://schemas.openxmlformats.org/officeDocument/2006/relationships/tags" Target="../tags/tag44.xml"/><Relationship Id="rId5" Type="http://schemas.openxmlformats.org/officeDocument/2006/relationships/slide" Target="slide45.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5.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5.xml"/><Relationship Id="rId1" Type="http://schemas.openxmlformats.org/officeDocument/2006/relationships/tags" Target="../tags/tag46.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5.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6.xml"/><Relationship Id="rId1" Type="http://schemas.openxmlformats.org/officeDocument/2006/relationships/tags" Target="../tags/tag48.xml"/><Relationship Id="rId4" Type="http://schemas.openxmlformats.org/officeDocument/2006/relationships/chart" Target="../charts/chart4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6.xml"/><Relationship Id="rId1" Type="http://schemas.openxmlformats.org/officeDocument/2006/relationships/tags" Target="../tags/tag49.xml"/><Relationship Id="rId4" Type="http://schemas.openxmlformats.org/officeDocument/2006/relationships/chart" Target="../charts/chart4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6.xml"/><Relationship Id="rId1" Type="http://schemas.openxmlformats.org/officeDocument/2006/relationships/tags" Target="../tags/tag50.xml"/><Relationship Id="rId4" Type="http://schemas.openxmlformats.org/officeDocument/2006/relationships/chart" Target="../charts/chart4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6.xml"/><Relationship Id="rId1" Type="http://schemas.openxmlformats.org/officeDocument/2006/relationships/tags" Target="../tags/tag51.xml"/><Relationship Id="rId4" Type="http://schemas.openxmlformats.org/officeDocument/2006/relationships/chart" Target="../charts/chart4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6.xml"/><Relationship Id="rId1" Type="http://schemas.openxmlformats.org/officeDocument/2006/relationships/tags" Target="../tags/tag52.xml"/><Relationship Id="rId4" Type="http://schemas.openxmlformats.org/officeDocument/2006/relationships/chart" Target="../charts/chart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slide" Target="slide8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6.xml"/><Relationship Id="rId1" Type="http://schemas.openxmlformats.org/officeDocument/2006/relationships/tags" Target="../tags/tag53.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5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9.xml"/><Relationship Id="rId1" Type="http://schemas.openxmlformats.org/officeDocument/2006/relationships/slideLayout" Target="../slideLayouts/slideLayout16.xml"/><Relationship Id="rId5" Type="http://schemas.openxmlformats.org/officeDocument/2006/relationships/chart" Target="../charts/chart53.xml"/><Relationship Id="rId4" Type="http://schemas.openxmlformats.org/officeDocument/2006/relationships/chart" Target="../charts/chart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6.xml"/><Relationship Id="rId1" Type="http://schemas.openxmlformats.org/officeDocument/2006/relationships/tags" Target="../tags/tag54.xml"/><Relationship Id="rId4" Type="http://schemas.openxmlformats.org/officeDocument/2006/relationships/chart" Target="../charts/chart5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6.xml"/><Relationship Id="rId1" Type="http://schemas.openxmlformats.org/officeDocument/2006/relationships/tags" Target="../tags/tag55.xml"/><Relationship Id="rId4" Type="http://schemas.openxmlformats.org/officeDocument/2006/relationships/chart" Target="../charts/chart5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6.xml"/><Relationship Id="rId1" Type="http://schemas.openxmlformats.org/officeDocument/2006/relationships/tags" Target="../tags/tag56.xml"/><Relationship Id="rId4" Type="http://schemas.openxmlformats.org/officeDocument/2006/relationships/chart" Target="../charts/chart56.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6.xml"/><Relationship Id="rId1" Type="http://schemas.openxmlformats.org/officeDocument/2006/relationships/tags" Target="../tags/tag57.xml"/><Relationship Id="rId4" Type="http://schemas.openxmlformats.org/officeDocument/2006/relationships/chart" Target="../charts/chart57.xml"/></Relationships>
</file>

<file path=ppt/slides/_rels/slide5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slideLayout" Target="../slideLayouts/slideLayout16.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slideLayout" Target="../slideLayouts/slideLayout16.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slide" Target="slide58.xml"/><Relationship Id="rId2" Type="http://schemas.openxmlformats.org/officeDocument/2006/relationships/slideLayout" Target="../slideLayouts/slideLayout13.xml"/><Relationship Id="rId1" Type="http://schemas.openxmlformats.org/officeDocument/2006/relationships/tags" Target="../tags/tag60.xml"/><Relationship Id="rId5" Type="http://schemas.openxmlformats.org/officeDocument/2006/relationships/slide" Target="slide61.xml"/><Relationship Id="rId4" Type="http://schemas.openxmlformats.org/officeDocument/2006/relationships/slide" Target="slide59.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5.xml"/><Relationship Id="rId1" Type="http://schemas.openxmlformats.org/officeDocument/2006/relationships/tags" Target="../tags/tag6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slide" Target="slide8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5.xml"/><Relationship Id="rId1" Type="http://schemas.openxmlformats.org/officeDocument/2006/relationships/tags" Target="../tags/tag6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5.xml"/><Relationship Id="rId1" Type="http://schemas.openxmlformats.org/officeDocument/2006/relationships/tags" Target="../tags/tag63.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6.xml"/><Relationship Id="rId1" Type="http://schemas.openxmlformats.org/officeDocument/2006/relationships/tags" Target="../tags/tag64.xml"/><Relationship Id="rId5" Type="http://schemas.openxmlformats.org/officeDocument/2006/relationships/chart" Target="../charts/chart61.xml"/><Relationship Id="rId4" Type="http://schemas.openxmlformats.org/officeDocument/2006/relationships/chart" Target="../charts/chart6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65.xml"/><Relationship Id="rId4" Type="http://schemas.openxmlformats.org/officeDocument/2006/relationships/chart" Target="../charts/chart6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6.xml"/><Relationship Id="rId1" Type="http://schemas.openxmlformats.org/officeDocument/2006/relationships/tags" Target="../tags/tag66.xml"/><Relationship Id="rId4" Type="http://schemas.openxmlformats.org/officeDocument/2006/relationships/chart" Target="../charts/chart6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6.xml"/><Relationship Id="rId1" Type="http://schemas.openxmlformats.org/officeDocument/2006/relationships/tags" Target="../tags/tag67.xml"/><Relationship Id="rId4" Type="http://schemas.openxmlformats.org/officeDocument/2006/relationships/chart" Target="../charts/chart6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6.xml"/><Relationship Id="rId1" Type="http://schemas.openxmlformats.org/officeDocument/2006/relationships/tags" Target="../tags/tag68.xml"/><Relationship Id="rId5" Type="http://schemas.openxmlformats.org/officeDocument/2006/relationships/chart" Target="../charts/chart66.xml"/><Relationship Id="rId4" Type="http://schemas.openxmlformats.org/officeDocument/2006/relationships/chart" Target="../charts/chart6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6.xml"/><Relationship Id="rId1" Type="http://schemas.openxmlformats.org/officeDocument/2006/relationships/tags" Target="../tags/tag69.xml"/><Relationship Id="rId4" Type="http://schemas.openxmlformats.org/officeDocument/2006/relationships/chart" Target="../charts/chart6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70.xml"/><Relationship Id="rId4" Type="http://schemas.openxmlformats.org/officeDocument/2006/relationships/chart" Target="../charts/chart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6.xml"/><Relationship Id="rId1" Type="http://schemas.openxmlformats.org/officeDocument/2006/relationships/tags" Target="../tags/tag71.xml"/><Relationship Id="rId5" Type="http://schemas.openxmlformats.org/officeDocument/2006/relationships/chart" Target="../charts/chart70.xml"/><Relationship Id="rId4" Type="http://schemas.openxmlformats.org/officeDocument/2006/relationships/chart" Target="../charts/chart69.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slide" Target="slide11.xml"/><Relationship Id="rId4" Type="http://schemas.openxmlformats.org/officeDocument/2006/relationships/slide" Target="slide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6.xml"/><Relationship Id="rId1" Type="http://schemas.openxmlformats.org/officeDocument/2006/relationships/tags" Target="../tags/tag72.xml"/><Relationship Id="rId4" Type="http://schemas.openxmlformats.org/officeDocument/2006/relationships/chart" Target="../charts/chart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6.xml"/><Relationship Id="rId1" Type="http://schemas.openxmlformats.org/officeDocument/2006/relationships/tags" Target="../tags/tag73.xml"/><Relationship Id="rId4" Type="http://schemas.openxmlformats.org/officeDocument/2006/relationships/chart" Target="../charts/chart72.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4.xml"/></Relationships>
</file>

<file path=ppt/slides/_rels/slide73.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slideLayout" Target="../slideLayouts/slideLayout16.xml"/><Relationship Id="rId1" Type="http://schemas.openxmlformats.org/officeDocument/2006/relationships/tags" Target="../tags/tag75.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6.xml"/><Relationship Id="rId1" Type="http://schemas.openxmlformats.org/officeDocument/2006/relationships/tags" Target="../tags/tag76.xml"/><Relationship Id="rId4" Type="http://schemas.openxmlformats.org/officeDocument/2006/relationships/chart" Target="../charts/chart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6.xml"/><Relationship Id="rId1" Type="http://schemas.openxmlformats.org/officeDocument/2006/relationships/tags" Target="../tags/tag77.xml"/><Relationship Id="rId4" Type="http://schemas.openxmlformats.org/officeDocument/2006/relationships/chart" Target="../charts/chart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6.xml"/><Relationship Id="rId1" Type="http://schemas.openxmlformats.org/officeDocument/2006/relationships/tags" Target="../tags/tag78.xml"/><Relationship Id="rId4" Type="http://schemas.openxmlformats.org/officeDocument/2006/relationships/chart" Target="../charts/chart76.xml"/></Relationships>
</file>

<file path=ppt/slides/_rels/slide77.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slideLayout" Target="../slideLayouts/slideLayout13.xml"/><Relationship Id="rId1" Type="http://schemas.openxmlformats.org/officeDocument/2006/relationships/tags" Target="../tags/tag79.xml"/><Relationship Id="rId5" Type="http://schemas.openxmlformats.org/officeDocument/2006/relationships/slide" Target="slide79.xml"/><Relationship Id="rId4" Type="http://schemas.openxmlformats.org/officeDocument/2006/relationships/slide" Target="slide78.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5.xml"/><Relationship Id="rId1" Type="http://schemas.openxmlformats.org/officeDocument/2006/relationships/tags" Target="../tags/tag8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5.xml"/><Relationship Id="rId1" Type="http://schemas.openxmlformats.org/officeDocument/2006/relationships/tags" Target="../tags/tag8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7.xml"/><Relationship Id="rId6" Type="http://schemas.openxmlformats.org/officeDocument/2006/relationships/hyperlink" Target="https://www.ons.gov.uk/peoplepopulationandcommunity/wellbeing/articles/ukmeasuresofnationalwellbeing/dashboard" TargetMode="External"/><Relationship Id="rId5" Type="http://schemas.openxmlformats.org/officeDocument/2006/relationships/hyperlink" Target="https://bmjopenquality.bmj.com/content/bmjqir/8/2/e000411.full.pdf#:~:text=not%20present%20%20%20Table%201%20%20,%205.2%20%20%204%20more%20rows%20" TargetMode="External"/><Relationship Id="rId4" Type="http://schemas.openxmlformats.org/officeDocument/2006/relationships/hyperlink" Target="https://www.ons.gov.uk/employmentandlabourmarket/peopleinwork/employmentandemployeetypes/methodologies/annualpopulationsurveyapsqmi" TargetMode="External"/></Relationships>
</file>

<file path=ppt/slides/_rels/slide8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slideLayout" Target="../slideLayouts/slideLayout16.xml"/><Relationship Id="rId1" Type="http://schemas.openxmlformats.org/officeDocument/2006/relationships/tags" Target="../tags/tag8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6.xml"/><Relationship Id="rId1" Type="http://schemas.openxmlformats.org/officeDocument/2006/relationships/tags" Target="../tags/tag83.xml"/><Relationship Id="rId4" Type="http://schemas.openxmlformats.org/officeDocument/2006/relationships/chart" Target="../charts/chart78.xml"/></Relationships>
</file>

<file path=ppt/slides/_rels/slide8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slideLayout" Target="../slideLayouts/slideLayout16.xml"/><Relationship Id="rId1" Type="http://schemas.openxmlformats.org/officeDocument/2006/relationships/tags" Target="../tags/tag84.xml"/></Relationships>
</file>

<file path=ppt/slides/_rels/slide8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slideLayout" Target="../slideLayouts/slideLayout16.xml"/><Relationship Id="rId1" Type="http://schemas.openxmlformats.org/officeDocument/2006/relationships/tags" Target="../tags/tag85.xml"/><Relationship Id="rId4" Type="http://schemas.openxmlformats.org/officeDocument/2006/relationships/chart" Target="../charts/chart81.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6.xml"/><Relationship Id="rId1" Type="http://schemas.openxmlformats.org/officeDocument/2006/relationships/tags" Target="../tags/tag87.xml"/><Relationship Id="rId4" Type="http://schemas.openxmlformats.org/officeDocument/2006/relationships/chart" Target="../charts/chart8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6.xml"/><Relationship Id="rId1" Type="http://schemas.openxmlformats.org/officeDocument/2006/relationships/tags" Target="../tags/tag88.xml"/><Relationship Id="rId4" Type="http://schemas.openxmlformats.org/officeDocument/2006/relationships/chart" Target="../charts/chart83.xml"/></Relationships>
</file>

<file path=ppt/slides/_rels/slide87.xml.rels><?xml version="1.0" encoding="UTF-8" standalone="yes"?>
<Relationships xmlns="http://schemas.openxmlformats.org/package/2006/relationships"><Relationship Id="rId3" Type="http://schemas.openxmlformats.org/officeDocument/2006/relationships/slide" Target="slide88.xml"/><Relationship Id="rId2" Type="http://schemas.openxmlformats.org/officeDocument/2006/relationships/slideLayout" Target="../slideLayouts/slideLayout30.xml"/><Relationship Id="rId1" Type="http://schemas.openxmlformats.org/officeDocument/2006/relationships/tags" Target="../tags/tag89.xml"/><Relationship Id="rId4" Type="http://schemas.openxmlformats.org/officeDocument/2006/relationships/slide" Target="slide90.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40.xml"/><Relationship Id="rId1" Type="http://schemas.openxmlformats.org/officeDocument/2006/relationships/tags" Target="../tags/tag9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8.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18.xml"/><Relationship Id="rId4" Type="http://schemas.openxmlformats.org/officeDocument/2006/relationships/hyperlink" Target="https://www.ons.gov.uk/peoplepopulationandcommunity/wellbeing/datasets/ukmeasuresofnationalwellbeing"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8.xml"/><Relationship Id="rId1" Type="http://schemas.openxmlformats.org/officeDocument/2006/relationships/tags" Target="../tags/tag9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8.xml"/><Relationship Id="rId1" Type="http://schemas.openxmlformats.org/officeDocument/2006/relationships/tags" Target="../tags/tag93.xml"/></Relationships>
</file>

<file path=ppt/slides/_rels/slide9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slideLayout" Target="../slideLayouts/slideLayout30.xml"/><Relationship Id="rId1" Type="http://schemas.openxmlformats.org/officeDocument/2006/relationships/tags" Target="../tags/tag94.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2.xml"/><Relationship Id="rId1" Type="http://schemas.openxmlformats.org/officeDocument/2006/relationships/tags" Target="../tags/tag95.xml"/><Relationship Id="rId4" Type="http://schemas.openxmlformats.org/officeDocument/2006/relationships/chart" Target="../charts/chart84.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6.xml"/><Relationship Id="rId1" Type="http://schemas.openxmlformats.org/officeDocument/2006/relationships/tags" Target="../tags/tag96.xml"/><Relationship Id="rId4" Type="http://schemas.openxmlformats.org/officeDocument/2006/relationships/chart" Target="../charts/chart85.xml"/></Relationships>
</file>

<file path=ppt/slides/_rels/slide95.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slideLayout" Target="../slideLayouts/slideLayout16.xml"/><Relationship Id="rId1" Type="http://schemas.openxmlformats.org/officeDocument/2006/relationships/tags" Target="../tags/tag97.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6.xml"/><Relationship Id="rId1" Type="http://schemas.openxmlformats.org/officeDocument/2006/relationships/tags" Target="../tags/tag98.xml"/><Relationship Id="rId5" Type="http://schemas.openxmlformats.org/officeDocument/2006/relationships/chart" Target="../charts/chart88.xml"/><Relationship Id="rId4" Type="http://schemas.openxmlformats.org/officeDocument/2006/relationships/chart" Target="../charts/chart8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6.xml"/><Relationship Id="rId1" Type="http://schemas.openxmlformats.org/officeDocument/2006/relationships/tags" Target="../tags/tag99.xml"/><Relationship Id="rId4" Type="http://schemas.openxmlformats.org/officeDocument/2006/relationships/chart" Target="../charts/chart89.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6.xml"/><Relationship Id="rId1" Type="http://schemas.openxmlformats.org/officeDocument/2006/relationships/tags" Target="../tags/tag100.xml"/><Relationship Id="rId4" Type="http://schemas.openxmlformats.org/officeDocument/2006/relationships/chart" Target="../charts/chart90.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6.xml"/><Relationship Id="rId1" Type="http://schemas.openxmlformats.org/officeDocument/2006/relationships/tags" Target="../tags/tag101.xml"/><Relationship Id="rId4" Type="http://schemas.openxmlformats.org/officeDocument/2006/relationships/chart" Target="../charts/char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4" name="Title 3"/>
          <p:cNvSpPr txBox="1">
            <a:spLocks noGrp="1"/>
          </p:cNvSpPr>
          <p:nvPr>
            <p:ph type="title" idx="4294967295"/>
          </p:nvPr>
        </p:nvSpPr>
        <p:spPr>
          <a:xfrm>
            <a:off x="587375" y="1346297"/>
            <a:ext cx="9793288" cy="6155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Arial" charset="0"/>
                <a:ea typeface="Arial" charset="0"/>
                <a:cs typeface="Arial" charset="0"/>
              </a:rPr>
              <a:t>Greater Manchester Residents’ Survey</a:t>
            </a:r>
          </a:p>
        </p:txBody>
      </p:sp>
      <p:sp>
        <p:nvSpPr>
          <p:cNvPr id="9" name="TextBox 8"/>
          <p:cNvSpPr txBox="1"/>
          <p:nvPr/>
        </p:nvSpPr>
        <p:spPr>
          <a:xfrm>
            <a:off x="587375" y="2064824"/>
            <a:ext cx="9793288"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rial" charset="0"/>
                <a:ea typeface="Arial" charset="0"/>
                <a:cs typeface="Arial" charset="0"/>
              </a:rPr>
              <a:t>Survey 15 (main report)</a:t>
            </a: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520213"/>
            <a:ext cx="9793288" cy="86177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chemeClr val="bg1"/>
                </a:solidFill>
                <a:latin typeface="Arial"/>
                <a:ea typeface="Arial" charset="0"/>
                <a:cs typeface="Arial"/>
              </a:rPr>
              <a:t>November</a:t>
            </a:r>
            <a:r>
              <a:rPr kumimoji="0" lang="en-GB" sz="2800" b="0" i="0" u="none" strike="noStrike" kern="1200" cap="none" spc="0" normalizeH="0" baseline="0" noProof="0">
                <a:ln>
                  <a:noFill/>
                </a:ln>
                <a:solidFill>
                  <a:schemeClr val="bg1"/>
                </a:solidFill>
                <a:effectLst/>
                <a:uLnTx/>
                <a:uFillTx/>
                <a:latin typeface="Arial"/>
                <a:ea typeface="Arial" charset="0"/>
                <a:cs typeface="Arial"/>
              </a:rPr>
              <a:t> 2024</a:t>
            </a:r>
          </a:p>
          <a:p>
            <a:pPr>
              <a:defRPr/>
            </a:pPr>
            <a:r>
              <a:rPr kumimoji="0" lang="en-GB" sz="2800" b="0" i="0" u="none" strike="noStrike" kern="1200" cap="none" spc="0" normalizeH="0" baseline="0" noProof="0">
                <a:ln>
                  <a:noFill/>
                </a:ln>
                <a:solidFill>
                  <a:schemeClr val="bg1"/>
                </a:solidFill>
                <a:effectLst/>
                <a:uLnTx/>
                <a:uFillTx/>
                <a:latin typeface="Arial"/>
                <a:ea typeface="Arial" charset="0"/>
                <a:cs typeface="Arial"/>
              </a:rPr>
              <a:t>Fieldwork conducted </a:t>
            </a:r>
            <a:r>
              <a:rPr kumimoji="0" lang="en-GB" sz="2800" b="0" i="0" u="none" strike="noStrike" kern="1200" cap="none" spc="0" normalizeH="0" baseline="0" noProof="0">
                <a:ln>
                  <a:noFill/>
                </a:ln>
                <a:solidFill>
                  <a:prstClr val="white"/>
                </a:solidFill>
                <a:effectLst/>
                <a:uLnTx/>
                <a:uFillTx/>
                <a:latin typeface="Arial"/>
                <a:ea typeface="Arial" charset="0"/>
                <a:cs typeface="Arial"/>
              </a:rPr>
              <a:t>14</a:t>
            </a:r>
            <a:r>
              <a:rPr kumimoji="0" lang="en-GB" sz="2800" b="0" i="0" u="none" strike="noStrike" kern="1200" cap="none" spc="0" normalizeH="0" baseline="30000" noProof="0">
                <a:ln>
                  <a:noFill/>
                </a:ln>
                <a:solidFill>
                  <a:prstClr val="white"/>
                </a:solidFill>
                <a:effectLst/>
                <a:uLnTx/>
                <a:uFillTx/>
                <a:latin typeface="Arial"/>
                <a:ea typeface="Arial" charset="0"/>
                <a:cs typeface="Arial"/>
              </a:rPr>
              <a:t>th</a:t>
            </a:r>
            <a:r>
              <a:rPr kumimoji="0" lang="en-GB" sz="2800" b="0" i="0" u="none" strike="noStrike" kern="1200" cap="none" spc="0" normalizeH="0" baseline="0" noProof="0">
                <a:ln>
                  <a:noFill/>
                </a:ln>
                <a:solidFill>
                  <a:prstClr val="white"/>
                </a:solidFill>
                <a:effectLst/>
                <a:uLnTx/>
                <a:uFillTx/>
                <a:latin typeface="Arial"/>
                <a:ea typeface="Arial" charset="0"/>
                <a:cs typeface="Arial"/>
              </a:rPr>
              <a:t> – </a:t>
            </a:r>
            <a:r>
              <a:rPr lang="en-GB" sz="2800">
                <a:solidFill>
                  <a:prstClr val="white"/>
                </a:solidFill>
                <a:latin typeface="Arial"/>
                <a:ea typeface="Arial" charset="0"/>
                <a:cs typeface="Arial"/>
              </a:rPr>
              <a:t>28</a:t>
            </a:r>
            <a:r>
              <a:rPr lang="en-GB" sz="2800" baseline="30000">
                <a:solidFill>
                  <a:prstClr val="white"/>
                </a:solidFill>
                <a:latin typeface="Arial"/>
                <a:ea typeface="Arial" charset="0"/>
                <a:cs typeface="Arial"/>
              </a:rPr>
              <a:t>th</a:t>
            </a:r>
            <a:r>
              <a:rPr lang="en-GB" sz="2800">
                <a:solidFill>
                  <a:prstClr val="white"/>
                </a:solidFill>
                <a:latin typeface="Arial"/>
                <a:ea typeface="Arial" charset="0"/>
                <a:cs typeface="Arial"/>
              </a:rPr>
              <a:t> October  </a:t>
            </a:r>
            <a:endParaRPr lang="en-GB" sz="2800" b="0" i="0" u="none" strike="noStrike" kern="1200" cap="none" spc="0" normalizeH="0" baseline="0" noProof="0">
              <a:ln>
                <a:noFill/>
              </a:ln>
              <a:solidFill>
                <a:schemeClr val="bg1"/>
              </a:solidFill>
              <a:effectLst/>
              <a:uLnTx/>
              <a:uFillTx/>
              <a:latin typeface="Arial"/>
              <a:ea typeface="Arial" charset="0"/>
              <a:cs typeface="Arial"/>
            </a:endParaRP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custDataLst>
      <p:tags r:id="rId1"/>
    </p:custDataLst>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dirty="0">
                <a:latin typeface="Arial"/>
                <a:cs typeface="Arial"/>
              </a:rPr>
              <a:t>Health and wellbeing– key findings (2 of 2)</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38573" y="916652"/>
            <a:ext cx="11751735" cy="5032147"/>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a:cs typeface="Arial"/>
              </a:rPr>
              <a:t>HEALTH CONFIDENCE (CONTINUED TRACKING)</a:t>
            </a:r>
            <a:endParaRPr lang="en-GB" sz="1100" b="1" dirty="0">
              <a:solidFill>
                <a:schemeClr val="bg1"/>
              </a:solidFill>
              <a:latin typeface="Arial"/>
              <a:cs typeface="Arial"/>
            </a:endParaRPr>
          </a:p>
          <a:p>
            <a:pPr marL="229870" lvl="1" indent="-229870">
              <a:spcAft>
                <a:spcPts val="600"/>
              </a:spcAft>
              <a:buFont typeface="Arial" panose="020B0604020202020204" pitchFamily="34" charset="0"/>
              <a:buChar char="•"/>
            </a:pPr>
            <a:r>
              <a:rPr lang="en-GB" sz="1200" dirty="0">
                <a:solidFill>
                  <a:schemeClr val="bg1"/>
                </a:solidFill>
                <a:latin typeface="Arial"/>
                <a:cs typeface="Arial"/>
              </a:rPr>
              <a:t>Greater Manchester recorded a health confidence score of 72.0 this survey, which represents a continued ‘moderate’ level of health confidence among Greater Manchester respondents. This means that the score has remained relatively stable across all of 2024, never lower than 71.4 (Feb and August) and never higher than 72.1 (May).</a:t>
            </a:r>
          </a:p>
          <a:p>
            <a:pPr marL="229870" lvl="1" indent="-229870">
              <a:spcAft>
                <a:spcPts val="600"/>
              </a:spcAft>
              <a:buFont typeface="Arial" panose="020B0604020202020204" pitchFamily="34" charset="0"/>
              <a:buChar char="•"/>
            </a:pPr>
            <a:r>
              <a:rPr lang="en-GB" sz="1200" dirty="0">
                <a:solidFill>
                  <a:schemeClr val="bg1"/>
                </a:solidFill>
                <a:latin typeface="Arial"/>
                <a:cs typeface="Arial"/>
              </a:rPr>
              <a:t>This continuity in the overall health confidence score is reflected in the underlying tracking measures as follows: </a:t>
            </a:r>
            <a:endParaRPr lang="en-GB" sz="1200" dirty="0">
              <a:solidFill>
                <a:schemeClr val="bg1"/>
              </a:solidFill>
              <a:latin typeface="Calibri" panose="020F0502020204030204"/>
              <a:ea typeface="Calibri" panose="020F0502020204030204"/>
              <a:cs typeface="Calibri" panose="020F0502020204030204"/>
            </a:endParaRPr>
          </a:p>
          <a:p>
            <a:pPr marL="687070" lvl="2" indent="-229870">
              <a:spcAft>
                <a:spcPts val="600"/>
              </a:spcAft>
              <a:buFont typeface="Wingdings" panose="020B0604020202020204" pitchFamily="34" charset="0"/>
              <a:buChar char="§"/>
            </a:pPr>
            <a:r>
              <a:rPr lang="en-GB" sz="1200" dirty="0">
                <a:solidFill>
                  <a:schemeClr val="bg1"/>
                </a:solidFill>
                <a:latin typeface="Arial"/>
                <a:cs typeface="Arial"/>
              </a:rPr>
              <a:t>92% say agree that they are involved in decisions about themselves – similar to the 91% in August (S14)</a:t>
            </a:r>
          </a:p>
          <a:p>
            <a:pPr marL="687070" lvl="2" indent="-229870">
              <a:spcAft>
                <a:spcPts val="600"/>
              </a:spcAft>
              <a:buFont typeface="Wingdings" panose="020B0604020202020204" pitchFamily="34" charset="0"/>
              <a:buChar char="§"/>
            </a:pPr>
            <a:r>
              <a:rPr lang="en-GB" sz="1200" dirty="0">
                <a:solidFill>
                  <a:schemeClr val="bg1"/>
                </a:solidFill>
                <a:latin typeface="Arial"/>
                <a:cs typeface="Arial"/>
              </a:rPr>
              <a:t>Those agreeing that they can get the right help if they need it has remained stable with 75% agreeing (was 76% in August)</a:t>
            </a:r>
            <a:endParaRPr lang="en-GB" sz="1200" dirty="0">
              <a:solidFill>
                <a:schemeClr val="bg1"/>
              </a:solidFill>
              <a:ea typeface="Calibri" panose="020F0502020204030204"/>
              <a:cs typeface="Calibri" panose="020F0502020204030204"/>
            </a:endParaRPr>
          </a:p>
          <a:p>
            <a:pPr marL="687070" lvl="2" indent="-229870">
              <a:spcAft>
                <a:spcPts val="600"/>
              </a:spcAft>
              <a:buFont typeface="Wingdings" panose="020B0604020202020204" pitchFamily="34" charset="0"/>
              <a:buChar char="§"/>
            </a:pPr>
            <a:r>
              <a:rPr lang="en-GB" sz="1200" dirty="0">
                <a:solidFill>
                  <a:schemeClr val="bg1"/>
                </a:solidFill>
                <a:latin typeface="Arial"/>
                <a:cs typeface="Arial"/>
              </a:rPr>
              <a:t>84% agree that they can look after their health – 1 percentage point higher August (S14)</a:t>
            </a:r>
          </a:p>
          <a:p>
            <a:pPr marL="687070" lvl="2" indent="-229870">
              <a:spcAft>
                <a:spcPts val="600"/>
              </a:spcAft>
              <a:buFont typeface="Wingdings" panose="020B0604020202020204" pitchFamily="34" charset="0"/>
              <a:buChar char="§"/>
            </a:pPr>
            <a:r>
              <a:rPr lang="en-GB" sz="1200" dirty="0">
                <a:solidFill>
                  <a:schemeClr val="bg1"/>
                </a:solidFill>
                <a:latin typeface="Arial"/>
                <a:cs typeface="Arial"/>
              </a:rPr>
              <a:t>Just under 4 in 5 (78%) agree that they know enough about their health – similar to August (80%)</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Disabled respondents recorded a health confidence score of 64.3 representing continued ‘moderate’ level of health confidence among this group. Whilst this is lower than the overall GM score, there has been a positive increase in each of the underlying measures since last asked in August. </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We have explored health confidence among those aged 55+. This age group recorded a health confidence score of 74.9, higher than the score for all ages (72.0) suggesting older respondents are more likely to feel in control of their health</a:t>
            </a:r>
          </a:p>
          <a:p>
            <a:pPr marL="0" lvl="1">
              <a:spcAft>
                <a:spcPts val="600"/>
              </a:spcAft>
            </a:pPr>
            <a:endParaRPr lang="en-GB" sz="1200" dirty="0">
              <a:solidFill>
                <a:schemeClr val="bg1"/>
              </a:solidFill>
              <a:latin typeface="Arial"/>
              <a:cs typeface="Arial"/>
            </a:endParaRPr>
          </a:p>
          <a:p>
            <a:pPr marL="0" lvl="1">
              <a:spcAft>
                <a:spcPts val="600"/>
              </a:spcAft>
            </a:pPr>
            <a:r>
              <a:rPr lang="en-GB" sz="1200" b="1" dirty="0">
                <a:solidFill>
                  <a:schemeClr val="bg1"/>
                </a:solidFill>
                <a:latin typeface="Arial"/>
                <a:cs typeface="Arial"/>
              </a:rPr>
              <a:t>COST BARRIERS TO NHS SERVICES</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1 in 10 (11%) respondents say cost implications have stopped them accessing NHS services in the past month, significantly lower than in August (13%)</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The most common cost implications are a loss of earnings (34%), the cost of taxis (26%) or the costs after the appointment (e.g. prescription costs) (25%). This remains unchanged from August 2024</a:t>
            </a:r>
          </a:p>
          <a:p>
            <a:pPr marL="0" lvl="1">
              <a:spcAft>
                <a:spcPts val="600"/>
              </a:spcAft>
            </a:pPr>
            <a:endParaRPr lang="en-GB" sz="1200" b="1" dirty="0">
              <a:solidFill>
                <a:schemeClr val="bg1"/>
              </a:solidFill>
              <a:latin typeface="Arial"/>
              <a:cs typeface="Arial"/>
            </a:endParaRPr>
          </a:p>
          <a:p>
            <a:pPr marL="229870" lvl="1" indent="-229870">
              <a:spcAft>
                <a:spcPts val="600"/>
              </a:spcAft>
              <a:buFont typeface="Wingdings" panose="020B0604020202020204" pitchFamily="34" charset="0"/>
              <a:buChar char="§"/>
            </a:pPr>
            <a:endParaRPr lang="en-GB" sz="1200" dirty="0">
              <a:solidFill>
                <a:schemeClr val="bg1"/>
              </a:solidFill>
            </a:endParaRPr>
          </a:p>
          <a:p>
            <a:pPr marL="0" lvl="1">
              <a:spcAft>
                <a:spcPts val="600"/>
              </a:spcAft>
            </a:pPr>
            <a:endParaRPr lang="en-GB" sz="6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580692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901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9F62572-4F13-509B-7890-434D9F64FAA1}"/>
              </a:ext>
              <a:ext uri="{C183D7F6-B498-43B3-948B-1728B52AA6E4}">
                <adec:decorative xmlns:adec="http://schemas.microsoft.com/office/drawing/2017/decorative" val="1"/>
              </a:ext>
            </a:extLst>
          </p:cNvPr>
          <p:cNvGraphicFramePr/>
          <p:nvPr/>
        </p:nvGraphicFramePr>
        <p:xfrm>
          <a:off x="1695967" y="2125718"/>
          <a:ext cx="10112828" cy="1861751"/>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This wave saw the highest level of </a:t>
            </a:r>
            <a:r>
              <a:rPr lang="en-GB" sz="1800" b="1" dirty="0">
                <a:solidFill>
                  <a:srgbClr val="009690"/>
                </a:solidFill>
                <a:latin typeface="Arial"/>
                <a:ea typeface="+mn-ea"/>
                <a:cs typeface="+mn-cs"/>
              </a:rPr>
              <a:t>life satisfaction </a:t>
            </a:r>
            <a:r>
              <a:rPr lang="en-GB" sz="1800" b="1" dirty="0">
                <a:solidFill>
                  <a:srgbClr val="5C5B5A"/>
                </a:solidFill>
                <a:latin typeface="Arial"/>
                <a:ea typeface="+mn-ea"/>
                <a:cs typeface="+mn-cs"/>
              </a:rPr>
              <a:t>recorded so far. However, this is not a major departure from what we've seen across previous waves with there being broad stability in this measure over the long term. </a:t>
            </a:r>
            <a:endParaRPr lang="en-GB" sz="1800" b="1" dirty="0">
              <a:solidFill>
                <a:srgbClr val="5C5B5A"/>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3704350" y="1222235"/>
            <a:ext cx="4496744" cy="323165"/>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satisfied are you with your life nowadays?</a:t>
            </a:r>
          </a:p>
        </p:txBody>
      </p:sp>
      <p:grpSp>
        <p:nvGrpSpPr>
          <p:cNvPr id="17" name="Group 16" descr="Line chart showing people's feelings of life satisfaction. 18% reported very high levels of satisfaction in August. 13% report low levels of satisfaction in August. ">
            <a:extLst>
              <a:ext uri="{FF2B5EF4-FFF2-40B4-BE49-F238E27FC236}">
                <a16:creationId xmlns:a16="http://schemas.microsoft.com/office/drawing/2014/main" id="{F514D5C0-97A8-97CE-EB7F-E33414677520}"/>
              </a:ext>
            </a:extLst>
          </p:cNvPr>
          <p:cNvGrpSpPr/>
          <p:nvPr/>
        </p:nvGrpSpPr>
        <p:grpSpPr>
          <a:xfrm>
            <a:off x="1695967" y="1303982"/>
            <a:ext cx="10153059" cy="5291978"/>
            <a:chOff x="1695967" y="1303982"/>
            <a:chExt cx="10153059" cy="5291978"/>
          </a:xfrm>
        </p:grpSpPr>
        <p:graphicFrame>
          <p:nvGraphicFramePr>
            <p:cNvPr id="10" name="Chart 9">
              <a:extLst>
                <a:ext uri="{FF2B5EF4-FFF2-40B4-BE49-F238E27FC236}">
                  <a16:creationId xmlns:a16="http://schemas.microsoft.com/office/drawing/2014/main" id="{2378253F-18E5-3121-FD1F-A412A35C8983}"/>
                </a:ext>
              </a:extLst>
            </p:cNvPr>
            <p:cNvGraphicFramePr/>
            <p:nvPr/>
          </p:nvGraphicFramePr>
          <p:xfrm>
            <a:off x="1695967" y="1303982"/>
            <a:ext cx="10112828" cy="186175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62B77C7-3E61-8BFF-64AE-64C8698DB634}"/>
                </a:ext>
              </a:extLst>
            </p:cNvPr>
            <p:cNvGraphicFramePr/>
            <p:nvPr/>
          </p:nvGraphicFramePr>
          <p:xfrm>
            <a:off x="1736199" y="4190323"/>
            <a:ext cx="10112827" cy="2405637"/>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8" name="Chart 7" descr="Medium and Low axis running through from Nov 22 to Feb 24">
            <a:extLst>
              <a:ext uri="{FF2B5EF4-FFF2-40B4-BE49-F238E27FC236}">
                <a16:creationId xmlns:a16="http://schemas.microsoft.com/office/drawing/2014/main" id="{E448E64E-DFFE-EC91-B87D-225D36D3B167}"/>
              </a:ext>
            </a:extLst>
          </p:cNvPr>
          <p:cNvGraphicFramePr/>
          <p:nvPr/>
        </p:nvGraphicFramePr>
        <p:xfrm>
          <a:off x="1730830" y="3072127"/>
          <a:ext cx="10112828" cy="2709333"/>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a:extLst>
              <a:ext uri="{FF2B5EF4-FFF2-40B4-BE49-F238E27FC236}">
                <a16:creationId xmlns:a16="http://schemas.microsoft.com/office/drawing/2014/main" id="{31960407-4E4B-4254-A7CE-26EE912E6E81}"/>
              </a:ext>
              <a:ext uri="{C183D7F6-B498-43B3-948B-1728B52AA6E4}">
                <adec:decorative xmlns:adec="http://schemas.microsoft.com/office/drawing/2017/decorative" val="1"/>
              </a:ext>
            </a:extLst>
          </p:cNvPr>
          <p:cNvSpPr txBox="1"/>
          <p:nvPr/>
        </p:nvSpPr>
        <p:spPr>
          <a:xfrm>
            <a:off x="255685" y="1852935"/>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24" name="TextBox 23">
            <a:extLst>
              <a:ext uri="{FF2B5EF4-FFF2-40B4-BE49-F238E27FC236}">
                <a16:creationId xmlns:a16="http://schemas.microsoft.com/office/drawing/2014/main" id="{EAF0DCBA-C08D-4C88-A53E-D8318B7EA599}"/>
              </a:ext>
              <a:ext uri="{C183D7F6-B498-43B3-948B-1728B52AA6E4}">
                <adec:decorative xmlns:adec="http://schemas.microsoft.com/office/drawing/2017/decorative" val="1"/>
              </a:ext>
            </a:extLst>
          </p:cNvPr>
          <p:cNvSpPr txBox="1"/>
          <p:nvPr/>
        </p:nvSpPr>
        <p:spPr>
          <a:xfrm>
            <a:off x="255685" y="2561780"/>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26" name="TextBox 25">
            <a:extLst>
              <a:ext uri="{FF2B5EF4-FFF2-40B4-BE49-F238E27FC236}">
                <a16:creationId xmlns:a16="http://schemas.microsoft.com/office/drawing/2014/main" id="{030E42DD-3461-4256-B9E6-DD26EF7445C5}"/>
              </a:ext>
              <a:ext uri="{C183D7F6-B498-43B3-948B-1728B52AA6E4}">
                <adec:decorative xmlns:adec="http://schemas.microsoft.com/office/drawing/2017/decorative" val="1"/>
              </a:ext>
            </a:extLst>
          </p:cNvPr>
          <p:cNvSpPr txBox="1"/>
          <p:nvPr/>
        </p:nvSpPr>
        <p:spPr>
          <a:xfrm>
            <a:off x="255685" y="3683122"/>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28" name="TextBox 27">
            <a:extLst>
              <a:ext uri="{FF2B5EF4-FFF2-40B4-BE49-F238E27FC236}">
                <a16:creationId xmlns:a16="http://schemas.microsoft.com/office/drawing/2014/main" id="{F13097EF-CAFC-48C9-98B5-FDB0B1C2EA18}"/>
              </a:ext>
              <a:ext uri="{C183D7F6-B498-43B3-948B-1728B52AA6E4}">
                <adec:decorative xmlns:adec="http://schemas.microsoft.com/office/drawing/2017/decorative" val="1"/>
              </a:ext>
            </a:extLst>
          </p:cNvPr>
          <p:cNvSpPr txBox="1"/>
          <p:nvPr/>
        </p:nvSpPr>
        <p:spPr>
          <a:xfrm>
            <a:off x="255685" y="4865106"/>
            <a:ext cx="1369080"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26250"/>
            <a:ext cx="1134637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A1. Where 0 is “not at all” and 10 is “completely”…			</a:t>
            </a:r>
            <a:r>
              <a:rPr lang="en-GB" sz="100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rPr>
              <a:t>Unweighted base: Greater Manchester Residents Survey 4: 1636; Survey 5: 1470; Survey 6: 1767, Survey 7: 1488, Survey 8: 1612, Survey 9: 1560, Survey 10: 1546, Survey 11: 1460, Survey 12: 1551</a:t>
            </a:r>
            <a:r>
              <a:rPr lang="en-GB" sz="1000">
                <a:solidFill>
                  <a:srgbClr val="FFFFFF">
                    <a:lumMod val="50000"/>
                  </a:srgbClr>
                </a:solidFill>
                <a:latin typeface="Arial" panose="020B0604020202020204" pitchFamily="34" charset="0"/>
                <a:cs typeface="Arial" panose="020B0604020202020204" pitchFamily="34" charset="0"/>
              </a:rPr>
              <a:t>, Survey 13: 1540, Survey 14: 1482, Survey: 1517</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3782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Levels of high and medium </a:t>
            </a:r>
            <a:r>
              <a:rPr lang="en-GB" sz="1800" b="1">
                <a:solidFill>
                  <a:srgbClr val="009690"/>
                </a:solidFill>
                <a:latin typeface="Arial"/>
                <a:ea typeface="+mn-ea"/>
                <a:cs typeface="+mn-cs"/>
              </a:rPr>
              <a:t>anxiety</a:t>
            </a:r>
            <a:r>
              <a:rPr lang="en-GB" sz="1800" b="1">
                <a:solidFill>
                  <a:srgbClr val="5C5B5A"/>
                </a:solidFill>
                <a:latin typeface="Arial"/>
                <a:ea typeface="+mn-ea"/>
                <a:cs typeface="+mn-cs"/>
              </a:rPr>
              <a:t> have now remained stable for a year – with almost 2 in 5 (38%) reporting high levels and under 1 in 5 (17%) reporting medium levels</a:t>
            </a:r>
          </a:p>
        </p:txBody>
      </p:sp>
      <p:sp>
        <p:nvSpPr>
          <p:cNvPr id="2" name="TextBox 1">
            <a:extLst>
              <a:ext uri="{FF2B5EF4-FFF2-40B4-BE49-F238E27FC236}">
                <a16:creationId xmlns:a16="http://schemas.microsoft.com/office/drawing/2014/main" id="{839F0CED-B7D2-4B73-86EA-C928F6CE42BA}"/>
              </a:ext>
            </a:extLst>
          </p:cNvPr>
          <p:cNvSpPr txBox="1"/>
          <p:nvPr/>
        </p:nvSpPr>
        <p:spPr>
          <a:xfrm>
            <a:off x="4457714" y="1375502"/>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anxious did you feel yesterday?</a:t>
            </a:r>
          </a:p>
        </p:txBody>
      </p:sp>
      <p:grpSp>
        <p:nvGrpSpPr>
          <p:cNvPr id="10" name="Group 9" descr="Bar chart showing people's feelings of anxiety. 41% reported high levels of anxiety in July. This has remained stable since March. ">
            <a:extLst>
              <a:ext uri="{FF2B5EF4-FFF2-40B4-BE49-F238E27FC236}">
                <a16:creationId xmlns:a16="http://schemas.microsoft.com/office/drawing/2014/main" id="{3914CA34-A02D-B945-B4EB-E97E3705DDE2}"/>
              </a:ext>
            </a:extLst>
          </p:cNvPr>
          <p:cNvGrpSpPr/>
          <p:nvPr/>
        </p:nvGrpSpPr>
        <p:grpSpPr>
          <a:xfrm>
            <a:off x="1389137" y="1742718"/>
            <a:ext cx="10663060" cy="4534019"/>
            <a:chOff x="1389137" y="1742718"/>
            <a:chExt cx="10663060" cy="4534019"/>
          </a:xfrm>
        </p:grpSpPr>
        <p:graphicFrame>
          <p:nvGraphicFramePr>
            <p:cNvPr id="19" name="Chart Placeholder 20" descr="Bar chart showing people's feelings of anxiety. 41% reported high levels of anxiety in July. This has remained stable since March. ">
              <a:extLst>
                <a:ext uri="{FF2B5EF4-FFF2-40B4-BE49-F238E27FC236}">
                  <a16:creationId xmlns:a16="http://schemas.microsoft.com/office/drawing/2014/main" id="{1B3D0F48-4BF5-49E0-89D0-507AC7C4494F}"/>
                </a:ext>
              </a:extLst>
            </p:cNvPr>
            <p:cNvGraphicFramePr>
              <a:graphicFrameLocks/>
            </p:cNvGraphicFramePr>
            <p:nvPr/>
          </p:nvGraphicFramePr>
          <p:xfrm>
            <a:off x="1389137" y="3569388"/>
            <a:ext cx="10663060" cy="2707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Placeholder 20" descr="Bar chart showing people's feelings of anxiety. 41% reported high levels of anxiety in July. This has remained stable since March. ">
              <a:extLst>
                <a:ext uri="{FF2B5EF4-FFF2-40B4-BE49-F238E27FC236}">
                  <a16:creationId xmlns:a16="http://schemas.microsoft.com/office/drawing/2014/main" id="{AABF5062-E5A2-1B95-93F0-D0AF1A57CE45}"/>
                </a:ext>
              </a:extLst>
            </p:cNvPr>
            <p:cNvGraphicFramePr>
              <a:graphicFrameLocks/>
            </p:cNvGraphicFramePr>
            <p:nvPr/>
          </p:nvGraphicFramePr>
          <p:xfrm>
            <a:off x="1389137" y="3569388"/>
            <a:ext cx="10663060" cy="12529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Placeholder 20" descr="Bar chart showing people's feelings of anxiety. 41% reported high levels of anxiety in July. This has remained stable since March. ">
              <a:extLst>
                <a:ext uri="{FF2B5EF4-FFF2-40B4-BE49-F238E27FC236}">
                  <a16:creationId xmlns:a16="http://schemas.microsoft.com/office/drawing/2014/main" id="{470C1155-23F5-375E-9DA8-EAEA7C4DA013}"/>
                </a:ext>
              </a:extLst>
            </p:cNvPr>
            <p:cNvGraphicFramePr>
              <a:graphicFrameLocks/>
            </p:cNvGraphicFramePr>
            <p:nvPr/>
          </p:nvGraphicFramePr>
          <p:xfrm>
            <a:off x="1389137" y="2576761"/>
            <a:ext cx="10663060" cy="9926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Placeholder 20" descr="Bar chart showing people's feelings of anxiety. 41% reported high levels of anxiety in July. This has remained stable since March. ">
              <a:extLst>
                <a:ext uri="{FF2B5EF4-FFF2-40B4-BE49-F238E27FC236}">
                  <a16:creationId xmlns:a16="http://schemas.microsoft.com/office/drawing/2014/main" id="{AD2FBF05-E18C-0368-275F-0D23A05222C3}"/>
                </a:ext>
              </a:extLst>
            </p:cNvPr>
            <p:cNvGraphicFramePr>
              <a:graphicFrameLocks/>
            </p:cNvGraphicFramePr>
            <p:nvPr/>
          </p:nvGraphicFramePr>
          <p:xfrm>
            <a:off x="1389137" y="1742718"/>
            <a:ext cx="10663060" cy="1006237"/>
          </p:xfrm>
          <a:graphic>
            <a:graphicData uri="http://schemas.openxmlformats.org/drawingml/2006/chart">
              <c:chart xmlns:c="http://schemas.openxmlformats.org/drawingml/2006/chart" xmlns:r="http://schemas.openxmlformats.org/officeDocument/2006/relationships" r:id="rId6"/>
            </a:graphicData>
          </a:graphic>
        </p:graphicFrame>
      </p:grpSp>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260805" y="2203732"/>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239369" y="2891809"/>
            <a:ext cx="1149768"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298746" y="3859664"/>
            <a:ext cx="1090391"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267434" y="4672451"/>
            <a:ext cx="1153016"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low (0-1)</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21336" y="6335322"/>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a:t>
            </a:r>
            <a:r>
              <a:rPr lang="en-GB" sz="1000">
                <a:solidFill>
                  <a:srgbClr val="FFFFFF">
                    <a:lumMod val="50000"/>
                  </a:srgbClr>
                </a:solidFill>
                <a:latin typeface="Arial" panose="020B0604020202020204" pitchFamily="34" charset="0"/>
                <a:cs typeface="Arial" panose="020B0604020202020204" pitchFamily="34" charset="0"/>
              </a:rPr>
              <a:t>Survey 4, 1636; Survey 5: 1470,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Survey 6: 1767, Survey 7: 1488, Survey 8: 1612, Survey 9: 1560, Survey 10: 1546, Survey 11: 1460, Survey 12: 1551, Survey 13: 1540, Survey 14: 1482, Survey 15: 1517</a:t>
            </a: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61393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dirty="0">
                <a:latin typeface="Arial"/>
                <a:ea typeface="+mn-ea"/>
                <a:cs typeface="+mn-cs"/>
              </a:rPr>
              <a:t>As with the other measures, </a:t>
            </a:r>
            <a:r>
              <a:rPr lang="en-GB" sz="1800" b="1" dirty="0">
                <a:solidFill>
                  <a:srgbClr val="5C5B5A"/>
                </a:solidFill>
                <a:latin typeface="Arial"/>
                <a:ea typeface="+mn-ea"/>
                <a:cs typeface="+mn-cs"/>
              </a:rPr>
              <a:t>those more likely to have </a:t>
            </a:r>
            <a:r>
              <a:rPr lang="en-GB" sz="1800" b="1" dirty="0">
                <a:solidFill>
                  <a:srgbClr val="009690"/>
                </a:solidFill>
                <a:latin typeface="Arial"/>
                <a:ea typeface="+mn-ea"/>
                <a:cs typeface="+mn-cs"/>
              </a:rPr>
              <a:t>low levels of life satisfaction and high levels of anxiety </a:t>
            </a:r>
            <a:r>
              <a:rPr lang="en-GB" sz="1800" b="1" dirty="0">
                <a:solidFill>
                  <a:srgbClr val="5C5B5A"/>
                </a:solidFill>
                <a:latin typeface="Arial"/>
                <a:ea typeface="+mn-ea"/>
                <a:cs typeface="+mn-cs"/>
              </a:rPr>
              <a:t>include those with a disability and those who feel unable to look after their own health</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‘low’ life satisfaction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400000" cy="460439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Demographics:</a:t>
            </a:r>
            <a:endParaRPr lang="en-GB" sz="1200" b="1" i="0" u="none" strike="noStrike" kern="1200" cap="none" spc="0" normalizeH="0" baseline="0" noProof="0">
              <a:ln>
                <a:noFill/>
              </a:ln>
              <a:solidFill>
                <a:srgbClr val="009690"/>
              </a:solidFill>
              <a:effectLst/>
              <a:uLnTx/>
              <a:uFillTx/>
              <a:latin typeface="Arial"/>
              <a:cs typeface="Arial"/>
            </a:endParaRPr>
          </a:p>
          <a:p>
            <a:pPr marL="171450" indent="-171450">
              <a:spcAft>
                <a:spcPts val="400"/>
              </a:spcAft>
              <a:buFont typeface="Arial" panose="020B0604020202020204" pitchFamily="34" charset="0"/>
              <a:buChar char="•"/>
              <a:defRPr/>
            </a:pPr>
            <a:r>
              <a:rPr lang="en-GB" sz="1200">
                <a:solidFill>
                  <a:srgbClr val="5C5B5A"/>
                </a:solidFill>
                <a:latin typeface="Arial"/>
                <a:cs typeface="Arial"/>
              </a:rPr>
              <a:t>Those with a disability (26%), including those with mental ill health (39%), a mobility disability (27%), a sensory disability (26%), or other disability (26%)</a:t>
            </a:r>
          </a:p>
          <a:p>
            <a:pPr marL="0" indent="0">
              <a:spcAft>
                <a:spcPts val="400"/>
              </a:spcAft>
              <a:buNone/>
              <a:defRPr/>
            </a:pPr>
            <a:endParaRPr lang="en-GB" sz="1200">
              <a:solidFill>
                <a:srgbClr val="5C5B5A"/>
              </a:solidFill>
              <a:highlight>
                <a:srgbClr val="FFFF00"/>
              </a:highlight>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Individual and/or family circumstance:</a:t>
            </a:r>
            <a:endParaRPr lang="en-GB" sz="1200">
              <a:solidFill>
                <a:srgbClr val="5C5B5A"/>
              </a:solidFill>
              <a:latin typeface="Arial"/>
              <a:cs typeface="Arial"/>
            </a:endParaRPr>
          </a:p>
          <a:p>
            <a:pPr>
              <a:spcAft>
                <a:spcPts val="400"/>
              </a:spcAft>
              <a:defRPr/>
            </a:pPr>
            <a:r>
              <a:rPr lang="en-GB" sz="1200">
                <a:solidFill>
                  <a:srgbClr val="5C5B5A"/>
                </a:solidFill>
                <a:latin typeface="Arial"/>
                <a:cs typeface="Arial"/>
              </a:rPr>
              <a:t>Those with very low levels of hopefulness (72%), low feelings that life is worthwhile (59%), or low levels of happiness (55%)</a:t>
            </a:r>
          </a:p>
          <a:p>
            <a:pPr>
              <a:spcAft>
                <a:spcPts val="400"/>
              </a:spcAft>
              <a:defRPr/>
            </a:pPr>
            <a:r>
              <a:rPr lang="en-GB" sz="1200">
                <a:solidFill>
                  <a:srgbClr val="5C5B5A"/>
                </a:solidFill>
                <a:latin typeface="Arial"/>
                <a:cs typeface="Arial"/>
              </a:rPr>
              <a:t>Those who do not feel they can look after their own health (47%) or know enough about their own health (47%)</a:t>
            </a:r>
          </a:p>
          <a:p>
            <a:pPr>
              <a:spcAft>
                <a:spcPts val="400"/>
              </a:spcAft>
              <a:defRPr/>
            </a:pPr>
            <a:r>
              <a:rPr lang="en-GB" sz="1200">
                <a:solidFill>
                  <a:srgbClr val="5C5B5A"/>
                </a:solidFill>
                <a:latin typeface="Arial"/>
                <a:cs typeface="Arial"/>
              </a:rPr>
              <a:t>Those not in work due to ill health or disability (42%), or have been out of work for 6 months or less (35%)</a:t>
            </a:r>
          </a:p>
          <a:p>
            <a:pPr>
              <a:spcAft>
                <a:spcPts val="400"/>
              </a:spcAft>
              <a:defRPr/>
            </a:pPr>
            <a:r>
              <a:rPr lang="en-GB" sz="1200">
                <a:solidFill>
                  <a:srgbClr val="5C5B5A"/>
                </a:solidFill>
                <a:latin typeface="Arial"/>
                <a:cs typeface="Arial"/>
              </a:rPr>
              <a:t>Those dissatisfied with their local area (33%)</a:t>
            </a:r>
          </a:p>
          <a:p>
            <a:pPr>
              <a:spcAft>
                <a:spcPts val="400"/>
              </a:spcAft>
              <a:defRPr/>
            </a:pPr>
            <a:r>
              <a:rPr lang="en-GB" sz="1200">
                <a:solidFill>
                  <a:srgbClr val="5C5B5A"/>
                </a:solidFill>
                <a:latin typeface="Arial"/>
                <a:cs typeface="Arial"/>
              </a:rPr>
              <a:t>Those who have been treated unfairly by society (31%)</a:t>
            </a:r>
          </a:p>
          <a:p>
            <a:pPr>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satisfied with their job (29%) or their pay (21%)</a:t>
            </a:r>
          </a:p>
          <a:p>
            <a:pPr>
              <a:spcAft>
                <a:spcPts val="400"/>
              </a:spcAft>
              <a:defRPr/>
            </a:pPr>
            <a:r>
              <a:rPr lang="en-GB" sz="1200">
                <a:solidFill>
                  <a:srgbClr val="5C5B5A"/>
                </a:solidFill>
                <a:latin typeface="Arial"/>
                <a:cs typeface="Arial"/>
              </a:rPr>
              <a:t>Those who feel lonely at least some of the time (28%)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financially vulnerable (25%)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household income below £16k (24%)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are renting (19%)</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have not been involved in a club or group in the last year (16%)</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‘highly anxious’ </a:t>
            </a:r>
            <a:r>
              <a:rPr kumimoji="0" lang="en-GB" b="1" i="0" u="none" strike="noStrike" kern="1200" cap="none" spc="0" normalizeH="0" baseline="0" noProof="0">
                <a:ln>
                  <a:noFill/>
                </a:ln>
                <a:solidFill>
                  <a:schemeClr val="bg1"/>
                </a:solidFill>
                <a:effectLst/>
                <a:uLnTx/>
                <a:uFillTx/>
                <a:latin typeface="Arial"/>
                <a:cs typeface="Arial"/>
              </a:rPr>
              <a:t>compared to GM average (</a:t>
            </a:r>
            <a:r>
              <a:rPr lang="en-GB">
                <a:solidFill>
                  <a:schemeClr val="bg1"/>
                </a:solidFill>
                <a:cs typeface="Arial"/>
              </a:rPr>
              <a:t>37</a:t>
            </a:r>
            <a:r>
              <a:rPr kumimoji="0" lang="en-GB" b="1" i="0" u="none" strike="noStrike" kern="1200" cap="none" spc="0" normalizeH="0" baseline="0" noProof="0">
                <a:ln>
                  <a:noFill/>
                </a:ln>
                <a:solidFill>
                  <a:schemeClr val="bg1"/>
                </a:solidFill>
                <a:effectLst/>
                <a:uLnTx/>
                <a:uFillTx/>
                <a:latin typeface="Arial"/>
                <a:cs typeface="Arial"/>
              </a:rPr>
              <a:t>%)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389840" cy="460439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Demographics:</a:t>
            </a:r>
            <a:r>
              <a:rPr lang="en-GB" sz="1200" b="1">
                <a:solidFill>
                  <a:srgbClr val="009690"/>
                </a:solidFill>
                <a:latin typeface="Arial"/>
                <a:cs typeface="Arial"/>
              </a:rPr>
              <a:t> </a:t>
            </a:r>
            <a:endParaRPr lang="en-GB" sz="1200">
              <a:solidFill>
                <a:srgbClr val="009690"/>
              </a:solidFill>
              <a:latin typeface="Arial"/>
              <a:cs typeface="Arial"/>
            </a:endParaRPr>
          </a:p>
          <a:p>
            <a:pPr>
              <a:spcAft>
                <a:spcPts val="400"/>
              </a:spcAft>
              <a:defRPr/>
            </a:pPr>
            <a:r>
              <a:rPr lang="en-GB" sz="1200">
                <a:solidFill>
                  <a:srgbClr val="5C5B5A"/>
                </a:solidFill>
                <a:latin typeface="Arial"/>
                <a:cs typeface="Arial"/>
              </a:rPr>
              <a:t>Those with a disability (52%) including those with mental ill health (68%), a learning disability (67%), a sensory disability (59%)</a:t>
            </a:r>
          </a:p>
          <a:p>
            <a:pPr>
              <a:spcAft>
                <a:spcPts val="400"/>
              </a:spcAft>
              <a:defRPr/>
            </a:pPr>
            <a:r>
              <a:rPr lang="en-GB" sz="1200">
                <a:solidFill>
                  <a:srgbClr val="5C5B5A"/>
                </a:solidFill>
                <a:latin typeface="Arial"/>
                <a:cs typeface="Arial"/>
              </a:rPr>
              <a:t>Those who are bisexual (51%)</a:t>
            </a:r>
          </a:p>
          <a:p>
            <a:pPr>
              <a:spcAft>
                <a:spcPts val="400"/>
              </a:spcAft>
              <a:defRPr/>
            </a:pPr>
            <a:r>
              <a:rPr lang="en-GB" sz="1200">
                <a:solidFill>
                  <a:srgbClr val="5C5B5A"/>
                </a:solidFill>
                <a:latin typeface="Arial"/>
                <a:cs typeface="Arial"/>
              </a:rPr>
              <a:t>Those aged 16-24 (47%), in particular women in this age group (55%)</a:t>
            </a:r>
          </a:p>
          <a:p>
            <a:pPr marL="0" marR="0" lvl="0" indent="0" defTabSz="914400" rtl="0" eaLnBrk="1" fontAlgn="auto" latinLnBrk="0" hangingPunct="1">
              <a:lnSpc>
                <a:spcPct val="100000"/>
              </a:lnSpc>
              <a:spcBef>
                <a:spcPts val="0"/>
              </a:spcBef>
              <a:spcAft>
                <a:spcPts val="400"/>
              </a:spcAft>
              <a:buClrTx/>
              <a:buSzTx/>
              <a:buNone/>
              <a:tabLst/>
              <a:defRPr/>
            </a:pPr>
            <a:r>
              <a:rPr lang="en-GB" sz="1200" b="1">
                <a:solidFill>
                  <a:srgbClr val="009690"/>
                </a:solidFill>
                <a:latin typeface="Arial"/>
                <a:cs typeface="Arial"/>
              </a:rPr>
              <a:t>Individual and/or family circumstance:</a:t>
            </a:r>
          </a:p>
          <a:p>
            <a:pPr>
              <a:spcAft>
                <a:spcPts val="400"/>
              </a:spcAft>
              <a:defRPr/>
            </a:pPr>
            <a:r>
              <a:rPr lang="en-GB" sz="1200">
                <a:solidFill>
                  <a:srgbClr val="5C5B5A"/>
                </a:solidFill>
                <a:latin typeface="Arial"/>
                <a:cs typeface="Arial"/>
              </a:rPr>
              <a:t>Those with very low levels of hopefulness (67%), low levels of happiness (65%), low levels of life satisfaction (64%), or feel lonely at least some of the time (60%)</a:t>
            </a:r>
          </a:p>
          <a:p>
            <a:pPr>
              <a:spcAft>
                <a:spcPts val="400"/>
              </a:spcAft>
              <a:defRPr/>
            </a:pPr>
            <a:r>
              <a:rPr lang="en-GB" sz="1200">
                <a:solidFill>
                  <a:srgbClr val="5C5B5A"/>
                </a:solidFill>
                <a:latin typeface="Arial"/>
                <a:cs typeface="Arial"/>
              </a:rPr>
              <a:t>Those who do not feel they can look after their own health (65%) or know enough about their own health (65%)</a:t>
            </a:r>
          </a:p>
          <a:p>
            <a:pPr>
              <a:spcAft>
                <a:spcPts val="400"/>
              </a:spcAft>
              <a:defRPr/>
            </a:pPr>
            <a:r>
              <a:rPr lang="en-GB" sz="1200">
                <a:solidFill>
                  <a:srgbClr val="5C5B5A"/>
                </a:solidFill>
                <a:latin typeface="Arial"/>
                <a:cs typeface="Arial"/>
              </a:rPr>
              <a:t>Those not in work due to ill health or disability (58%)</a:t>
            </a:r>
          </a:p>
          <a:p>
            <a:pPr>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not satisfied with their job (55%) or their pay (50%)</a:t>
            </a:r>
          </a:p>
          <a:p>
            <a:pPr>
              <a:spcAft>
                <a:spcPts val="400"/>
              </a:spcAft>
              <a:defRPr/>
            </a:pPr>
            <a:r>
              <a:rPr lang="en-GB" sz="1200">
                <a:solidFill>
                  <a:srgbClr val="5C5B5A"/>
                </a:solidFill>
                <a:latin typeface="Arial"/>
                <a:cs typeface="Arial"/>
              </a:rPr>
              <a:t>Those who have had to borrow money or use more credit in the last month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feel they are treated unfairly by society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their mortgage (50%), or their rent (45%)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living for free with friends or family (48%)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who are currently carers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who find it difficult to afford their energy bills (45%)</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370A605A-28E8-8E5F-237B-1B3A0B6F859F}"/>
              </a:ext>
            </a:extLst>
          </p:cNvPr>
          <p:cNvSpPr txBox="1">
            <a:spLocks noGrp="1"/>
          </p:cNvSpPr>
          <p:nvPr>
            <p:ph type="body" sz="quarter" idx="11"/>
          </p:nvPr>
        </p:nvSpPr>
        <p:spPr>
          <a:xfrm>
            <a:off x="585974" y="5950121"/>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S13, 14 and 15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A2. Where 0 is “not at all” and 10 is “completely”… Unweighted base: Greater Manchester Residents Surveys 13-15, 4539</a:t>
            </a:r>
          </a:p>
        </p:txBody>
      </p:sp>
    </p:spTree>
    <p:custDataLst>
      <p:tags r:id="rId1"/>
    </p:custDataLst>
    <p:extLst>
      <p:ext uri="{BB962C8B-B14F-4D97-AF65-F5344CB8AC3E}">
        <p14:creationId xmlns:p14="http://schemas.microsoft.com/office/powerpoint/2010/main" val="3694077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Greater Manchester respondents were more likely to feel that the</a:t>
            </a:r>
            <a:r>
              <a:rPr lang="en-GB" sz="1800" b="1" dirty="0">
                <a:solidFill>
                  <a:schemeClr val="tx1">
                    <a:lumMod val="65000"/>
                    <a:lumOff val="35000"/>
                  </a:schemeClr>
                </a:solidFill>
                <a:latin typeface="Arial"/>
                <a:ea typeface="+mn-ea"/>
                <a:cs typeface="+mn-cs"/>
              </a:rPr>
              <a:t> </a:t>
            </a:r>
            <a:r>
              <a:rPr lang="en-GB" sz="1800" b="1" dirty="0">
                <a:solidFill>
                  <a:srgbClr val="009690"/>
                </a:solidFill>
                <a:latin typeface="Arial"/>
                <a:ea typeface="+mn-ea"/>
                <a:cs typeface="+mn-cs"/>
              </a:rPr>
              <a:t>things they do in life are worthwhile </a:t>
            </a:r>
            <a:r>
              <a:rPr lang="en-GB" sz="1800" b="1" dirty="0">
                <a:solidFill>
                  <a:srgbClr val="5C5B5A"/>
                </a:solidFill>
                <a:latin typeface="Arial"/>
                <a:ea typeface="+mn-ea"/>
                <a:cs typeface="+mn-cs"/>
              </a:rPr>
              <a:t>than at any other point this question has been tracked. </a:t>
            </a:r>
            <a:r>
              <a:rPr lang="en-GB" sz="1800" b="1" dirty="0">
                <a:solidFill>
                  <a:schemeClr val="tx1">
                    <a:lumMod val="65000"/>
                    <a:lumOff val="35000"/>
                  </a:schemeClr>
                </a:solidFill>
                <a:latin typeface="Arial"/>
                <a:ea typeface="+mn-ea"/>
                <a:cs typeface="+mn-cs"/>
              </a:rPr>
              <a:t>However, disabled respondents and those on low incomes continue to be less likely to feel that this is the case</a:t>
            </a:r>
            <a:endParaRPr lang="en-GB" sz="1800" b="1" dirty="0">
              <a:solidFill>
                <a:schemeClr val="tx1">
                  <a:lumMod val="65000"/>
                  <a:lumOff val="35000"/>
                </a:schemeClr>
              </a:solidFill>
              <a:latin typeface="Arial"/>
              <a:ea typeface="+mn-ea"/>
              <a:cs typeface="Arial"/>
            </a:endParaRPr>
          </a:p>
        </p:txBody>
      </p:sp>
      <p:sp>
        <p:nvSpPr>
          <p:cNvPr id="27" name="TextBox 26">
            <a:extLst>
              <a:ext uri="{FF2B5EF4-FFF2-40B4-BE49-F238E27FC236}">
                <a16:creationId xmlns:a16="http://schemas.microsoft.com/office/drawing/2014/main" id="{8F4A9E68-6AB0-4D51-AE80-1E43340FC2A7}"/>
              </a:ext>
            </a:extLst>
          </p:cNvPr>
          <p:cNvSpPr txBox="1"/>
          <p:nvPr/>
        </p:nvSpPr>
        <p:spPr>
          <a:xfrm>
            <a:off x="2440460" y="1150626"/>
            <a:ext cx="661671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are the things you do in your life worthwhile?</a:t>
            </a:r>
          </a:p>
        </p:txBody>
      </p:sp>
      <p:grpSp>
        <p:nvGrpSpPr>
          <p:cNvPr id="9" name="Group 8" descr="Line chart showing people's feelings that the things they do are worthwhile. 23% reported very high levels of satisfaction in August, down from 25% in May.  ">
            <a:extLst>
              <a:ext uri="{FF2B5EF4-FFF2-40B4-BE49-F238E27FC236}">
                <a16:creationId xmlns:a16="http://schemas.microsoft.com/office/drawing/2014/main" id="{B868FACE-641A-FBFD-AF3E-EC2126413CCB}"/>
              </a:ext>
            </a:extLst>
          </p:cNvPr>
          <p:cNvGrpSpPr/>
          <p:nvPr/>
        </p:nvGrpSpPr>
        <p:grpSpPr>
          <a:xfrm>
            <a:off x="482578" y="1586140"/>
            <a:ext cx="11536897" cy="4835212"/>
            <a:chOff x="655103" y="1586140"/>
            <a:chExt cx="11536897" cy="4835212"/>
          </a:xfrm>
        </p:grpSpPr>
        <p:graphicFrame>
          <p:nvGraphicFramePr>
            <p:cNvPr id="5" name="Chart 4" descr="Line chart showing people's feelings that the things they do are worthwhile. 25% reported very high levels of satisfaction in Feb, up from 23% in Nov.  ">
              <a:extLst>
                <a:ext uri="{FF2B5EF4-FFF2-40B4-BE49-F238E27FC236}">
                  <a16:creationId xmlns:a16="http://schemas.microsoft.com/office/drawing/2014/main" id="{05C031EA-1D57-53F9-F194-62BC9BF081A9}"/>
                </a:ext>
              </a:extLst>
            </p:cNvPr>
            <p:cNvGraphicFramePr>
              <a:graphicFrameLocks/>
            </p:cNvGraphicFramePr>
            <p:nvPr>
              <p:extLst>
                <p:ext uri="{D42A27DB-BD31-4B8C-83A1-F6EECF244321}">
                  <p14:modId xmlns:p14="http://schemas.microsoft.com/office/powerpoint/2010/main" val="851280585"/>
                </p:ext>
              </p:extLst>
            </p:nvPr>
          </p:nvGraphicFramePr>
          <p:xfrm>
            <a:off x="734799" y="1586140"/>
            <a:ext cx="11442459" cy="15990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descr="Bar chart showing people's feelings that the things they do are worthwhile. 28% reported very high levels of satisfaction in July.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226177697"/>
                </p:ext>
              </p:extLst>
            </p:nvPr>
          </p:nvGraphicFramePr>
          <p:xfrm>
            <a:off x="655104" y="4337176"/>
            <a:ext cx="11536896" cy="20841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Bar chart showing people's feelings that the things they do are worthwhile. 28% reported very high levels of satisfaction in July.  ">
              <a:extLst>
                <a:ext uri="{FF2B5EF4-FFF2-40B4-BE49-F238E27FC236}">
                  <a16:creationId xmlns:a16="http://schemas.microsoft.com/office/drawing/2014/main" id="{2C16D9C8-766F-8F0C-B528-BD897D001504}"/>
                </a:ext>
              </a:extLst>
            </p:cNvPr>
            <p:cNvGraphicFramePr>
              <a:graphicFrameLocks/>
            </p:cNvGraphicFramePr>
            <p:nvPr>
              <p:extLst>
                <p:ext uri="{D42A27DB-BD31-4B8C-83A1-F6EECF244321}">
                  <p14:modId xmlns:p14="http://schemas.microsoft.com/office/powerpoint/2010/main" val="3486731935"/>
                </p:ext>
              </p:extLst>
            </p:nvPr>
          </p:nvGraphicFramePr>
          <p:xfrm>
            <a:off x="655104" y="3451204"/>
            <a:ext cx="11536896" cy="159907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Chart 3" descr="Bar chart showing people's feelings that the things they do are worthwhile. 28% reported very high levels of satisfaction in July.  ">
              <a:extLst>
                <a:ext uri="{FF2B5EF4-FFF2-40B4-BE49-F238E27FC236}">
                  <a16:creationId xmlns:a16="http://schemas.microsoft.com/office/drawing/2014/main" id="{7462887C-713C-CC98-6A62-DA58182A8669}"/>
                </a:ext>
              </a:extLst>
            </p:cNvPr>
            <p:cNvGraphicFramePr>
              <a:graphicFrameLocks/>
            </p:cNvGraphicFramePr>
            <p:nvPr>
              <p:extLst>
                <p:ext uri="{D42A27DB-BD31-4B8C-83A1-F6EECF244321}">
                  <p14:modId xmlns:p14="http://schemas.microsoft.com/office/powerpoint/2010/main" val="4115875694"/>
                </p:ext>
              </p:extLst>
            </p:nvPr>
          </p:nvGraphicFramePr>
          <p:xfrm>
            <a:off x="655103" y="2231762"/>
            <a:ext cx="11442459" cy="1599073"/>
          </p:xfrm>
          <a:graphic>
            <a:graphicData uri="http://schemas.openxmlformats.org/drawingml/2006/chart">
              <c:chart xmlns:c="http://schemas.openxmlformats.org/drawingml/2006/chart" xmlns:r="http://schemas.openxmlformats.org/officeDocument/2006/relationships" r:id="rId7"/>
            </a:graphicData>
          </a:graphic>
        </p:graphicFrame>
      </p:grpSp>
      <p:sp>
        <p:nvSpPr>
          <p:cNvPr id="7" name="Content Placeholder 32">
            <a:extLst>
              <a:ext uri="{FF2B5EF4-FFF2-40B4-BE49-F238E27FC236}">
                <a16:creationId xmlns:a16="http://schemas.microsoft.com/office/drawing/2014/main" id="{F1CBA902-B9F8-2EBC-FAE5-39C587433DC6}"/>
              </a:ext>
            </a:extLst>
          </p:cNvPr>
          <p:cNvSpPr txBox="1">
            <a:spLocks/>
          </p:cNvSpPr>
          <p:nvPr/>
        </p:nvSpPr>
        <p:spPr>
          <a:xfrm>
            <a:off x="9700134" y="1312398"/>
            <a:ext cx="2397429" cy="3959462"/>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felt that the things they do in their life are not at all worthwhile c</a:t>
            </a:r>
            <a:r>
              <a:rPr kumimoji="0" lang="en-GB" sz="1200" b="1" i="0" u="none" strike="noStrike" kern="1200" cap="none" spc="0" normalizeH="0" baseline="0" noProof="0">
                <a:ln>
                  <a:noFill/>
                </a:ln>
                <a:solidFill>
                  <a:srgbClr val="5C5B5A"/>
                </a:solidFill>
                <a:effectLst/>
                <a:uLnTx/>
                <a:uFillTx/>
                <a:latin typeface="Arial"/>
                <a:cs typeface="Arial"/>
              </a:rPr>
              <a:t>ompared to GM average (12</a:t>
            </a:r>
            <a:r>
              <a:rPr lang="en-GB" sz="1200" b="1">
                <a:solidFill>
                  <a:srgbClr val="5C5B5A"/>
                </a:solidFill>
                <a:latin typeface="Arial"/>
                <a:cs typeface="Arial"/>
              </a:rPr>
              <a:t>%)*:</a:t>
            </a:r>
            <a:endPar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(23%), including mental ill health (33%), a sensory disability (24%) or learning / mobility disabilities (23%)</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(15%)</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with a household income below £16k (21%)</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have been out of work for 6 months or more (25%)</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a:cs typeface="Arial"/>
              </a:rPr>
              <a:t>Those who rent their home (16%)</a:t>
            </a:r>
          </a:p>
        </p:txBody>
      </p:sp>
      <p:sp>
        <p:nvSpPr>
          <p:cNvPr id="10" name="TextBox 9">
            <a:extLst>
              <a:ext uri="{FF2B5EF4-FFF2-40B4-BE49-F238E27FC236}">
                <a16:creationId xmlns:a16="http://schemas.microsoft.com/office/drawing/2014/main" id="{9F9BBAC6-D0DD-97CC-017F-6CA7434387B2}"/>
              </a:ext>
            </a:extLst>
          </p:cNvPr>
          <p:cNvSpPr txBox="1"/>
          <p:nvPr/>
        </p:nvSpPr>
        <p:spPr>
          <a:xfrm>
            <a:off x="9565744" y="5278549"/>
            <a:ext cx="2586301"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S13-15</a:t>
            </a:r>
          </a:p>
        </p:txBody>
      </p:sp>
      <p:sp>
        <p:nvSpPr>
          <p:cNvPr id="44" name="TextBox 43">
            <a:extLst>
              <a:ext uri="{FF2B5EF4-FFF2-40B4-BE49-F238E27FC236}">
                <a16:creationId xmlns:a16="http://schemas.microsoft.com/office/drawing/2014/main" id="{B3317D66-C670-484F-AC1A-914AAE2AE94C}"/>
              </a:ext>
              <a:ext uri="{C183D7F6-B498-43B3-948B-1728B52AA6E4}">
                <adec:decorative xmlns:adec="http://schemas.microsoft.com/office/drawing/2017/decorative" val="1"/>
              </a:ext>
            </a:extLst>
          </p:cNvPr>
          <p:cNvSpPr txBox="1"/>
          <p:nvPr/>
        </p:nvSpPr>
        <p:spPr>
          <a:xfrm>
            <a:off x="291550" y="176255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E87BBB1F-642E-4467-9E74-587F1EC68BC8}"/>
              </a:ext>
              <a:ext uri="{C183D7F6-B498-43B3-948B-1728B52AA6E4}">
                <adec:decorative xmlns:adec="http://schemas.microsoft.com/office/drawing/2017/decorative" val="1"/>
              </a:ext>
            </a:extLst>
          </p:cNvPr>
          <p:cNvSpPr txBox="1"/>
          <p:nvPr/>
        </p:nvSpPr>
        <p:spPr>
          <a:xfrm>
            <a:off x="291549" y="270062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FB10D84D-309B-44B2-A85D-5CA81A6EEEFA}"/>
              </a:ext>
              <a:ext uri="{C183D7F6-B498-43B3-948B-1728B52AA6E4}">
                <adec:decorative xmlns:adec="http://schemas.microsoft.com/office/drawing/2017/decorative" val="1"/>
              </a:ext>
            </a:extLst>
          </p:cNvPr>
          <p:cNvSpPr txBox="1"/>
          <p:nvPr/>
        </p:nvSpPr>
        <p:spPr>
          <a:xfrm>
            <a:off x="291548" y="410164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AB0DEA50-B81D-4B6C-9890-EE86E7CB278A}"/>
              </a:ext>
              <a:ext uri="{C183D7F6-B498-43B3-948B-1728B52AA6E4}">
                <adec:decorative xmlns:adec="http://schemas.microsoft.com/office/drawing/2017/decorative" val="1"/>
              </a:ext>
            </a:extLst>
          </p:cNvPr>
          <p:cNvSpPr txBox="1"/>
          <p:nvPr/>
        </p:nvSpPr>
        <p:spPr>
          <a:xfrm>
            <a:off x="291547" y="486716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472700" y="6348610"/>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Q10. Overall, to what extent do you feel that the things you do in your life are worthwhile, on a scale of 0 to 10, where 0 is “not at all” and 10 is “completely”? / Unweighted base: (All respondents) S7, 1488; S8, 1612; S9, 1560; S10, 1546; S11, 1460; S12, 1551; S13, 1540; S14, 1482; S15, 1517. Thresholds are applied to responses to convert the 11-point scale into the categories shown. </a:t>
            </a:r>
          </a:p>
          <a:p>
            <a:pPr>
              <a:defRPr/>
            </a:pPr>
            <a:r>
              <a:rPr lang="en-GB" sz="1000">
                <a:solidFill>
                  <a:srgbClr val="5C5B5A"/>
                </a:solidFill>
                <a:latin typeface="Arial"/>
                <a:cs typeface="Arial"/>
              </a:rPr>
              <a:t>Unweighted base: S13-15 = 4539 (All respondents).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309340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8162B-2138-B611-7B7C-BA4F555791B8}"/>
            </a:ext>
          </a:extLst>
        </p:cNvPr>
        <p:cNvGrpSpPr/>
        <p:nvPr/>
      </p:nvGrpSpPr>
      <p:grpSpPr>
        <a:xfrm>
          <a:off x="0" y="0"/>
          <a:ext cx="0" cy="0"/>
          <a:chOff x="0" y="0"/>
          <a:chExt cx="0" cy="0"/>
        </a:xfrm>
      </p:grpSpPr>
      <p:sp>
        <p:nvSpPr>
          <p:cNvPr id="26" name="Title 13">
            <a:extLst>
              <a:ext uri="{FF2B5EF4-FFF2-40B4-BE49-F238E27FC236}">
                <a16:creationId xmlns:a16="http://schemas.microsoft.com/office/drawing/2014/main" id="{B83C65AA-BC05-AB1A-C21C-FE846F4CEA9A}"/>
              </a:ext>
            </a:extLst>
          </p:cNvPr>
          <p:cNvSpPr>
            <a:spLocks noGrp="1"/>
          </p:cNvSpPr>
          <p:nvPr>
            <p:ph type="title"/>
          </p:nvPr>
        </p:nvSpPr>
        <p:spPr>
          <a:xfrm>
            <a:off x="421336" y="184507"/>
            <a:ext cx="11427363"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3 in 5 said they feel very high or high </a:t>
            </a:r>
            <a:r>
              <a:rPr lang="en-GB" sz="1800" b="1" dirty="0">
                <a:solidFill>
                  <a:srgbClr val="009690"/>
                </a:solidFill>
                <a:latin typeface="Arial"/>
                <a:ea typeface="+mn-ea"/>
                <a:cs typeface="+mn-cs"/>
              </a:rPr>
              <a:t>levels of happiness</a:t>
            </a:r>
            <a:r>
              <a:rPr lang="en-GB" sz="1800" b="1" dirty="0">
                <a:solidFill>
                  <a:srgbClr val="5C5B5A"/>
                </a:solidFill>
                <a:latin typeface="Arial"/>
                <a:ea typeface="+mn-ea"/>
                <a:cs typeface="+mn-cs"/>
              </a:rPr>
              <a:t> – in line with previous waves. As with other metrics, those less likely to feel happy include those with a disability and those with lower incomes</a:t>
            </a:r>
          </a:p>
        </p:txBody>
      </p:sp>
      <p:sp>
        <p:nvSpPr>
          <p:cNvPr id="32" name="TextBox 31">
            <a:extLst>
              <a:ext uri="{FF2B5EF4-FFF2-40B4-BE49-F238E27FC236}">
                <a16:creationId xmlns:a16="http://schemas.microsoft.com/office/drawing/2014/main" id="{A9439B1D-9C5C-40E2-3C98-7A04C194DEB1}"/>
              </a:ext>
            </a:extLst>
          </p:cNvPr>
          <p:cNvSpPr txBox="1"/>
          <p:nvPr/>
        </p:nvSpPr>
        <p:spPr>
          <a:xfrm>
            <a:off x="3840405" y="986714"/>
            <a:ext cx="3398687"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happy did you feel yesterday?</a:t>
            </a:r>
          </a:p>
        </p:txBody>
      </p:sp>
      <p:grpSp>
        <p:nvGrpSpPr>
          <p:cNvPr id="8" name="Group 7" descr="Line chart showing 22% are very happy in August. 16% have low levels of happiness.">
            <a:extLst>
              <a:ext uri="{FF2B5EF4-FFF2-40B4-BE49-F238E27FC236}">
                <a16:creationId xmlns:a16="http://schemas.microsoft.com/office/drawing/2014/main" id="{BCA6EA5E-93F4-A520-137F-070394B05523}"/>
              </a:ext>
            </a:extLst>
          </p:cNvPr>
          <p:cNvGrpSpPr/>
          <p:nvPr/>
        </p:nvGrpSpPr>
        <p:grpSpPr>
          <a:xfrm>
            <a:off x="1333859" y="1656604"/>
            <a:ext cx="8756079" cy="4878595"/>
            <a:chOff x="1584025" y="1656604"/>
            <a:chExt cx="8756079" cy="4878595"/>
          </a:xfrm>
        </p:grpSpPr>
        <p:graphicFrame>
          <p:nvGraphicFramePr>
            <p:cNvPr id="6" name="Chart 5" descr="Bar chart showing people's feelings of happiness. 24% reported very high levels of satisfaction in July. ">
              <a:extLst>
                <a:ext uri="{FF2B5EF4-FFF2-40B4-BE49-F238E27FC236}">
                  <a16:creationId xmlns:a16="http://schemas.microsoft.com/office/drawing/2014/main" id="{3C182A0A-6CF4-DC77-502C-C8FD9EECCBEA}"/>
                </a:ext>
              </a:extLst>
            </p:cNvPr>
            <p:cNvGraphicFramePr>
              <a:graphicFrameLocks/>
            </p:cNvGraphicFramePr>
            <p:nvPr>
              <p:extLst>
                <p:ext uri="{D42A27DB-BD31-4B8C-83A1-F6EECF244321}">
                  <p14:modId xmlns:p14="http://schemas.microsoft.com/office/powerpoint/2010/main" val="1298363709"/>
                </p:ext>
              </p:extLst>
            </p:nvPr>
          </p:nvGraphicFramePr>
          <p:xfrm>
            <a:off x="1584027" y="2619151"/>
            <a:ext cx="8756073" cy="2018240"/>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Line chart showing people's feelings of happiness. 22% reported very high levels of satisfaction in July, with no significant change since 23% in May. ">
              <a:extLst>
                <a:ext uri="{FF2B5EF4-FFF2-40B4-BE49-F238E27FC236}">
                  <a16:creationId xmlns:a16="http://schemas.microsoft.com/office/drawing/2014/main" id="{89FC5C73-DBA5-86ED-AB70-3F20BF262691}"/>
                </a:ext>
              </a:extLst>
            </p:cNvPr>
            <p:cNvGrpSpPr/>
            <p:nvPr/>
          </p:nvGrpSpPr>
          <p:grpSpPr>
            <a:xfrm>
              <a:off x="1584025" y="1656604"/>
              <a:ext cx="8756079" cy="4878595"/>
              <a:chOff x="1584025" y="1656604"/>
              <a:chExt cx="8756079" cy="4878595"/>
            </a:xfrm>
          </p:grpSpPr>
          <p:graphicFrame>
            <p:nvGraphicFramePr>
              <p:cNvPr id="2" name="Chart 1" descr="Bar chart showing people's feelings of happiness. 24% reported very high levels of satisfaction in July. ">
                <a:extLst>
                  <a:ext uri="{FF2B5EF4-FFF2-40B4-BE49-F238E27FC236}">
                    <a16:creationId xmlns:a16="http://schemas.microsoft.com/office/drawing/2014/main" id="{5A032BC3-D2A4-BD36-7847-6AE108FF6D70}"/>
                  </a:ext>
                </a:extLst>
              </p:cNvPr>
              <p:cNvGraphicFramePr>
                <a:graphicFrameLocks/>
              </p:cNvGraphicFramePr>
              <p:nvPr>
                <p:extLst>
                  <p:ext uri="{D42A27DB-BD31-4B8C-83A1-F6EECF244321}">
                    <p14:modId xmlns:p14="http://schemas.microsoft.com/office/powerpoint/2010/main" val="2877858505"/>
                  </p:ext>
                </p:extLst>
              </p:nvPr>
            </p:nvGraphicFramePr>
            <p:xfrm>
              <a:off x="1584029" y="3702275"/>
              <a:ext cx="8756073" cy="206695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descr="Bar chart showing people's feelings of happiness. 24% reported very high levels of satisfaction in July. ">
                <a:extLst>
                  <a:ext uri="{FF2B5EF4-FFF2-40B4-BE49-F238E27FC236}">
                    <a16:creationId xmlns:a16="http://schemas.microsoft.com/office/drawing/2014/main" id="{0A6E5381-9BDD-AC04-2DBD-D34498E6DDEE}"/>
                  </a:ext>
                </a:extLst>
              </p:cNvPr>
              <p:cNvGraphicFramePr>
                <a:graphicFrameLocks/>
              </p:cNvGraphicFramePr>
              <p:nvPr>
                <p:extLst>
                  <p:ext uri="{D42A27DB-BD31-4B8C-83A1-F6EECF244321}">
                    <p14:modId xmlns:p14="http://schemas.microsoft.com/office/powerpoint/2010/main" val="301359194"/>
                  </p:ext>
                </p:extLst>
              </p:nvPr>
            </p:nvGraphicFramePr>
            <p:xfrm>
              <a:off x="1584025" y="1656604"/>
              <a:ext cx="8756073" cy="18619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Chart 2" descr="Bar chart showing people's feelings of happiness. 24% reported very high levels of satisfaction in July. ">
                <a:extLst>
                  <a:ext uri="{FF2B5EF4-FFF2-40B4-BE49-F238E27FC236}">
                    <a16:creationId xmlns:a16="http://schemas.microsoft.com/office/drawing/2014/main" id="{18A0BF08-95B2-A0EC-9134-68008DEA0D41}"/>
                  </a:ext>
                </a:extLst>
              </p:cNvPr>
              <p:cNvGraphicFramePr>
                <a:graphicFrameLocks/>
              </p:cNvGraphicFramePr>
              <p:nvPr>
                <p:extLst>
                  <p:ext uri="{D42A27DB-BD31-4B8C-83A1-F6EECF244321}">
                    <p14:modId xmlns:p14="http://schemas.microsoft.com/office/powerpoint/2010/main" val="256770210"/>
                  </p:ext>
                </p:extLst>
              </p:nvPr>
            </p:nvGraphicFramePr>
            <p:xfrm>
              <a:off x="1584031" y="4468247"/>
              <a:ext cx="8756073" cy="2066952"/>
            </p:xfrm>
            <a:graphic>
              <a:graphicData uri="http://schemas.openxmlformats.org/drawingml/2006/chart">
                <c:chart xmlns:c="http://schemas.openxmlformats.org/drawingml/2006/chart" xmlns:r="http://schemas.openxmlformats.org/officeDocument/2006/relationships" r:id="rId7"/>
              </a:graphicData>
            </a:graphic>
          </p:graphicFrame>
        </p:grpSp>
      </p:grpSp>
      <p:sp>
        <p:nvSpPr>
          <p:cNvPr id="44" name="TextBox 43">
            <a:extLst>
              <a:ext uri="{FF2B5EF4-FFF2-40B4-BE49-F238E27FC236}">
                <a16:creationId xmlns:a16="http://schemas.microsoft.com/office/drawing/2014/main" id="{E3F6C2B3-868C-2468-C1F1-0580A029C883}"/>
              </a:ext>
              <a:ext uri="{C183D7F6-B498-43B3-948B-1728B52AA6E4}">
                <adec:decorative xmlns:adec="http://schemas.microsoft.com/office/drawing/2017/decorative" val="1"/>
              </a:ext>
            </a:extLst>
          </p:cNvPr>
          <p:cNvSpPr txBox="1"/>
          <p:nvPr/>
        </p:nvSpPr>
        <p:spPr>
          <a:xfrm>
            <a:off x="421336" y="1683752"/>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Very high (9-10)</a:t>
            </a:r>
          </a:p>
        </p:txBody>
      </p:sp>
      <p:sp>
        <p:nvSpPr>
          <p:cNvPr id="41" name="TextBox 40">
            <a:extLst>
              <a:ext uri="{FF2B5EF4-FFF2-40B4-BE49-F238E27FC236}">
                <a16:creationId xmlns:a16="http://schemas.microsoft.com/office/drawing/2014/main" id="{241D1F07-CF7B-320B-0E84-C18EBFEA5F41}"/>
              </a:ext>
              <a:ext uri="{C183D7F6-B498-43B3-948B-1728B52AA6E4}">
                <adec:decorative xmlns:adec="http://schemas.microsoft.com/office/drawing/2017/decorative" val="1"/>
              </a:ext>
            </a:extLst>
          </p:cNvPr>
          <p:cNvSpPr txBox="1"/>
          <p:nvPr/>
        </p:nvSpPr>
        <p:spPr>
          <a:xfrm>
            <a:off x="421336" y="255948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High (7-8)</a:t>
            </a:r>
          </a:p>
        </p:txBody>
      </p:sp>
      <p:sp>
        <p:nvSpPr>
          <p:cNvPr id="42" name="TextBox 41">
            <a:extLst>
              <a:ext uri="{FF2B5EF4-FFF2-40B4-BE49-F238E27FC236}">
                <a16:creationId xmlns:a16="http://schemas.microsoft.com/office/drawing/2014/main" id="{241DAB9D-80F4-6D5F-596E-CCCD2995261A}"/>
              </a:ext>
              <a:ext uri="{C183D7F6-B498-43B3-948B-1728B52AA6E4}">
                <adec:decorative xmlns:adec="http://schemas.microsoft.com/office/drawing/2017/decorative" val="1"/>
              </a:ext>
            </a:extLst>
          </p:cNvPr>
          <p:cNvSpPr txBox="1"/>
          <p:nvPr/>
        </p:nvSpPr>
        <p:spPr>
          <a:xfrm>
            <a:off x="421336" y="3983444"/>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Medium (5-6)</a:t>
            </a:r>
          </a:p>
        </p:txBody>
      </p:sp>
      <p:sp>
        <p:nvSpPr>
          <p:cNvPr id="43" name="TextBox 42">
            <a:extLst>
              <a:ext uri="{FF2B5EF4-FFF2-40B4-BE49-F238E27FC236}">
                <a16:creationId xmlns:a16="http://schemas.microsoft.com/office/drawing/2014/main" id="{6B803E74-A877-CF7A-9832-733C5DF13B9C}"/>
              </a:ext>
              <a:ext uri="{C183D7F6-B498-43B3-948B-1728B52AA6E4}">
                <adec:decorative xmlns:adec="http://schemas.microsoft.com/office/drawing/2017/decorative" val="1"/>
              </a:ext>
            </a:extLst>
          </p:cNvPr>
          <p:cNvSpPr txBox="1"/>
          <p:nvPr/>
        </p:nvSpPr>
        <p:spPr>
          <a:xfrm>
            <a:off x="431047" y="5006321"/>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Low (0-4)</a:t>
            </a:r>
          </a:p>
        </p:txBody>
      </p:sp>
      <p:sp>
        <p:nvSpPr>
          <p:cNvPr id="9" name="Content Placeholder 32">
            <a:extLst>
              <a:ext uri="{FF2B5EF4-FFF2-40B4-BE49-F238E27FC236}">
                <a16:creationId xmlns:a16="http://schemas.microsoft.com/office/drawing/2014/main" id="{5A26AE41-FB85-0170-26F2-1B4DE81C153A}"/>
              </a:ext>
            </a:extLst>
          </p:cNvPr>
          <p:cNvSpPr txBox="1">
            <a:spLocks/>
          </p:cNvSpPr>
          <p:nvPr/>
        </p:nvSpPr>
        <p:spPr>
          <a:xfrm>
            <a:off x="9682501" y="1504477"/>
            <a:ext cx="2380942" cy="369691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kumimoji="0" lang="en-GB" sz="1200" b="1" i="0" strike="noStrike" kern="1200" cap="none" spc="0" normalizeH="0" baseline="0" noProof="0">
                <a:ln>
                  <a:noFill/>
                </a:ln>
                <a:solidFill>
                  <a:srgbClr val="5C5B5A"/>
                </a:solidFill>
                <a:effectLst/>
                <a:uLnTx/>
                <a:uFillTx/>
                <a:latin typeface="Arial"/>
                <a:cs typeface="Arial"/>
              </a:rPr>
              <a:t>% </a:t>
            </a:r>
            <a:r>
              <a:rPr lang="en-GB" sz="1200" b="1">
                <a:solidFill>
                  <a:srgbClr val="5C5B5A"/>
                </a:solidFill>
                <a:latin typeface="Arial"/>
                <a:cs typeface="Arial"/>
              </a:rPr>
              <a:t>who did not feel at all happy yesterday, compared to the GM average (15%)*:</a:t>
            </a:r>
          </a:p>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200" b="1">
                <a:solidFill>
                  <a:srgbClr val="5C5B5A"/>
                </a:solidFill>
                <a:latin typeface="Arial"/>
                <a:cs typeface="Arial"/>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disability (28%), including those with mental ill health (41%), a mobility disability (28%) or other disability (28%)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are not heterosexual (19%)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25-44 (17%)</a:t>
            </a:r>
          </a:p>
          <a:p>
            <a:pPr marL="0" indent="0">
              <a:spcBef>
                <a:spcPts val="300"/>
              </a:spcBef>
              <a:spcAft>
                <a:spcPts val="3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(4</a:t>
            </a:r>
            <a:r>
              <a:rPr lang="en-GB" sz="1200">
                <a:solidFill>
                  <a:srgbClr val="5C5B5A"/>
                </a:solidFill>
                <a:latin typeface="Arial" panose="020B0604020202020204" pitchFamily="34" charset="0"/>
                <a:cs typeface="Arial" panose="020B0604020202020204" pitchFamily="34" charset="0"/>
              </a:rPr>
              <a:t>3</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a household income of below £16k (26%)</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E9987AA5-9240-CEE7-6850-0EFA0DD6FE36}"/>
              </a:ext>
            </a:extLst>
          </p:cNvPr>
          <p:cNvSpPr txBox="1"/>
          <p:nvPr/>
        </p:nvSpPr>
        <p:spPr>
          <a:xfrm>
            <a:off x="9466495" y="5186134"/>
            <a:ext cx="2772567" cy="400110"/>
          </a:xfrm>
          <a:prstGeom prst="rect">
            <a:avLst/>
          </a:prstGeom>
          <a:noFill/>
        </p:spPr>
        <p:txBody>
          <a:bodyPr wrap="square" lIns="91440" tIns="45720" rIns="91440" bIns="45720" anchor="t">
            <a:spAutoFit/>
          </a:bodyPr>
          <a:lstStyle/>
          <a:p>
            <a:pPr algn="ctr"/>
            <a:r>
              <a:rPr lang="en-GB" sz="1000">
                <a:solidFill>
                  <a:schemeClr val="bg1">
                    <a:lumMod val="50000"/>
                  </a:schemeClr>
                </a:solidFill>
                <a:latin typeface="Arial"/>
                <a:cs typeface="Arial"/>
              </a:rPr>
              <a:t> * Subgroup analysis uses merged data from S13-15</a:t>
            </a:r>
          </a:p>
        </p:txBody>
      </p:sp>
      <p:sp>
        <p:nvSpPr>
          <p:cNvPr id="23" name="Footer Placeholder 4">
            <a:extLst>
              <a:ext uri="{FF2B5EF4-FFF2-40B4-BE49-F238E27FC236}">
                <a16:creationId xmlns:a16="http://schemas.microsoft.com/office/drawing/2014/main" id="{ADD93721-3D01-71C0-7C12-C650F2E2D944}"/>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5C5B5A"/>
                </a:solidFill>
                <a:latin typeface="Arial"/>
                <a:cs typeface="Arial"/>
              </a:rPr>
              <a:t>Q11. Overall, how happy did you feel yesterday, on a scale of 0 to 10, where 0 is “not at all” and 10 is “completely”? S7, 1488; S8, 1612; S9, 1560; S10, 1546; S11, 1460; S12, 1551; S13, 1540; S14, 1482; S15, 1517. Thresholds are applied to responses to convert the 11-point scale into the categories shown. </a:t>
            </a:r>
          </a:p>
          <a:p>
            <a:pPr>
              <a:defRPr/>
            </a:pPr>
            <a:r>
              <a:rPr lang="en-GB" sz="1000">
                <a:solidFill>
                  <a:srgbClr val="5C5B5A"/>
                </a:solidFill>
                <a:latin typeface="Arial"/>
                <a:cs typeface="Arial"/>
              </a:rPr>
              <a:t>Unweighted base: Greater Manchester Residents Survey 13-15: 4539 (All respondents)</a:t>
            </a:r>
          </a:p>
        </p:txBody>
      </p:sp>
      <p:sp>
        <p:nvSpPr>
          <p:cNvPr id="19" name="Slide Number Placeholder 4">
            <a:extLst>
              <a:ext uri="{FF2B5EF4-FFF2-40B4-BE49-F238E27FC236}">
                <a16:creationId xmlns:a16="http://schemas.microsoft.com/office/drawing/2014/main" id="{C414B592-4DCE-F7B9-DF41-C803F2F7465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41714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184507"/>
            <a:ext cx="11614962" cy="830997"/>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Since July, 76% of GM respondents have reported high levels of </a:t>
            </a:r>
            <a:r>
              <a:rPr lang="en-GB" sz="1800" b="1" dirty="0">
                <a:solidFill>
                  <a:srgbClr val="388A8C"/>
                </a:solidFill>
                <a:latin typeface="Arial"/>
                <a:ea typeface="+mn-ea"/>
                <a:cs typeface="+mn-cs"/>
              </a:rPr>
              <a:t>hopefulness about their future</a:t>
            </a:r>
            <a:r>
              <a:rPr lang="en-GB" sz="1800" b="1" dirty="0">
                <a:solidFill>
                  <a:srgbClr val="5C5B5A"/>
                </a:solidFill>
                <a:latin typeface="Arial"/>
                <a:ea typeface="+mn-ea"/>
                <a:cs typeface="+mn-cs"/>
              </a:rPr>
              <a:t>, higher than the GB average of 69%. However, over the same period 17% feel they are </a:t>
            </a:r>
            <a:r>
              <a:rPr lang="en-GB" sz="1800" b="1" dirty="0">
                <a:solidFill>
                  <a:srgbClr val="388A8C"/>
                </a:solidFill>
                <a:latin typeface="Arial"/>
                <a:ea typeface="+mn-ea"/>
                <a:cs typeface="+mn-cs"/>
              </a:rPr>
              <a:t>treated unfairly by society</a:t>
            </a:r>
            <a:r>
              <a:rPr lang="en-GB" sz="1800" b="1" dirty="0">
                <a:solidFill>
                  <a:srgbClr val="5C5B5A"/>
                </a:solidFill>
                <a:latin typeface="Arial"/>
                <a:ea typeface="+mn-ea"/>
                <a:cs typeface="+mn-cs"/>
              </a:rPr>
              <a:t> – slightly higher than the 15% across GB</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138214" y="1229971"/>
            <a:ext cx="484313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hopeful do you feel about your future?</a:t>
            </a:r>
          </a:p>
        </p:txBody>
      </p:sp>
      <p:graphicFrame>
        <p:nvGraphicFramePr>
          <p:cNvPr id="2" name="Chart 1" descr="Bar chart showing people's hopefulness about the future. 76% reported they was hopeful in July-October.">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1075148387"/>
              </p:ext>
            </p:extLst>
          </p:nvPr>
        </p:nvGraphicFramePr>
        <p:xfrm>
          <a:off x="421336" y="1553137"/>
          <a:ext cx="5399097" cy="4799111"/>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50F4CE1B-B03B-A83C-7A9A-C6677B0AD99B}"/>
              </a:ext>
              <a:ext uri="{C183D7F6-B498-43B3-948B-1728B52AA6E4}">
                <adec:decorative xmlns:adec="http://schemas.microsoft.com/office/drawing/2017/decorative" val="1"/>
              </a:ext>
            </a:extLst>
          </p:cNvPr>
          <p:cNvCxnSpPr/>
          <p:nvPr/>
        </p:nvCxnSpPr>
        <p:spPr>
          <a:xfrm>
            <a:off x="6096000" y="1576354"/>
            <a:ext cx="0" cy="4308880"/>
          </a:xfrm>
          <a:prstGeom prst="line">
            <a:avLst/>
          </a:prstGeom>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D43F96E2-CF73-409A-BEFA-10AFAE4816AE}"/>
              </a:ext>
            </a:extLst>
          </p:cNvPr>
          <p:cNvSpPr txBox="1"/>
          <p:nvPr/>
        </p:nvSpPr>
        <p:spPr>
          <a:xfrm>
            <a:off x="6210648" y="1229972"/>
            <a:ext cx="6201228"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fairly or unfairly do you feel you are treated by society?</a:t>
            </a:r>
          </a:p>
        </p:txBody>
      </p:sp>
      <p:graphicFrame>
        <p:nvGraphicFramePr>
          <p:cNvPr id="3" name="Chart 2" descr="Bar chart showing people's feelings about how they are treated by society. 17% reported that they feel they are treated unfairly by society.">
            <a:extLst>
              <a:ext uri="{FF2B5EF4-FFF2-40B4-BE49-F238E27FC236}">
                <a16:creationId xmlns:a16="http://schemas.microsoft.com/office/drawing/2014/main" id="{D1B5D0F0-91DF-4575-B342-B4FAA92DA9AB}"/>
              </a:ext>
            </a:extLst>
          </p:cNvPr>
          <p:cNvGraphicFramePr>
            <a:graphicFrameLocks/>
          </p:cNvGraphicFramePr>
          <p:nvPr>
            <p:extLst>
              <p:ext uri="{D42A27DB-BD31-4B8C-83A1-F6EECF244321}">
                <p14:modId xmlns:p14="http://schemas.microsoft.com/office/powerpoint/2010/main" val="22454269"/>
              </p:ext>
            </p:extLst>
          </p:nvPr>
        </p:nvGraphicFramePr>
        <p:xfrm>
          <a:off x="6532094" y="1518268"/>
          <a:ext cx="4945023" cy="4799111"/>
        </p:xfrm>
        <a:graphic>
          <a:graphicData uri="http://schemas.openxmlformats.org/drawingml/2006/chart">
            <c:chart xmlns:c="http://schemas.openxmlformats.org/drawingml/2006/chart" xmlns:r="http://schemas.openxmlformats.org/officeDocument/2006/relationships" r:id="rId5"/>
          </a:graphicData>
        </a:graphic>
      </p:graphicFrame>
      <p:sp>
        <p:nvSpPr>
          <p:cNvPr id="5" name="Right Brace 4" descr="Combined somewhat unfairly and very unfairly">
            <a:extLst>
              <a:ext uri="{FF2B5EF4-FFF2-40B4-BE49-F238E27FC236}">
                <a16:creationId xmlns:a16="http://schemas.microsoft.com/office/drawing/2014/main" id="{E461FFE7-0685-0841-6950-C3C9EEA80F73}"/>
              </a:ext>
            </a:extLst>
          </p:cNvPr>
          <p:cNvSpPr/>
          <p:nvPr/>
        </p:nvSpPr>
        <p:spPr>
          <a:xfrm>
            <a:off x="9101713" y="4863182"/>
            <a:ext cx="209549" cy="684000"/>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28C045BF-34BB-9972-6DE2-01FCF25D984E}"/>
              </a:ext>
            </a:extLst>
          </p:cNvPr>
          <p:cNvSpPr txBox="1"/>
          <p:nvPr/>
        </p:nvSpPr>
        <p:spPr>
          <a:xfrm>
            <a:off x="9204578" y="5115724"/>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17%</a:t>
            </a:r>
          </a:p>
        </p:txBody>
      </p:sp>
      <p:sp>
        <p:nvSpPr>
          <p:cNvPr id="8" name="Right Brace 7" descr="Combined somewhat unfairly and very unfairly">
            <a:extLst>
              <a:ext uri="{FF2B5EF4-FFF2-40B4-BE49-F238E27FC236}">
                <a16:creationId xmlns:a16="http://schemas.microsoft.com/office/drawing/2014/main" id="{927BB36C-B75F-3488-877A-5BD5FFCE52BB}"/>
              </a:ext>
            </a:extLst>
          </p:cNvPr>
          <p:cNvSpPr/>
          <p:nvPr/>
        </p:nvSpPr>
        <p:spPr>
          <a:xfrm>
            <a:off x="10800658" y="4909927"/>
            <a:ext cx="209549" cy="576000"/>
          </a:xfrm>
          <a:prstGeom prst="rightBrace">
            <a:avLst/>
          </a:prstGeom>
          <a:ln w="190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170DE8E-0B0C-60F7-F918-CC590CBCEE74}"/>
              </a:ext>
            </a:extLst>
          </p:cNvPr>
          <p:cNvSpPr txBox="1"/>
          <p:nvPr/>
        </p:nvSpPr>
        <p:spPr>
          <a:xfrm>
            <a:off x="10903523" y="5051979"/>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15%</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75406" y="6348611"/>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a:defRPr/>
            </a:pPr>
            <a:r>
              <a:rPr lang="en-GB" sz="1000">
                <a:solidFill>
                  <a:srgbClr val="FFFFFF">
                    <a:lumMod val="50000"/>
                  </a:srgbClr>
                </a:solidFill>
                <a:latin typeface="Arial" panose="020B0604020202020204" pitchFamily="34" charset="0"/>
                <a:cs typeface="Arial" panose="020B0604020202020204" pitchFamily="34" charset="0"/>
              </a:rPr>
              <a:t>Base: Surveys 13+14+15, 4539. GB benchmarking taken from UK measures of wellbeing (fieldwork period 4 to 29 September 2024) *Figure 66% in national figures, rebased for reporting purposes here </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74965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738664"/>
          </a:xfrm>
        </p:spPr>
        <p:txBody>
          <a:bodyPr vert="horz" wrap="square" lIns="0" tIns="0" rIns="0" bIns="0" rtlCol="0" anchor="t" anchorCtr="0">
            <a:spAutoFit/>
          </a:bodyPr>
          <a:lstStyle/>
          <a:p>
            <a:pPr>
              <a:lnSpc>
                <a:spcPct val="100000"/>
              </a:lnSpc>
            </a:pPr>
            <a:r>
              <a:rPr lang="en-GB" sz="1600" b="1" dirty="0">
                <a:solidFill>
                  <a:srgbClr val="5C5B5A"/>
                </a:solidFill>
                <a:latin typeface="Arial"/>
                <a:ea typeface="+mn-ea"/>
                <a:cs typeface="+mn-cs"/>
              </a:rPr>
              <a:t>Those more likely to feel unhopeful, or feel they are treated unfairly by society include who are not satisfied with their pay or job, or those who have been out of work for 6 months or more. Those who do not feel they can look after their health or who have a disability continue to feature prominently</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with higher levels of ‘</a:t>
            </a:r>
            <a:r>
              <a:rPr lang="en-GB">
                <a:solidFill>
                  <a:schemeClr val="bg1"/>
                </a:solidFill>
                <a:cs typeface="Arial"/>
              </a:rPr>
              <a:t>low</a:t>
            </a:r>
            <a:r>
              <a:rPr kumimoji="0" lang="en-GB" b="1" i="0" u="none" strike="noStrike" kern="1200" cap="none" spc="0" normalizeH="0" baseline="0" noProof="0">
                <a:ln>
                  <a:noFill/>
                </a:ln>
                <a:solidFill>
                  <a:schemeClr val="bg1"/>
                </a:solidFill>
                <a:effectLst/>
                <a:uLnTx/>
                <a:uFillTx/>
                <a:latin typeface="Arial"/>
                <a:cs typeface="Arial"/>
              </a:rPr>
              <a:t>’ </a:t>
            </a:r>
            <a:r>
              <a:rPr lang="en-GB">
                <a:solidFill>
                  <a:schemeClr val="bg1"/>
                </a:solidFill>
                <a:cs typeface="Arial"/>
              </a:rPr>
              <a:t>hopefulness</a:t>
            </a:r>
            <a:r>
              <a:rPr kumimoji="0" lang="en-GB" b="1" i="0" u="none" strike="noStrike" kern="1200" cap="none" spc="0" normalizeH="0" baseline="0" noProof="0">
                <a:ln>
                  <a:noFill/>
                </a:ln>
                <a:solidFill>
                  <a:schemeClr val="bg1"/>
                </a:solidFill>
                <a:effectLst/>
                <a:uLnTx/>
                <a:uFillTx/>
                <a:latin typeface="Arial"/>
                <a:cs typeface="Arial"/>
              </a:rPr>
              <a:t> compared to GM average (13%)*:</a:t>
            </a: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299482"/>
            <a:ext cx="5400000" cy="4559199"/>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009690"/>
                </a:solidFill>
                <a:effectLst/>
                <a:uLnTx/>
                <a:uFillTx/>
                <a:latin typeface="Arial"/>
                <a:cs typeface="Arial"/>
              </a:rPr>
              <a:t>New subgroups found in analysis:</a:t>
            </a:r>
            <a:endParaRPr lang="en-GB" sz="1200" b="1" i="0" u="none" strike="noStrike" kern="1200" cap="none" spc="0" normalizeH="0" baseline="0" noProof="0">
              <a:ln>
                <a:noFill/>
              </a:ln>
              <a:solidFill>
                <a:srgbClr val="009690"/>
              </a:solidFill>
              <a:effectLst/>
              <a:uLnTx/>
              <a:uFillTx/>
              <a:latin typeface="Arial"/>
              <a:cs typeface="Arial"/>
            </a:endParaRPr>
          </a:p>
          <a:p>
            <a:pPr>
              <a:spcAft>
                <a:spcPts val="400"/>
              </a:spcAft>
              <a:defRPr/>
            </a:pPr>
            <a:r>
              <a:rPr lang="en-GB" sz="1200">
                <a:solidFill>
                  <a:srgbClr val="5C5B5A"/>
                </a:solidFill>
                <a:latin typeface="Arial"/>
                <a:cs typeface="Arial"/>
              </a:rPr>
              <a:t>Those who are not satisfied with their job (30%), or with their hours (23%), or their pay (21%) </a:t>
            </a:r>
          </a:p>
          <a:p>
            <a:pPr>
              <a:spcAft>
                <a:spcPts val="400"/>
              </a:spcAft>
              <a:defRPr/>
            </a:pPr>
            <a:r>
              <a:rPr lang="en-GB" sz="1200">
                <a:solidFill>
                  <a:srgbClr val="5C5B5A"/>
                </a:solidFill>
                <a:latin typeface="Arial"/>
                <a:cs typeface="Arial"/>
              </a:rPr>
              <a:t>Those who have been out of work for 6 months or more (37%), and those who have been out of work for less than 6 months (23%)</a:t>
            </a:r>
          </a:p>
          <a:p>
            <a:pPr>
              <a:spcAft>
                <a:spcPts val="400"/>
              </a:spcAft>
              <a:defRPr/>
            </a:pPr>
            <a:r>
              <a:rPr lang="en-GB" sz="1200">
                <a:solidFill>
                  <a:srgbClr val="5C5B5A"/>
                </a:solidFill>
                <a:latin typeface="Arial"/>
                <a:cs typeface="Arial"/>
              </a:rPr>
              <a:t>Those who feel their job does not make use of their skills (26%)</a:t>
            </a:r>
          </a:p>
          <a:p>
            <a:pPr>
              <a:spcAft>
                <a:spcPts val="400"/>
              </a:spcAft>
              <a:defRPr/>
            </a:pPr>
            <a:endParaRPr lang="en-GB" sz="1200">
              <a:solidFill>
                <a:srgbClr val="5C5B5A"/>
              </a:solidFill>
              <a:latin typeface="Arial"/>
              <a:cs typeface="Arial"/>
            </a:endParaRPr>
          </a:p>
          <a:p>
            <a:pPr>
              <a:spcAft>
                <a:spcPts val="400"/>
              </a:spcAft>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Subgroups that continue to feature significantly:</a:t>
            </a:r>
            <a:endParaRPr lang="en-GB" sz="1200">
              <a:solidFill>
                <a:srgbClr val="5C5B5A"/>
              </a:solidFill>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low levels of life satisfaction (61%) and low feelings that life is worthwhile (60%)</a:t>
            </a:r>
          </a:p>
          <a:p>
            <a:pPr>
              <a:spcAft>
                <a:spcPts val="400"/>
              </a:spcAft>
              <a:defRPr/>
            </a:pPr>
            <a:r>
              <a:rPr lang="en-GB" sz="1200">
                <a:solidFill>
                  <a:srgbClr val="5C5B5A"/>
                </a:solidFill>
                <a:latin typeface="Arial"/>
                <a:cs typeface="Arial"/>
              </a:rPr>
              <a:t>Those who do not feel they can look after their own health (52%) or know enough about their own health (52%)</a:t>
            </a:r>
          </a:p>
          <a:p>
            <a:pPr>
              <a:spcAft>
                <a:spcPts val="400"/>
              </a:spcAft>
              <a:defRPr/>
            </a:pPr>
            <a:r>
              <a:rPr lang="en-GB" sz="1200">
                <a:solidFill>
                  <a:srgbClr val="5C5B5A"/>
                </a:solidFill>
                <a:latin typeface="Arial"/>
                <a:cs typeface="Arial"/>
              </a:rPr>
              <a:t>Those with a disability (27%) including mental ill health (38%), or a sensory disability (30%), or a mobility disability (29%)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feel they are treated unfairly by society (32%)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who would not recommend their local area as a place to live (30%)</a:t>
            </a: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b="1" i="0" u="none" strike="noStrike" kern="1200" cap="none" spc="0" normalizeH="0" baseline="0" noProof="0">
                <a:ln>
                  <a:noFill/>
                </a:ln>
                <a:solidFill>
                  <a:schemeClr val="bg1"/>
                </a:solidFill>
                <a:effectLst/>
                <a:uLnTx/>
                <a:uFillTx/>
                <a:latin typeface="Arial"/>
                <a:cs typeface="Arial"/>
              </a:rPr>
              <a:t>% </a:t>
            </a:r>
            <a:r>
              <a:rPr lang="en-GB" b="1">
                <a:solidFill>
                  <a:schemeClr val="bg1"/>
                </a:solidFill>
                <a:latin typeface="Arial"/>
                <a:cs typeface="Arial"/>
              </a:rPr>
              <a:t>who felt society treats them ‘unfairly’ </a:t>
            </a:r>
            <a:r>
              <a:rPr kumimoji="0" lang="en-GB" b="1" i="0" u="none" strike="noStrike" kern="1200" cap="none" spc="0" normalizeH="0" baseline="0" noProof="0">
                <a:ln>
                  <a:noFill/>
                </a:ln>
                <a:solidFill>
                  <a:schemeClr val="bg1"/>
                </a:solidFill>
                <a:effectLst/>
                <a:uLnTx/>
                <a:uFillTx/>
                <a:latin typeface="Arial"/>
                <a:cs typeface="Arial"/>
              </a:rPr>
              <a:t>compared to GM average (17%) is higher among*:</a:t>
            </a: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New subgroups found in analysis:</a:t>
            </a:r>
            <a:endParaRPr lang="en-GB" sz="1200" b="1" i="0" u="none" strike="noStrike" kern="1200" cap="none" spc="0" normalizeH="0" baseline="0" noProof="0">
              <a:ln>
                <a:noFill/>
              </a:ln>
              <a:solidFill>
                <a:srgbClr val="009690"/>
              </a:solidFill>
              <a:effectLst/>
              <a:uLnTx/>
              <a:uFillTx/>
              <a:latin typeface="Arial"/>
              <a:cs typeface="Arial"/>
            </a:endParaRPr>
          </a:p>
          <a:p>
            <a:pPr>
              <a:spcAft>
                <a:spcPts val="400"/>
              </a:spcAft>
              <a:defRPr/>
            </a:pPr>
            <a:r>
              <a:rPr lang="en-GB" sz="1200">
                <a:solidFill>
                  <a:srgbClr val="5C5B5A"/>
                </a:solidFill>
                <a:latin typeface="Arial"/>
                <a:cs typeface="Arial"/>
              </a:rPr>
              <a:t>Those with low levels of hopefulness (39%)</a:t>
            </a:r>
          </a:p>
          <a:p>
            <a:pPr>
              <a:spcAft>
                <a:spcPts val="400"/>
              </a:spcAft>
              <a:defRPr/>
            </a:pPr>
            <a:r>
              <a:rPr lang="en-GB" sz="1200">
                <a:solidFill>
                  <a:srgbClr val="5C5B5A"/>
                </a:solidFill>
                <a:latin typeface="Arial"/>
                <a:cs typeface="Arial"/>
              </a:rPr>
              <a:t>Those who work as sole traders (37%)</a:t>
            </a:r>
          </a:p>
          <a:p>
            <a:pPr>
              <a:spcAft>
                <a:spcPts val="400"/>
              </a:spcAft>
              <a:defRPr/>
            </a:pPr>
            <a:r>
              <a:rPr lang="en-GB" sz="1200">
                <a:solidFill>
                  <a:srgbClr val="5C5B5A"/>
                </a:solidFill>
                <a:latin typeface="Arial"/>
                <a:cs typeface="Arial"/>
              </a:rPr>
              <a:t>Those who are not satisfied with their pay (31%), or with their job (25%),</a:t>
            </a:r>
          </a:p>
          <a:p>
            <a:pPr>
              <a:spcAft>
                <a:spcPts val="400"/>
              </a:spcAft>
              <a:defRPr/>
            </a:pPr>
            <a:r>
              <a:rPr lang="en-GB" sz="1200">
                <a:solidFill>
                  <a:srgbClr val="5C5B5A"/>
                </a:solidFill>
                <a:latin typeface="Arial"/>
                <a:cs typeface="Arial"/>
              </a:rPr>
              <a:t>Those who identify as a gay woman or lesbian (31%)</a:t>
            </a:r>
          </a:p>
          <a:p>
            <a:pPr>
              <a:spcAft>
                <a:spcPts val="400"/>
              </a:spcAft>
              <a:defRPr/>
            </a:pPr>
            <a:r>
              <a:rPr lang="en-GB" sz="1200">
                <a:solidFill>
                  <a:srgbClr val="5C5B5A"/>
                </a:solidFill>
                <a:latin typeface="Arial"/>
                <a:cs typeface="Arial"/>
              </a:rPr>
              <a:t>Those who have been out of work for 6 months or more (29%)</a:t>
            </a:r>
          </a:p>
          <a:p>
            <a:pPr>
              <a:spcAft>
                <a:spcPts val="400"/>
              </a:spcAft>
              <a:defRPr/>
            </a:pPr>
            <a:r>
              <a:rPr lang="en-GB" sz="1200">
                <a:solidFill>
                  <a:srgbClr val="5C5B5A"/>
                </a:solidFill>
                <a:latin typeface="Arial"/>
                <a:cs typeface="Arial"/>
              </a:rPr>
              <a:t>Those who feel their job does not make use of their skills (25%)</a:t>
            </a:r>
          </a:p>
          <a:p>
            <a:pPr>
              <a:spcAft>
                <a:spcPts val="400"/>
              </a:spcAft>
              <a:defRPr/>
            </a:pPr>
            <a:endParaRPr lang="en-GB" sz="1200">
              <a:solidFill>
                <a:srgbClr val="5C5B5A"/>
              </a:solidFill>
              <a:latin typeface="Arial"/>
              <a:cs typeface="Arial"/>
            </a:endParaRPr>
          </a:p>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a:cs typeface="Arial"/>
              </a:rPr>
              <a:t>Subgroups that continue to feature significantly:</a:t>
            </a:r>
            <a:endParaRPr lang="en-GB" sz="1200">
              <a:solidFill>
                <a:srgbClr val="5C5B5A"/>
              </a:solidFill>
              <a:latin typeface="Arial"/>
              <a:cs typeface="Arial"/>
            </a:endParaRPr>
          </a:p>
          <a:p>
            <a:pPr>
              <a:spcAft>
                <a:spcPts val="400"/>
              </a:spcAft>
              <a:defRPr/>
            </a:pPr>
            <a:r>
              <a:rPr lang="en-GB" sz="1200">
                <a:solidFill>
                  <a:srgbClr val="5C5B5A"/>
                </a:solidFill>
                <a:latin typeface="Arial"/>
                <a:cs typeface="Arial"/>
              </a:rPr>
              <a:t>Those who do not feel they can look after their own health (50%) or know enough about their own health (50%)</a:t>
            </a:r>
          </a:p>
          <a:p>
            <a:pPr>
              <a:spcAft>
                <a:spcPts val="400"/>
              </a:spcAft>
              <a:defRPr/>
            </a:pPr>
            <a:r>
              <a:rPr lang="en-GB" sz="1200">
                <a:solidFill>
                  <a:srgbClr val="5C5B5A"/>
                </a:solidFill>
                <a:latin typeface="Arial"/>
                <a:cs typeface="Arial"/>
              </a:rPr>
              <a:t>Those with very low levels of hopefulness (39%), and low levels of life satisfaction (40%)</a:t>
            </a:r>
          </a:p>
          <a:p>
            <a:pPr>
              <a:spcAft>
                <a:spcPts val="400"/>
              </a:spcAft>
              <a:defRPr/>
            </a:pPr>
            <a:r>
              <a:rPr lang="en-GB" sz="1200">
                <a:solidFill>
                  <a:srgbClr val="5C5B5A"/>
                </a:solidFill>
                <a:latin typeface="Arial"/>
                <a:cs typeface="Arial"/>
              </a:rPr>
              <a:t>Those dissatisfied with their local area (40%)</a:t>
            </a:r>
          </a:p>
          <a:p>
            <a:pPr>
              <a:spcAft>
                <a:spcPts val="400"/>
              </a:spcAft>
              <a:defRPr/>
            </a:pPr>
            <a:r>
              <a:rPr lang="en-GB" sz="1200">
                <a:solidFill>
                  <a:srgbClr val="5C5B5A"/>
                </a:solidFill>
                <a:latin typeface="Arial"/>
                <a:cs typeface="Arial"/>
              </a:rPr>
              <a:t>Those with a disability (29%), including those with mental ill health (35%), or a sensory disability (32%), or mobility disability (30%)</a:t>
            </a:r>
          </a:p>
          <a:p>
            <a:pPr>
              <a:spcAft>
                <a:spcPts val="400"/>
              </a:spcAft>
              <a:defRPr/>
            </a:pPr>
            <a:r>
              <a:rPr lang="en-GB" sz="1200">
                <a:solidFill>
                  <a:srgbClr val="5C5B5A"/>
                </a:solidFill>
                <a:latin typeface="Arial"/>
                <a:cs typeface="Arial"/>
              </a:rPr>
              <a:t>Those with low levels of happiness (36%)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not in work due to ill health or disability (33%)</a:t>
            </a:r>
          </a:p>
          <a:p>
            <a:pPr>
              <a:spcAft>
                <a:spcPts val="200"/>
              </a:spcAft>
              <a:defRPr/>
            </a:pPr>
            <a:r>
              <a:rPr lang="en-GB" sz="1200">
                <a:solidFill>
                  <a:srgbClr val="5C5B5A"/>
                </a:solidFill>
                <a:latin typeface="Arial"/>
                <a:cs typeface="Arial"/>
              </a:rPr>
              <a:t>Those who are financially vulnerable (28%)</a:t>
            </a: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858681"/>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 * Subgroup analysis uses merged data from S13, S14 and S15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A3. Overall, how hopeful do you feel about your future, where 0 is 'not at all hopeful' and 10 is 'completely hopeful’? A4. How fairly or unfairly do you feel you are treated by society?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13-15, 4539</a:t>
            </a:r>
          </a:p>
        </p:txBody>
      </p:sp>
    </p:spTree>
    <p:custDataLst>
      <p:tags r:id="rId1"/>
    </p:custDataLst>
    <p:extLst>
      <p:ext uri="{BB962C8B-B14F-4D97-AF65-F5344CB8AC3E}">
        <p14:creationId xmlns:p14="http://schemas.microsoft.com/office/powerpoint/2010/main" val="857982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486246" y="310725"/>
            <a:ext cx="11192603" cy="836603"/>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5C5B5A"/>
                </a:solidFill>
                <a:effectLst/>
                <a:uLnTx/>
                <a:uFillTx/>
                <a:latin typeface="Arial"/>
                <a:ea typeface="+mn-ea"/>
                <a:cs typeface="Arial"/>
              </a:rPr>
              <a:t>The </a:t>
            </a:r>
            <a:r>
              <a:rPr kumimoji="0" lang="en-GB" sz="2000" b="1" i="0" u="none" strike="noStrike" kern="1200" cap="none" spc="0" normalizeH="0" baseline="0" noProof="0" dirty="0">
                <a:ln>
                  <a:noFill/>
                </a:ln>
                <a:solidFill>
                  <a:srgbClr val="009690"/>
                </a:solidFill>
                <a:effectLst/>
                <a:uLnTx/>
                <a:uFillTx/>
                <a:latin typeface="Arial"/>
                <a:ea typeface="+mn-ea"/>
                <a:cs typeface="Arial"/>
              </a:rPr>
              <a:t>overall Health Confidence Score (HCS)</a:t>
            </a:r>
            <a:r>
              <a:rPr kumimoji="0" lang="en-GB" sz="2000" b="1" i="0" u="none" strike="noStrike" kern="1200" cap="none" spc="0" normalizeH="0" baseline="0" noProof="0" dirty="0">
                <a:ln>
                  <a:noFill/>
                </a:ln>
                <a:solidFill>
                  <a:srgbClr val="5C5B5A"/>
                </a:solidFill>
                <a:effectLst/>
                <a:uLnTx/>
                <a:uFillTx/>
                <a:latin typeface="Arial"/>
                <a:ea typeface="+mn-ea"/>
                <a:cs typeface="Arial"/>
              </a:rPr>
              <a:t> suggested in the October 2024 fieldwork is 72.0 out of 100 representing 'moderate' health confidence across GM. This is similar to the August 2024 figure (71.4 out of 100).  </a:t>
            </a:r>
            <a:endParaRPr kumimoji="0" lang="en-GB" sz="20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0" name="Content Placeholder 32">
            <a:extLst>
              <a:ext uri="{FF2B5EF4-FFF2-40B4-BE49-F238E27FC236}">
                <a16:creationId xmlns:a16="http://schemas.microsoft.com/office/drawing/2014/main" id="{90868EAE-8D20-A5FE-9930-41F16AD311AA}"/>
              </a:ext>
            </a:extLst>
          </p:cNvPr>
          <p:cNvSpPr txBox="1">
            <a:spLocks/>
          </p:cNvSpPr>
          <p:nvPr/>
        </p:nvSpPr>
        <p:spPr>
          <a:xfrm>
            <a:off x="424164" y="1901016"/>
            <a:ext cx="3017339"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BBE790CA-D8CC-ECB0-FDC7-AC5F14572495}"/>
              </a:ext>
            </a:extLst>
          </p:cNvPr>
          <p:cNvGraphicFramePr>
            <a:graphicFrameLocks noGrp="1"/>
          </p:cNvGraphicFramePr>
          <p:nvPr/>
        </p:nvGraphicFramePr>
        <p:xfrm>
          <a:off x="365061" y="4508632"/>
          <a:ext cx="3135543" cy="1202040"/>
        </p:xfrm>
        <a:graphic>
          <a:graphicData uri="http://schemas.openxmlformats.org/drawingml/2006/table">
            <a:tbl>
              <a:tblPr firstRow="1" bandRow="1">
                <a:tableStyleId>{073A0DAA-6AF3-43AB-8588-CEC1D06C72B9}</a:tableStyleId>
              </a:tblPr>
              <a:tblGrid>
                <a:gridCol w="1970031">
                  <a:extLst>
                    <a:ext uri="{9D8B030D-6E8A-4147-A177-3AD203B41FA5}">
                      <a16:colId xmlns:a16="http://schemas.microsoft.com/office/drawing/2014/main" val="588151101"/>
                    </a:ext>
                  </a:extLst>
                </a:gridCol>
                <a:gridCol w="1165512">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dirty="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4F75B90B-01B3-370B-2CD9-6295C1F881A2}"/>
              </a:ext>
            </a:extLst>
          </p:cNvPr>
          <p:cNvSpPr txBox="1"/>
          <p:nvPr/>
        </p:nvSpPr>
        <p:spPr>
          <a:xfrm>
            <a:off x="4044150" y="1897211"/>
            <a:ext cx="146053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66.6</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+0.5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(since August)</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FD80643F-152A-0699-39B2-2C384AB32ECC}"/>
              </a:ext>
            </a:extLst>
          </p:cNvPr>
          <p:cNvSpPr txBox="1"/>
          <p:nvPr/>
        </p:nvSpPr>
        <p:spPr>
          <a:xfrm>
            <a:off x="5754123" y="1897211"/>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68.1</a:t>
            </a:r>
            <a:endParaRPr lang="en-GB" sz="1600" b="1">
              <a:solidFill>
                <a:srgbClr val="009690"/>
              </a:solidFill>
              <a:latin typeface="Arial"/>
            </a:endParaRPr>
          </a:p>
          <a:p>
            <a:pPr algn="ctr">
              <a:defRPr/>
            </a:pPr>
            <a:r>
              <a:rPr lang="en-GB" sz="1200">
                <a:solidFill>
                  <a:srgbClr val="009690"/>
                </a:solidFill>
                <a:latin typeface="Arial"/>
              </a:rPr>
              <a:t>+0.4</a:t>
            </a:r>
          </a:p>
          <a:p>
            <a:pPr algn="ctr">
              <a:defRPr/>
            </a:pPr>
            <a:r>
              <a:rPr lang="en-GB" sz="1200">
                <a:solidFill>
                  <a:srgbClr val="009690"/>
                </a:solidFill>
                <a:latin typeface="Arial"/>
              </a:rPr>
              <a:t>(since August)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B005FD88-884B-54AD-DBFD-EB6EDC948771}"/>
              </a:ext>
            </a:extLst>
          </p:cNvPr>
          <p:cNvSpPr txBox="1"/>
          <p:nvPr/>
        </p:nvSpPr>
        <p:spPr>
          <a:xfrm>
            <a:off x="7375371" y="1897211"/>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71.4</a:t>
            </a:r>
            <a:endParaRPr lang="en-GB" sz="1600" b="1">
              <a:solidFill>
                <a:srgbClr val="009690"/>
              </a:solidFill>
              <a:latin typeface="Arial"/>
            </a:endParaRPr>
          </a:p>
          <a:p>
            <a:pPr algn="ctr">
              <a:defRPr/>
            </a:pPr>
            <a:r>
              <a:rPr lang="en-GB" sz="1200">
                <a:solidFill>
                  <a:srgbClr val="009690"/>
                </a:solidFill>
                <a:latin typeface="Arial"/>
              </a:rPr>
              <a:t>+0.8</a:t>
            </a:r>
          </a:p>
          <a:p>
            <a:pPr algn="ctr">
              <a:defRPr/>
            </a:pPr>
            <a:r>
              <a:rPr lang="en-GB" sz="1200">
                <a:solidFill>
                  <a:srgbClr val="009690"/>
                </a:solidFill>
                <a:latin typeface="Arial"/>
              </a:rPr>
              <a:t>(since August)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C90FE1DF-7FC1-FD88-470E-BAA24B5C9970}"/>
              </a:ext>
            </a:extLst>
          </p:cNvPr>
          <p:cNvSpPr txBox="1"/>
          <p:nvPr/>
        </p:nvSpPr>
        <p:spPr>
          <a:xfrm>
            <a:off x="9242633" y="1897211"/>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81.9</a:t>
            </a:r>
            <a:endParaRPr lang="en-GB" sz="1600" b="1">
              <a:solidFill>
                <a:srgbClr val="009690"/>
              </a:solidFill>
              <a:latin typeface="Arial"/>
            </a:endParaRPr>
          </a:p>
          <a:p>
            <a:pPr algn="ctr">
              <a:defRPr/>
            </a:pPr>
            <a:r>
              <a:rPr lang="en-GB" sz="1200">
                <a:solidFill>
                  <a:srgbClr val="009690"/>
                </a:solidFill>
                <a:latin typeface="Arial"/>
              </a:rPr>
              <a:t>+0.7</a:t>
            </a:r>
          </a:p>
          <a:p>
            <a:pPr algn="ctr">
              <a:defRPr/>
            </a:pPr>
            <a:r>
              <a:rPr lang="en-GB" sz="1200">
                <a:solidFill>
                  <a:srgbClr val="009690"/>
                </a:solidFill>
                <a:latin typeface="Arial"/>
              </a:rPr>
              <a:t>(since August)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5" name="Table 14">
            <a:extLst>
              <a:ext uri="{FF2B5EF4-FFF2-40B4-BE49-F238E27FC236}">
                <a16:creationId xmlns:a16="http://schemas.microsoft.com/office/drawing/2014/main" id="{11BB3068-5C95-537C-9BED-92253BA4F571}"/>
              </a:ext>
            </a:extLst>
          </p:cNvPr>
          <p:cNvGraphicFramePr>
            <a:graphicFrameLocks noGrp="1"/>
          </p:cNvGraphicFramePr>
          <p:nvPr>
            <p:extLst>
              <p:ext uri="{D42A27DB-BD31-4B8C-83A1-F6EECF244321}">
                <p14:modId xmlns:p14="http://schemas.microsoft.com/office/powerpoint/2010/main" val="2605684162"/>
              </p:ext>
            </p:extLst>
          </p:nvPr>
        </p:nvGraphicFramePr>
        <p:xfrm>
          <a:off x="10783375" y="3206383"/>
          <a:ext cx="1305552" cy="3114405"/>
        </p:xfrm>
        <a:graphic>
          <a:graphicData uri="http://schemas.openxmlformats.org/drawingml/2006/table">
            <a:tbl>
              <a:tblPr firstRow="1" bandRow="1">
                <a:tableStyleId>{073A0DAA-6AF3-43AB-8588-CEC1D06C72B9}</a:tableStyleId>
              </a:tblPr>
              <a:tblGrid>
                <a:gridCol w="643617">
                  <a:extLst>
                    <a:ext uri="{9D8B030D-6E8A-4147-A177-3AD203B41FA5}">
                      <a16:colId xmlns:a16="http://schemas.microsoft.com/office/drawing/2014/main" val="4271803441"/>
                    </a:ext>
                  </a:extLst>
                </a:gridCol>
                <a:gridCol w="661935">
                  <a:extLst>
                    <a:ext uri="{9D8B030D-6E8A-4147-A177-3AD203B41FA5}">
                      <a16:colId xmlns:a16="http://schemas.microsoft.com/office/drawing/2014/main" val="3005689663"/>
                    </a:ext>
                  </a:extLst>
                </a:gridCol>
              </a:tblGrid>
              <a:tr h="371205">
                <a:tc>
                  <a:txBody>
                    <a:bodyPr/>
                    <a:lstStyle/>
                    <a:p>
                      <a:pPr algn="ctr"/>
                      <a:r>
                        <a:rPr lang="en-GB" sz="1400">
                          <a:solidFill>
                            <a:schemeClr val="bg1"/>
                          </a:solidFill>
                        </a:rPr>
                        <a:t>Wave</a:t>
                      </a:r>
                    </a:p>
                  </a:txBody>
                  <a:tcPr anchor="ctr"/>
                </a:tc>
                <a:tc>
                  <a:txBody>
                    <a:bodyPr/>
                    <a:lstStyle/>
                    <a:p>
                      <a:pPr algn="ctr"/>
                      <a:r>
                        <a:rPr lang="en-GB" sz="1400">
                          <a:solidFill>
                            <a:schemeClr val="bg1"/>
                          </a:solidFill>
                        </a:rPr>
                        <a:t>HCS</a:t>
                      </a:r>
                    </a:p>
                  </a:txBody>
                  <a:tcPr anchor="ctr"/>
                </a:tc>
                <a:extLst>
                  <a:ext uri="{0D108BD9-81ED-4DB2-BD59-A6C34878D82A}">
                    <a16:rowId xmlns:a16="http://schemas.microsoft.com/office/drawing/2014/main" val="1042867693"/>
                  </a:ext>
                </a:extLst>
              </a:tr>
              <a:tr h="246501">
                <a:tc>
                  <a:txBody>
                    <a:bodyPr/>
                    <a:lstStyle/>
                    <a:p>
                      <a:pPr algn="ctr"/>
                      <a:r>
                        <a:rPr lang="en-GB" sz="1400"/>
                        <a:t>7</a:t>
                      </a:r>
                    </a:p>
                  </a:txBody>
                  <a:tcPr anchor="ctr"/>
                </a:tc>
                <a:tc>
                  <a:txBody>
                    <a:bodyPr/>
                    <a:lstStyle/>
                    <a:p>
                      <a:pPr algn="ctr"/>
                      <a:r>
                        <a:rPr lang="en-GB" sz="1400"/>
                        <a:t>70.5</a:t>
                      </a:r>
                    </a:p>
                  </a:txBody>
                  <a:tcPr anchor="ctr"/>
                </a:tc>
                <a:extLst>
                  <a:ext uri="{0D108BD9-81ED-4DB2-BD59-A6C34878D82A}">
                    <a16:rowId xmlns:a16="http://schemas.microsoft.com/office/drawing/2014/main" val="4112471184"/>
                  </a:ext>
                </a:extLst>
              </a:tr>
              <a:tr h="233531">
                <a:tc>
                  <a:txBody>
                    <a:bodyPr/>
                    <a:lstStyle/>
                    <a:p>
                      <a:pPr algn="ctr"/>
                      <a:r>
                        <a:rPr lang="en-GB" sz="1400"/>
                        <a:t>8</a:t>
                      </a:r>
                    </a:p>
                  </a:txBody>
                  <a:tcPr anchor="ctr"/>
                </a:tc>
                <a:tc>
                  <a:txBody>
                    <a:bodyPr/>
                    <a:lstStyle/>
                    <a:p>
                      <a:pPr algn="ctr"/>
                      <a:r>
                        <a:rPr lang="en-GB" sz="1400"/>
                        <a:t>71.8</a:t>
                      </a:r>
                    </a:p>
                  </a:txBody>
                  <a:tcPr anchor="ctr"/>
                </a:tc>
                <a:extLst>
                  <a:ext uri="{0D108BD9-81ED-4DB2-BD59-A6C34878D82A}">
                    <a16:rowId xmlns:a16="http://schemas.microsoft.com/office/drawing/2014/main" val="1981166519"/>
                  </a:ext>
                </a:extLst>
              </a:tr>
              <a:tr h="210833">
                <a:tc>
                  <a:txBody>
                    <a:bodyPr/>
                    <a:lstStyle/>
                    <a:p>
                      <a:pPr algn="ctr"/>
                      <a:r>
                        <a:rPr lang="en-GB" sz="1400"/>
                        <a:t>9</a:t>
                      </a:r>
                    </a:p>
                  </a:txBody>
                  <a:tcPr anchor="ctr"/>
                </a:tc>
                <a:tc>
                  <a:txBody>
                    <a:bodyPr/>
                    <a:lstStyle/>
                    <a:p>
                      <a:pPr algn="ctr"/>
                      <a:r>
                        <a:rPr lang="en-GB" sz="1400"/>
                        <a:t>71.5</a:t>
                      </a:r>
                    </a:p>
                  </a:txBody>
                  <a:tcPr anchor="ctr"/>
                </a:tc>
                <a:extLst>
                  <a:ext uri="{0D108BD9-81ED-4DB2-BD59-A6C34878D82A}">
                    <a16:rowId xmlns:a16="http://schemas.microsoft.com/office/drawing/2014/main" val="1593015631"/>
                  </a:ext>
                </a:extLst>
              </a:tr>
              <a:tr h="236774">
                <a:tc>
                  <a:txBody>
                    <a:bodyPr/>
                    <a:lstStyle/>
                    <a:p>
                      <a:pPr algn="ctr"/>
                      <a:r>
                        <a:rPr lang="en-GB" sz="1400"/>
                        <a:t>10</a:t>
                      </a:r>
                    </a:p>
                  </a:txBody>
                  <a:tcPr anchor="ctr"/>
                </a:tc>
                <a:tc>
                  <a:txBody>
                    <a:bodyPr/>
                    <a:lstStyle/>
                    <a:p>
                      <a:pPr algn="ctr"/>
                      <a:r>
                        <a:rPr lang="en-GB" sz="1400"/>
                        <a:t>70</a:t>
                      </a:r>
                    </a:p>
                  </a:txBody>
                  <a:tcPr anchor="ctr"/>
                </a:tc>
                <a:extLst>
                  <a:ext uri="{0D108BD9-81ED-4DB2-BD59-A6C34878D82A}">
                    <a16:rowId xmlns:a16="http://schemas.microsoft.com/office/drawing/2014/main" val="398736978"/>
                  </a:ext>
                </a:extLst>
              </a:tr>
              <a:tr h="165438">
                <a:tc>
                  <a:txBody>
                    <a:bodyPr/>
                    <a:lstStyle/>
                    <a:p>
                      <a:pPr algn="ctr"/>
                      <a:r>
                        <a:rPr lang="en-GB" sz="1400"/>
                        <a:t>11</a:t>
                      </a:r>
                    </a:p>
                  </a:txBody>
                  <a:tcPr anchor="ctr"/>
                </a:tc>
                <a:tc>
                  <a:txBody>
                    <a:bodyPr/>
                    <a:lstStyle/>
                    <a:p>
                      <a:pPr algn="ctr"/>
                      <a:r>
                        <a:rPr lang="en-GB" sz="1400"/>
                        <a:t>71.4</a:t>
                      </a:r>
                    </a:p>
                  </a:txBody>
                  <a:tcPr anchor="ctr"/>
                </a:tc>
                <a:extLst>
                  <a:ext uri="{0D108BD9-81ED-4DB2-BD59-A6C34878D82A}">
                    <a16:rowId xmlns:a16="http://schemas.microsoft.com/office/drawing/2014/main" val="2298716610"/>
                  </a:ext>
                </a:extLst>
              </a:tr>
              <a:tr h="230289">
                <a:tc>
                  <a:txBody>
                    <a:bodyPr/>
                    <a:lstStyle/>
                    <a:p>
                      <a:pPr algn="ctr"/>
                      <a:r>
                        <a:rPr lang="en-GB" sz="1400"/>
                        <a:t>12</a:t>
                      </a:r>
                    </a:p>
                  </a:txBody>
                  <a:tcPr anchor="ctr"/>
                </a:tc>
                <a:tc>
                  <a:txBody>
                    <a:bodyPr/>
                    <a:lstStyle/>
                    <a:p>
                      <a:pPr algn="ctr"/>
                      <a:r>
                        <a:rPr lang="en-GB" sz="1400"/>
                        <a:t>72.1</a:t>
                      </a:r>
                    </a:p>
                  </a:txBody>
                  <a:tcPr anchor="ctr"/>
                </a:tc>
                <a:extLst>
                  <a:ext uri="{0D108BD9-81ED-4DB2-BD59-A6C34878D82A}">
                    <a16:rowId xmlns:a16="http://schemas.microsoft.com/office/drawing/2014/main" val="3490231442"/>
                  </a:ext>
                </a:extLst>
              </a:tr>
              <a:tr h="149225">
                <a:tc>
                  <a:txBody>
                    <a:bodyPr/>
                    <a:lstStyle/>
                    <a:p>
                      <a:pPr algn="ctr"/>
                      <a:r>
                        <a:rPr lang="en-GB" sz="1400"/>
                        <a:t>13</a:t>
                      </a:r>
                    </a:p>
                  </a:txBody>
                  <a:tcPr anchor="ctr"/>
                </a:tc>
                <a:tc>
                  <a:txBody>
                    <a:bodyPr/>
                    <a:lstStyle/>
                    <a:p>
                      <a:pPr algn="ctr"/>
                      <a:r>
                        <a:rPr lang="en-GB" sz="1400"/>
                        <a:t>71.6</a:t>
                      </a:r>
                    </a:p>
                  </a:txBody>
                  <a:tcPr anchor="ctr"/>
                </a:tc>
                <a:extLst>
                  <a:ext uri="{0D108BD9-81ED-4DB2-BD59-A6C34878D82A}">
                    <a16:rowId xmlns:a16="http://schemas.microsoft.com/office/drawing/2014/main" val="403084225"/>
                  </a:ext>
                </a:extLst>
              </a:tr>
              <a:tr h="149225">
                <a:tc>
                  <a:txBody>
                    <a:bodyPr/>
                    <a:lstStyle/>
                    <a:p>
                      <a:pPr algn="ctr"/>
                      <a:r>
                        <a:rPr lang="en-GB" sz="1400"/>
                        <a:t>14</a:t>
                      </a:r>
                    </a:p>
                  </a:txBody>
                  <a:tcPr anchor="ctr"/>
                </a:tc>
                <a:tc>
                  <a:txBody>
                    <a:bodyPr/>
                    <a:lstStyle/>
                    <a:p>
                      <a:pPr algn="ctr"/>
                      <a:r>
                        <a:rPr lang="en-GB" sz="1400"/>
                        <a:t>71.4</a:t>
                      </a:r>
                    </a:p>
                  </a:txBody>
                  <a:tcPr anchor="ctr"/>
                </a:tc>
                <a:extLst>
                  <a:ext uri="{0D108BD9-81ED-4DB2-BD59-A6C34878D82A}">
                    <a16:rowId xmlns:a16="http://schemas.microsoft.com/office/drawing/2014/main" val="3577025527"/>
                  </a:ext>
                </a:extLst>
              </a:tr>
              <a:tr h="149225">
                <a:tc>
                  <a:txBody>
                    <a:bodyPr/>
                    <a:lstStyle/>
                    <a:p>
                      <a:pPr algn="ctr"/>
                      <a:r>
                        <a:rPr lang="en-GB" sz="1400"/>
                        <a:t>15</a:t>
                      </a:r>
                    </a:p>
                  </a:txBody>
                  <a:tcPr anchor="ctr"/>
                </a:tc>
                <a:tc>
                  <a:txBody>
                    <a:bodyPr/>
                    <a:lstStyle/>
                    <a:p>
                      <a:pPr algn="ctr"/>
                      <a:r>
                        <a:rPr lang="en-GB" sz="1400" dirty="0"/>
                        <a:t>72.0</a:t>
                      </a:r>
                    </a:p>
                  </a:txBody>
                  <a:tcPr anchor="ctr"/>
                </a:tc>
                <a:extLst>
                  <a:ext uri="{0D108BD9-81ED-4DB2-BD59-A6C34878D82A}">
                    <a16:rowId xmlns:a16="http://schemas.microsoft.com/office/drawing/2014/main" val="3648054518"/>
                  </a:ext>
                </a:extLst>
              </a:tr>
            </a:tbl>
          </a:graphicData>
        </a:graphic>
      </p:graphicFrame>
      <p:grpSp>
        <p:nvGrpSpPr>
          <p:cNvPr id="2" name="Group 1">
            <a:extLst>
              <a:ext uri="{FF2B5EF4-FFF2-40B4-BE49-F238E27FC236}">
                <a16:creationId xmlns:a16="http://schemas.microsoft.com/office/drawing/2014/main" id="{2548C8D0-37D3-0809-B43E-7262AA6A6537}"/>
              </a:ext>
              <a:ext uri="{C183D7F6-B498-43B3-948B-1728B52AA6E4}">
                <adec:decorative xmlns:adec="http://schemas.microsoft.com/office/drawing/2017/decorative" val="1"/>
              </a:ext>
            </a:extLst>
          </p:cNvPr>
          <p:cNvGrpSpPr/>
          <p:nvPr/>
        </p:nvGrpSpPr>
        <p:grpSpPr>
          <a:xfrm>
            <a:off x="4789717" y="3277154"/>
            <a:ext cx="5395930" cy="513333"/>
            <a:chOff x="5704114" y="3277154"/>
            <a:chExt cx="5395930" cy="513333"/>
          </a:xfrm>
        </p:grpSpPr>
        <p:cxnSp>
          <p:nvCxnSpPr>
            <p:cNvPr id="11" name="Connector: Elbow 10">
              <a:extLst>
                <a:ext uri="{FF2B5EF4-FFF2-40B4-BE49-F238E27FC236}">
                  <a16:creationId xmlns:a16="http://schemas.microsoft.com/office/drawing/2014/main" id="{87EE73D2-F0D0-57B8-4B6F-29A32CECF188}"/>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F318B21-BC41-05FF-1037-8CD50395E1D1}"/>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B5081828-8241-8476-A33F-7A025662875A}"/>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54D8615-5963-A51B-AFFA-7A9A11B14F8F}"/>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519DC1C8-8172-FDD3-A014-F91B92A3B71F}"/>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746AEDAC-A90B-2AF6-378C-66B1012C4918}"/>
              </a:ext>
            </a:extLst>
          </p:cNvPr>
          <p:cNvSpPr txBox="1"/>
          <p:nvPr/>
        </p:nvSpPr>
        <p:spPr>
          <a:xfrm>
            <a:off x="3911975" y="3866686"/>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+0.6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higher than in August 2024</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14, 1482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977639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7">
            <a:extLst>
              <a:ext uri="{FF2B5EF4-FFF2-40B4-BE49-F238E27FC236}">
                <a16:creationId xmlns:a16="http://schemas.microsoft.com/office/drawing/2014/main" id="{C770407A-5541-004C-3EF6-59859E637568}"/>
              </a:ext>
            </a:extLst>
          </p:cNvPr>
          <p:cNvSpPr txBox="1">
            <a:spLocks noGrp="1"/>
          </p:cNvSpPr>
          <p:nvPr>
            <p:ph type="title" idx="4294967295"/>
          </p:nvPr>
        </p:nvSpPr>
        <p:spPr>
          <a:xfrm>
            <a:off x="493486" y="365667"/>
            <a:ext cx="11542817" cy="10778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kumimoji="0" lang="en-GB" sz="1800" b="1" i="0" u="none" strike="noStrike" kern="1200" cap="none" spc="0" normalizeH="0" baseline="0" noProof="0" dirty="0">
                <a:ln>
                  <a:noFill/>
                </a:ln>
                <a:solidFill>
                  <a:srgbClr val="5C5B5A"/>
                </a:solidFill>
                <a:effectLst/>
                <a:uLnTx/>
                <a:uFillTx/>
                <a:latin typeface="Arial"/>
                <a:ea typeface="+mj-ea"/>
                <a:cs typeface="+mj-cs"/>
              </a:rPr>
              <a:t>Our data </a:t>
            </a:r>
            <a:r>
              <a:rPr lang="en-GB" sz="1800" b="1" dirty="0">
                <a:latin typeface="Arial"/>
              </a:rPr>
              <a:t>exploring whether </a:t>
            </a:r>
            <a:r>
              <a:rPr kumimoji="0" lang="en-GB" sz="1800" b="1" i="0" u="none" strike="noStrike" kern="1200" cap="none" spc="0" normalizeH="0" baseline="0" noProof="0" dirty="0">
                <a:ln>
                  <a:noFill/>
                </a:ln>
                <a:solidFill>
                  <a:srgbClr val="5C5B5A"/>
                </a:solidFill>
                <a:effectLst/>
                <a:uLnTx/>
                <a:uFillTx/>
                <a:latin typeface="Arial"/>
                <a:ea typeface="+mj-ea"/>
                <a:cs typeface="+mj-cs"/>
              </a:rPr>
              <a:t>respondents agree that they can </a:t>
            </a:r>
            <a:r>
              <a:rPr kumimoji="0" lang="en-GB" sz="1800" b="1" i="0" u="none" strike="noStrike" kern="1200" cap="none" spc="0" normalizeH="0" baseline="0" noProof="0" dirty="0">
                <a:ln>
                  <a:noFill/>
                </a:ln>
                <a:solidFill>
                  <a:srgbClr val="009690"/>
                </a:solidFill>
                <a:effectLst/>
                <a:uLnTx/>
                <a:uFillTx/>
                <a:latin typeface="Arial"/>
                <a:ea typeface="+mj-ea"/>
                <a:cs typeface="+mj-cs"/>
              </a:rPr>
              <a:t>manage their health </a:t>
            </a:r>
            <a:r>
              <a:rPr kumimoji="0" lang="en-GB" sz="1800" b="1" i="0" u="none" strike="noStrike" kern="1200" cap="none" spc="0" normalizeH="0" baseline="0" noProof="0" dirty="0">
                <a:ln>
                  <a:noFill/>
                </a:ln>
                <a:solidFill>
                  <a:srgbClr val="5C5B5A"/>
                </a:solidFill>
                <a:effectLst/>
                <a:uLnTx/>
                <a:uFillTx/>
                <a:latin typeface="Arial"/>
                <a:ea typeface="+mj-ea"/>
                <a:cs typeface="+mj-cs"/>
              </a:rPr>
              <a:t>– those with "health confidence" – </a:t>
            </a:r>
            <a:r>
              <a:rPr lang="en-GB" sz="1800" b="1" dirty="0">
                <a:latin typeface="Arial"/>
              </a:rPr>
              <a:t>continues to show a stable and positive outlook. Comparisons to August 2024 show no statistically significant changes, and only </a:t>
            </a:r>
            <a:r>
              <a:rPr lang="en-GB" sz="1800" b="1" dirty="0">
                <a:solidFill>
                  <a:srgbClr val="009690"/>
                </a:solidFill>
                <a:latin typeface="Arial"/>
              </a:rPr>
              <a:t>knowledge</a:t>
            </a:r>
            <a:r>
              <a:rPr lang="en-GB" sz="1800" b="1" dirty="0">
                <a:latin typeface="Arial"/>
              </a:rPr>
              <a:t> about their health has seen a slight decline of 2 percentage points</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8" name="Table 30">
            <a:extLst>
              <a:ext uri="{FF2B5EF4-FFF2-40B4-BE49-F238E27FC236}">
                <a16:creationId xmlns:a16="http://schemas.microsoft.com/office/drawing/2014/main" id="{5818AA77-77E6-FB2C-336F-A3AC948E0608}"/>
              </a:ext>
            </a:extLst>
          </p:cNvPr>
          <p:cNvGraphicFramePr>
            <a:graphicFrameLocks noGrp="1"/>
          </p:cNvGraphicFramePr>
          <p:nvPr/>
        </p:nvGraphicFramePr>
        <p:xfrm>
          <a:off x="828561" y="1653261"/>
          <a:ext cx="10194504" cy="518160"/>
        </p:xfrm>
        <a:graphic>
          <a:graphicData uri="http://schemas.openxmlformats.org/drawingml/2006/table">
            <a:tbl>
              <a:tblPr firstRow="1" bandRow="1">
                <a:tableStyleId>{5C22544A-7EE6-4342-B048-85BDC9FD1C3A}</a:tableStyleId>
              </a:tblPr>
              <a:tblGrid>
                <a:gridCol w="2548626">
                  <a:extLst>
                    <a:ext uri="{9D8B030D-6E8A-4147-A177-3AD203B41FA5}">
                      <a16:colId xmlns:a16="http://schemas.microsoft.com/office/drawing/2014/main" val="120021911"/>
                    </a:ext>
                  </a:extLst>
                </a:gridCol>
                <a:gridCol w="2548626">
                  <a:extLst>
                    <a:ext uri="{9D8B030D-6E8A-4147-A177-3AD203B41FA5}">
                      <a16:colId xmlns:a16="http://schemas.microsoft.com/office/drawing/2014/main" val="2915152577"/>
                    </a:ext>
                  </a:extLst>
                </a:gridCol>
                <a:gridCol w="2548626">
                  <a:extLst>
                    <a:ext uri="{9D8B030D-6E8A-4147-A177-3AD203B41FA5}">
                      <a16:colId xmlns:a16="http://schemas.microsoft.com/office/drawing/2014/main" val="1210116845"/>
                    </a:ext>
                  </a:extLst>
                </a:gridCol>
                <a:gridCol w="2548626">
                  <a:extLst>
                    <a:ext uri="{9D8B030D-6E8A-4147-A177-3AD203B41FA5}">
                      <a16:colId xmlns:a16="http://schemas.microsoft.com/office/drawing/2014/main" val="213134977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rgbClr val="5C5B5A"/>
                          </a:solidFill>
                          <a:latin typeface="Arial"/>
                          <a:ea typeface="+mn-ea"/>
                          <a:cs typeface="+mn-cs"/>
                        </a:rPr>
                        <a:t>I can get the right help if I need it </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a:solidFill>
                            <a:srgbClr val="5C5B5A"/>
                          </a:solidFill>
                          <a:latin typeface="Arial"/>
                          <a:ea typeface="+mn-ea"/>
                          <a:cs typeface="+mn-cs"/>
                        </a:rPr>
                        <a:t>I know enough about my health</a:t>
                      </a:r>
                    </a:p>
                  </a:txBody>
                  <a:tcPr>
                    <a:noFill/>
                  </a:tcPr>
                </a:tc>
                <a:tc>
                  <a:txBody>
                    <a:bodyPr/>
                    <a:lstStyle/>
                    <a:p>
                      <a:pPr algn="ctr"/>
                      <a:r>
                        <a:rPr lang="en-GB" sz="1400" b="1" kern="1200">
                          <a:solidFill>
                            <a:srgbClr val="5C5B5A"/>
                          </a:solidFill>
                          <a:latin typeface="Arial"/>
                          <a:ea typeface="+mn-ea"/>
                          <a:cs typeface="+mn-cs"/>
                        </a:rPr>
                        <a:t>I can look after my health</a:t>
                      </a:r>
                    </a:p>
                    <a:p>
                      <a:pPr algn="ctr"/>
                      <a:endParaRPr lang="en-GB" sz="1400" b="1" kern="1200">
                        <a:solidFill>
                          <a:srgbClr val="5C5B5A"/>
                        </a:solidFill>
                        <a:latin typeface="Arial"/>
                        <a:ea typeface="+mn-ea"/>
                        <a:cs typeface="+mn-cs"/>
                      </a:endParaRPr>
                    </a:p>
                  </a:txBody>
                  <a:tcPr>
                    <a:noFill/>
                  </a:tcPr>
                </a:tc>
                <a:tc>
                  <a:txBody>
                    <a:bodyPr/>
                    <a:lstStyle/>
                    <a:p>
                      <a:pPr algn="ctr"/>
                      <a:r>
                        <a:rPr lang="en-GB" sz="1400" b="1" kern="1200">
                          <a:solidFill>
                            <a:srgbClr val="5C5B5A"/>
                          </a:solidFill>
                          <a:latin typeface="Arial"/>
                          <a:ea typeface="+mn-ea"/>
                          <a:cs typeface="+mn-cs"/>
                        </a:rPr>
                        <a:t>I am involved in decisions about me</a:t>
                      </a:r>
                    </a:p>
                  </a:txBody>
                  <a:tcPr>
                    <a:noFill/>
                  </a:tcPr>
                </a:tc>
                <a:extLst>
                  <a:ext uri="{0D108BD9-81ED-4DB2-BD59-A6C34878D82A}">
                    <a16:rowId xmlns:a16="http://schemas.microsoft.com/office/drawing/2014/main" val="4109808692"/>
                  </a:ext>
                </a:extLst>
              </a:tr>
            </a:tbl>
          </a:graphicData>
        </a:graphic>
      </p:graphicFrame>
      <p:graphicFrame>
        <p:nvGraphicFramePr>
          <p:cNvPr id="10" name="Chart 9" descr="The chart shows a stacked bar chart with 4 statements, and the percentage who agree. &#10;I am involved in decisions about me, 92% agree. &#10;I can look after my health, 84% agree. &#10;I know enough about my health, 78% agree.&#10;I can get the right help if I need it, 75% agree.">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2387556050"/>
              </p:ext>
            </p:extLst>
          </p:nvPr>
        </p:nvGraphicFramePr>
        <p:xfrm>
          <a:off x="828561" y="1697048"/>
          <a:ext cx="10163102" cy="4466609"/>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24C9E37D-09E2-45BD-10AC-DA539EA02BF6}"/>
              </a:ext>
              <a:ext uri="{C183D7F6-B498-43B3-948B-1728B52AA6E4}">
                <adec:decorative xmlns:adec="http://schemas.microsoft.com/office/drawing/2017/decorative" val="0"/>
              </a:ext>
            </a:extLst>
          </p:cNvPr>
          <p:cNvSpPr txBox="1"/>
          <p:nvPr/>
        </p:nvSpPr>
        <p:spPr>
          <a:xfrm>
            <a:off x="8375608" y="6062386"/>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August (S14)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15, 1517 (All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2" name="TextBox 31">
            <a:extLst>
              <a:ext uri="{FF2B5EF4-FFF2-40B4-BE49-F238E27FC236}">
                <a16:creationId xmlns:a16="http://schemas.microsoft.com/office/drawing/2014/main" id="{C863EBC7-8CEC-72DC-F7B4-1A8A3044DCDB}"/>
              </a:ext>
              <a:ext uri="{C183D7F6-B498-43B3-948B-1728B52AA6E4}">
                <adec:decorative xmlns:adec="http://schemas.microsoft.com/office/drawing/2017/decorative" val="1"/>
              </a:ext>
            </a:extLst>
          </p:cNvPr>
          <p:cNvSpPr txBox="1"/>
          <p:nvPr/>
        </p:nvSpPr>
        <p:spPr>
          <a:xfrm>
            <a:off x="1815757" y="2663635"/>
            <a:ext cx="679994" cy="2616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33" name="TextBox 32">
            <a:extLst>
              <a:ext uri="{FF2B5EF4-FFF2-40B4-BE49-F238E27FC236}">
                <a16:creationId xmlns:a16="http://schemas.microsoft.com/office/drawing/2014/main" id="{80FFA343-E223-27C8-0920-692C1CE2A2EC}"/>
              </a:ext>
              <a:ext uri="{C183D7F6-B498-43B3-948B-1728B52AA6E4}">
                <adec:decorative xmlns:adec="http://schemas.microsoft.com/office/drawing/2017/decorative" val="1"/>
              </a:ext>
            </a:extLst>
          </p:cNvPr>
          <p:cNvSpPr txBox="1"/>
          <p:nvPr/>
        </p:nvSpPr>
        <p:spPr>
          <a:xfrm>
            <a:off x="1812791" y="3668743"/>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8" name="TextBox 37">
            <a:extLst>
              <a:ext uri="{FF2B5EF4-FFF2-40B4-BE49-F238E27FC236}">
                <a16:creationId xmlns:a16="http://schemas.microsoft.com/office/drawing/2014/main" id="{BDD22AE6-9E80-E6EB-F6F9-BA0A68F2D968}"/>
              </a:ext>
              <a:ext uri="{C183D7F6-B498-43B3-948B-1728B52AA6E4}">
                <adec:decorative xmlns:adec="http://schemas.microsoft.com/office/drawing/2017/decorative" val="1"/>
              </a:ext>
            </a:extLst>
          </p:cNvPr>
          <p:cNvSpPr txBox="1"/>
          <p:nvPr/>
        </p:nvSpPr>
        <p:spPr>
          <a:xfrm>
            <a:off x="1860981" y="44741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a:t>
            </a: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39" name="TextBox 38">
            <a:extLst>
              <a:ext uri="{FF2B5EF4-FFF2-40B4-BE49-F238E27FC236}">
                <a16:creationId xmlns:a16="http://schemas.microsoft.com/office/drawing/2014/main" id="{5417E191-0379-375E-C6EA-04403C126877}"/>
              </a:ext>
              <a:ext uri="{C183D7F6-B498-43B3-948B-1728B52AA6E4}">
                <adec:decorative xmlns:adec="http://schemas.microsoft.com/office/drawing/2017/decorative" val="1"/>
              </a:ext>
            </a:extLst>
          </p:cNvPr>
          <p:cNvSpPr txBox="1"/>
          <p:nvPr/>
        </p:nvSpPr>
        <p:spPr>
          <a:xfrm>
            <a:off x="1957986" y="467270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1" name="Right Brace 40">
            <a:extLst>
              <a:ext uri="{FF2B5EF4-FFF2-40B4-BE49-F238E27FC236}">
                <a16:creationId xmlns:a16="http://schemas.microsoft.com/office/drawing/2014/main" id="{B93E1BB4-7D28-D27F-C703-69512219EE2D}"/>
              </a:ext>
              <a:ext uri="{C183D7F6-B498-43B3-948B-1728B52AA6E4}">
                <adec:decorative xmlns:adec="http://schemas.microsoft.com/office/drawing/2017/decorative" val="1"/>
              </a:ext>
            </a:extLst>
          </p:cNvPr>
          <p:cNvSpPr/>
          <p:nvPr/>
        </p:nvSpPr>
        <p:spPr>
          <a:xfrm>
            <a:off x="2627158" y="2215470"/>
            <a:ext cx="195363" cy="1922287"/>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a:extLst>
              <a:ext uri="{FF2B5EF4-FFF2-40B4-BE49-F238E27FC236}">
                <a16:creationId xmlns:a16="http://schemas.microsoft.com/office/drawing/2014/main" id="{54520F32-DA2C-82EE-9E28-15CD44EBF4DF}"/>
              </a:ext>
              <a:ext uri="{C183D7F6-B498-43B3-948B-1728B52AA6E4}">
                <adec:decorative xmlns:adec="http://schemas.microsoft.com/office/drawing/2017/decorative" val="0"/>
              </a:ext>
            </a:extLst>
          </p:cNvPr>
          <p:cNvSpPr txBox="1"/>
          <p:nvPr/>
        </p:nvSpPr>
        <p:spPr>
          <a:xfrm>
            <a:off x="2627158" y="3034169"/>
            <a:ext cx="14395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75% </a:t>
            </a:r>
            <a:r>
              <a:rPr lang="en-GB" sz="1200">
                <a:solidFill>
                  <a:srgbClr val="5C5B5A"/>
                </a:solidFill>
                <a:latin typeface="Arial"/>
              </a:rPr>
              <a:t>(-1pp) </a:t>
            </a:r>
          </a:p>
        </p:txBody>
      </p:sp>
      <p:sp>
        <p:nvSpPr>
          <p:cNvPr id="43" name="TextBox 42">
            <a:extLst>
              <a:ext uri="{FF2B5EF4-FFF2-40B4-BE49-F238E27FC236}">
                <a16:creationId xmlns:a16="http://schemas.microsoft.com/office/drawing/2014/main" id="{DB3AA235-D082-A993-781E-E3A13C549CE1}"/>
              </a:ext>
              <a:ext uri="{C183D7F6-B498-43B3-948B-1728B52AA6E4}">
                <adec:decorative xmlns:adec="http://schemas.microsoft.com/office/drawing/2017/decorative" val="1"/>
              </a:ext>
            </a:extLst>
          </p:cNvPr>
          <p:cNvSpPr txBox="1"/>
          <p:nvPr/>
        </p:nvSpPr>
        <p:spPr>
          <a:xfrm>
            <a:off x="4375668" y="261909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44" name="TextBox 43">
            <a:extLst>
              <a:ext uri="{FF2B5EF4-FFF2-40B4-BE49-F238E27FC236}">
                <a16:creationId xmlns:a16="http://schemas.microsoft.com/office/drawing/2014/main" id="{5890E164-645E-A352-98A1-1D8A386029E4}"/>
              </a:ext>
              <a:ext uri="{C183D7F6-B498-43B3-948B-1728B52AA6E4}">
                <adec:decorative xmlns:adec="http://schemas.microsoft.com/office/drawing/2017/decorative" val="1"/>
              </a:ext>
            </a:extLst>
          </p:cNvPr>
          <p:cNvSpPr txBox="1"/>
          <p:nvPr/>
        </p:nvSpPr>
        <p:spPr>
          <a:xfrm>
            <a:off x="4347055" y="371842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45" name="TextBox 44">
            <a:extLst>
              <a:ext uri="{FF2B5EF4-FFF2-40B4-BE49-F238E27FC236}">
                <a16:creationId xmlns:a16="http://schemas.microsoft.com/office/drawing/2014/main" id="{6E77B3B2-059C-1B8B-BCD3-F0CD88654245}"/>
              </a:ext>
              <a:ext uri="{C183D7F6-B498-43B3-948B-1728B52AA6E4}">
                <adec:decorative xmlns:adec="http://schemas.microsoft.com/office/drawing/2017/decorative" val="1"/>
              </a:ext>
            </a:extLst>
          </p:cNvPr>
          <p:cNvSpPr txBox="1"/>
          <p:nvPr/>
        </p:nvSpPr>
        <p:spPr>
          <a:xfrm>
            <a:off x="4325803" y="450023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46" name="TextBox 45">
            <a:extLst>
              <a:ext uri="{FF2B5EF4-FFF2-40B4-BE49-F238E27FC236}">
                <a16:creationId xmlns:a16="http://schemas.microsoft.com/office/drawing/2014/main" id="{DCA4E2D3-C939-F5D3-1706-5E47F8DFBCFA}"/>
              </a:ext>
              <a:ext uri="{C183D7F6-B498-43B3-948B-1728B52AA6E4}">
                <adec:decorative xmlns:adec="http://schemas.microsoft.com/office/drawing/2017/decorative" val="1"/>
              </a:ext>
            </a:extLst>
          </p:cNvPr>
          <p:cNvSpPr txBox="1"/>
          <p:nvPr/>
        </p:nvSpPr>
        <p:spPr>
          <a:xfrm>
            <a:off x="4527708" y="470472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a:t>
            </a:r>
          </a:p>
        </p:txBody>
      </p:sp>
      <p:sp>
        <p:nvSpPr>
          <p:cNvPr id="47" name="Right Brace 46">
            <a:extLst>
              <a:ext uri="{FF2B5EF4-FFF2-40B4-BE49-F238E27FC236}">
                <a16:creationId xmlns:a16="http://schemas.microsoft.com/office/drawing/2014/main" id="{4B3E9698-0759-4DAE-B17A-01F88165C30C}"/>
              </a:ext>
              <a:ext uri="{C183D7F6-B498-43B3-948B-1728B52AA6E4}">
                <adec:decorative xmlns:adec="http://schemas.microsoft.com/office/drawing/2017/decorative" val="1"/>
              </a:ext>
            </a:extLst>
          </p:cNvPr>
          <p:cNvSpPr/>
          <p:nvPr/>
        </p:nvSpPr>
        <p:spPr>
          <a:xfrm>
            <a:off x="5176352" y="2223188"/>
            <a:ext cx="195363" cy="2121991"/>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5269072" y="3152001"/>
            <a:ext cx="1197965"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78% </a:t>
            </a:r>
            <a:r>
              <a:rPr lang="en-GB" sz="1200">
                <a:solidFill>
                  <a:srgbClr val="5C5B5A"/>
                </a:solidFill>
                <a:latin typeface="Arial"/>
              </a:rPr>
              <a:t>(-2pp)</a:t>
            </a:r>
          </a:p>
        </p:txBody>
      </p:sp>
      <p:sp>
        <p:nvSpPr>
          <p:cNvPr id="49" name="TextBox 48">
            <a:extLst>
              <a:ext uri="{FF2B5EF4-FFF2-40B4-BE49-F238E27FC236}">
                <a16:creationId xmlns:a16="http://schemas.microsoft.com/office/drawing/2014/main" id="{51EEA2CA-C0B1-337A-982E-17512E59BFCD}"/>
              </a:ext>
              <a:ext uri="{C183D7F6-B498-43B3-948B-1728B52AA6E4}">
                <adec:decorative xmlns:adec="http://schemas.microsoft.com/office/drawing/2017/decorative" val="1"/>
              </a:ext>
            </a:extLst>
          </p:cNvPr>
          <p:cNvSpPr txBox="1"/>
          <p:nvPr/>
        </p:nvSpPr>
        <p:spPr>
          <a:xfrm>
            <a:off x="6854427" y="2741688"/>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0" name="TextBox 49">
            <a:extLst>
              <a:ext uri="{FF2B5EF4-FFF2-40B4-BE49-F238E27FC236}">
                <a16:creationId xmlns:a16="http://schemas.microsoft.com/office/drawing/2014/main" id="{DB3DDD07-0FCF-3D1B-A874-4FFCCEC750FC}"/>
              </a:ext>
              <a:ext uri="{C183D7F6-B498-43B3-948B-1728B52AA6E4}">
                <adec:decorative xmlns:adec="http://schemas.microsoft.com/office/drawing/2017/decorative" val="1"/>
              </a:ext>
            </a:extLst>
          </p:cNvPr>
          <p:cNvSpPr txBox="1"/>
          <p:nvPr/>
        </p:nvSpPr>
        <p:spPr>
          <a:xfrm>
            <a:off x="6836402" y="386960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1" name="TextBox 50">
            <a:extLst>
              <a:ext uri="{FF2B5EF4-FFF2-40B4-BE49-F238E27FC236}">
                <a16:creationId xmlns:a16="http://schemas.microsoft.com/office/drawing/2014/main" id="{F7865E1E-A120-B5E6-8647-0BEF4E0FEE69}"/>
              </a:ext>
              <a:ext uri="{C183D7F6-B498-43B3-948B-1728B52AA6E4}">
                <adec:decorative xmlns:adec="http://schemas.microsoft.com/office/drawing/2017/decorative" val="1"/>
              </a:ext>
            </a:extLst>
          </p:cNvPr>
          <p:cNvSpPr txBox="1"/>
          <p:nvPr/>
        </p:nvSpPr>
        <p:spPr>
          <a:xfrm>
            <a:off x="6847391" y="4603049"/>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(+1pp)</a:t>
            </a:r>
          </a:p>
        </p:txBody>
      </p:sp>
      <p:sp>
        <p:nvSpPr>
          <p:cNvPr id="52" name="TextBox 51">
            <a:extLst>
              <a:ext uri="{FF2B5EF4-FFF2-40B4-BE49-F238E27FC236}">
                <a16:creationId xmlns:a16="http://schemas.microsoft.com/office/drawing/2014/main" id="{B00810C5-4EC5-20CC-96D7-8F4A27F3A490}"/>
              </a:ext>
              <a:ext uri="{C183D7F6-B498-43B3-948B-1728B52AA6E4}">
                <adec:decorative xmlns:adec="http://schemas.microsoft.com/office/drawing/2017/decorative" val="1"/>
              </a:ext>
            </a:extLst>
          </p:cNvPr>
          <p:cNvSpPr txBox="1"/>
          <p:nvPr/>
        </p:nvSpPr>
        <p:spPr>
          <a:xfrm>
            <a:off x="7084562" y="4721369"/>
            <a:ext cx="595035" cy="261610"/>
          </a:xfrm>
          <a:prstGeom prst="rect">
            <a:avLst/>
          </a:prstGeom>
          <a:noFill/>
        </p:spPr>
        <p:txBody>
          <a:bodyPr wrap="none" rtlCol="0">
            <a:spAutoFit/>
          </a:bodyPr>
          <a:lstStyle>
            <a:defPPr>
              <a:defRPr lang="en-US"/>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srgbClr val="5C5B5A"/>
                </a:solidFill>
                <a:effectLst/>
                <a:uLnTx/>
                <a:uFillTx/>
                <a:latin typeface="Arial" panose="020B0604020202020204"/>
              </a:defRPr>
            </a:lvl1pPr>
          </a:lstStyle>
          <a:p>
            <a:r>
              <a:rPr lang="en-GB">
                <a:solidFill>
                  <a:schemeClr val="bg1"/>
                </a:solidFill>
              </a:rPr>
              <a:t>(+1pp)</a:t>
            </a:r>
          </a:p>
        </p:txBody>
      </p:sp>
      <p:sp>
        <p:nvSpPr>
          <p:cNvPr id="53" name="Right Brace 52">
            <a:extLst>
              <a:ext uri="{FF2B5EF4-FFF2-40B4-BE49-F238E27FC236}">
                <a16:creationId xmlns:a16="http://schemas.microsoft.com/office/drawing/2014/main" id="{5556DC6B-910D-2D2B-266D-CB140E0C854E}"/>
              </a:ext>
              <a:ext uri="{C183D7F6-B498-43B3-948B-1728B52AA6E4}">
                <adec:decorative xmlns:adec="http://schemas.microsoft.com/office/drawing/2017/decorative" val="1"/>
              </a:ext>
            </a:extLst>
          </p:cNvPr>
          <p:cNvSpPr/>
          <p:nvPr/>
        </p:nvSpPr>
        <p:spPr>
          <a:xfrm>
            <a:off x="7690652" y="2213663"/>
            <a:ext cx="195362" cy="2195010"/>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a:extLst>
              <a:ext uri="{FF2B5EF4-FFF2-40B4-BE49-F238E27FC236}">
                <a16:creationId xmlns:a16="http://schemas.microsoft.com/office/drawing/2014/main" id="{1C4E1328-CF6F-0F91-A781-9C44634F61AC}"/>
              </a:ext>
              <a:ext uri="{C183D7F6-B498-43B3-948B-1728B52AA6E4}">
                <adec:decorative xmlns:adec="http://schemas.microsoft.com/office/drawing/2017/decorative" val="1"/>
              </a:ext>
            </a:extLst>
          </p:cNvPr>
          <p:cNvSpPr txBox="1"/>
          <p:nvPr/>
        </p:nvSpPr>
        <p:spPr>
          <a:xfrm>
            <a:off x="7956659" y="3172194"/>
            <a:ext cx="1082947" cy="276999"/>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84% </a:t>
            </a:r>
            <a:r>
              <a:rPr lang="en-GB" sz="1200">
                <a:solidFill>
                  <a:srgbClr val="5C5B5A"/>
                </a:solidFill>
                <a:latin typeface="Arial"/>
              </a:rPr>
              <a:t>(+1pp)</a:t>
            </a:r>
          </a:p>
        </p:txBody>
      </p:sp>
      <p:sp>
        <p:nvSpPr>
          <p:cNvPr id="55" name="TextBox 54">
            <a:extLst>
              <a:ext uri="{FF2B5EF4-FFF2-40B4-BE49-F238E27FC236}">
                <a16:creationId xmlns:a16="http://schemas.microsoft.com/office/drawing/2014/main" id="{B15AE757-1D81-969B-B51D-13D19CB02C5C}"/>
              </a:ext>
              <a:ext uri="{C183D7F6-B498-43B3-948B-1728B52AA6E4}">
                <adec:decorative xmlns:adec="http://schemas.microsoft.com/office/drawing/2017/decorative" val="1"/>
              </a:ext>
            </a:extLst>
          </p:cNvPr>
          <p:cNvSpPr txBox="1"/>
          <p:nvPr/>
        </p:nvSpPr>
        <p:spPr>
          <a:xfrm>
            <a:off x="9441207" y="29612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(+/-0pp)</a:t>
            </a:r>
          </a:p>
        </p:txBody>
      </p:sp>
      <p:sp>
        <p:nvSpPr>
          <p:cNvPr id="56" name="TextBox 55">
            <a:extLst>
              <a:ext uri="{FF2B5EF4-FFF2-40B4-BE49-F238E27FC236}">
                <a16:creationId xmlns:a16="http://schemas.microsoft.com/office/drawing/2014/main" id="{2E2C18DF-5289-A18B-9DA1-AEFB5D123CF2}"/>
              </a:ext>
              <a:ext uri="{C183D7F6-B498-43B3-948B-1728B52AA6E4}">
                <adec:decorative xmlns:adec="http://schemas.microsoft.com/office/drawing/2017/decorative" val="1"/>
              </a:ext>
            </a:extLst>
          </p:cNvPr>
          <p:cNvSpPr txBox="1"/>
          <p:nvPr/>
        </p:nvSpPr>
        <p:spPr>
          <a:xfrm>
            <a:off x="9423574" y="422343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(-2pp)</a:t>
            </a:r>
          </a:p>
        </p:txBody>
      </p:sp>
      <p:sp>
        <p:nvSpPr>
          <p:cNvPr id="57" name="Right Brace 56">
            <a:extLst>
              <a:ext uri="{FF2B5EF4-FFF2-40B4-BE49-F238E27FC236}">
                <a16:creationId xmlns:a16="http://schemas.microsoft.com/office/drawing/2014/main" id="{6FC18889-96D3-7CB6-5D16-246C35072EF8}"/>
              </a:ext>
              <a:ext uri="{C183D7F6-B498-43B3-948B-1728B52AA6E4}">
                <adec:decorative xmlns:adec="http://schemas.microsoft.com/office/drawing/2017/decorative" val="1"/>
              </a:ext>
            </a:extLst>
          </p:cNvPr>
          <p:cNvSpPr/>
          <p:nvPr/>
        </p:nvSpPr>
        <p:spPr>
          <a:xfrm>
            <a:off x="10215447" y="2217502"/>
            <a:ext cx="195362" cy="2451633"/>
          </a:xfrm>
          <a:prstGeom prst="rightBrace">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a:extLst>
              <a:ext uri="{FF2B5EF4-FFF2-40B4-BE49-F238E27FC236}">
                <a16:creationId xmlns:a16="http://schemas.microsoft.com/office/drawing/2014/main" id="{4ACAD196-F1C4-5F16-F97D-8FFF0522EC00}"/>
              </a:ext>
              <a:ext uri="{C183D7F6-B498-43B3-948B-1728B52AA6E4}">
                <adec:decorative xmlns:adec="http://schemas.microsoft.com/office/drawing/2017/decorative" val="1"/>
              </a:ext>
            </a:extLst>
          </p:cNvPr>
          <p:cNvSpPr txBox="1"/>
          <p:nvPr/>
        </p:nvSpPr>
        <p:spPr>
          <a:xfrm>
            <a:off x="9617043" y="46580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rgbClr val="5C5B5A"/>
                </a:solidFill>
                <a:latin typeface="Arial" panose="020B0604020202020204"/>
              </a:rPr>
              <a:t>(+1</a:t>
            </a:r>
            <a:r>
              <a:rPr kumimoji="0" lang="en-GB" sz="1100" b="0" i="0" u="none" strike="noStrike" kern="1200" cap="none" spc="0" normalizeH="0" baseline="0" noProof="0">
                <a:ln>
                  <a:noFill/>
                </a:ln>
                <a:solidFill>
                  <a:srgbClr val="5C5B5A"/>
                </a:solidFill>
                <a:effectLst/>
                <a:uLnTx/>
                <a:uFillTx/>
                <a:latin typeface="Arial" panose="020B0604020202020204"/>
                <a:ea typeface="+mn-ea"/>
                <a:cs typeface="+mn-cs"/>
              </a:rPr>
              <a:t>pp)</a:t>
            </a:r>
          </a:p>
        </p:txBody>
      </p:sp>
      <p:sp>
        <p:nvSpPr>
          <p:cNvPr id="59" name="TextBox 58">
            <a:extLst>
              <a:ext uri="{FF2B5EF4-FFF2-40B4-BE49-F238E27FC236}">
                <a16:creationId xmlns:a16="http://schemas.microsoft.com/office/drawing/2014/main" id="{1B1BC5B1-B983-3140-9ED2-6E7F4BF5F33A}"/>
              </a:ext>
              <a:ext uri="{C183D7F6-B498-43B3-948B-1728B52AA6E4}">
                <adec:decorative xmlns:adec="http://schemas.microsoft.com/office/drawing/2017/decorative" val="1"/>
              </a:ext>
            </a:extLst>
          </p:cNvPr>
          <p:cNvSpPr txBox="1"/>
          <p:nvPr/>
        </p:nvSpPr>
        <p:spPr>
          <a:xfrm>
            <a:off x="10395649" y="3283339"/>
            <a:ext cx="1386926" cy="276999"/>
          </a:xfrm>
          <a:prstGeom prst="rect">
            <a:avLst/>
          </a:prstGeom>
          <a:noFill/>
        </p:spPr>
        <p:txBody>
          <a:bodyPr wrap="square" lIns="91440" tIns="45720" rIns="91440" bIns="45720" rtlCol="0" anchor="t">
            <a:spAutoFit/>
          </a:bodyPr>
          <a:lstStyle/>
          <a:p>
            <a:r>
              <a:rPr lang="en-GB" sz="1200" b="1">
                <a:solidFill>
                  <a:srgbClr val="5C5B5A"/>
                </a:solidFill>
                <a:latin typeface="Arial"/>
              </a:rPr>
              <a:t>92% </a:t>
            </a:r>
            <a:r>
              <a:rPr lang="en-GB" sz="1200">
                <a:solidFill>
                  <a:srgbClr val="5C5B5A"/>
                </a:solidFill>
                <a:latin typeface="Arial"/>
              </a:rPr>
              <a:t>(+1pp)</a:t>
            </a:r>
            <a:endParaRPr lang="en-GB" sz="1200">
              <a:solidFill>
                <a:srgbClr val="5C5B5A"/>
              </a:solidFill>
              <a:latin typeface="Arial"/>
              <a:cs typeface="Arial"/>
            </a:endParaRPr>
          </a:p>
        </p:txBody>
      </p:sp>
    </p:spTree>
    <p:custDataLst>
      <p:tags r:id="rId1"/>
    </p:custDataLst>
    <p:extLst>
      <p:ext uri="{BB962C8B-B14F-4D97-AF65-F5344CB8AC3E}">
        <p14:creationId xmlns:p14="http://schemas.microsoft.com/office/powerpoint/2010/main" val="3357058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2F112-8492-A3AC-B7E2-F38CE15C1D5E}"/>
              </a:ext>
            </a:extLst>
          </p:cNvPr>
          <p:cNvSpPr>
            <a:spLocks noGrp="1"/>
          </p:cNvSpPr>
          <p:nvPr>
            <p:ph type="title"/>
          </p:nvPr>
        </p:nvSpPr>
        <p:spPr>
          <a:xfrm>
            <a:off x="586800" y="163750"/>
            <a:ext cx="5495023" cy="1116000"/>
          </a:xfrm>
        </p:spPr>
        <p:txBody>
          <a:bodyPr>
            <a:normAutofit/>
          </a:bodyPr>
          <a:lstStyle/>
          <a:p>
            <a:r>
              <a:rPr lang="en-GB" sz="4400" b="1" dirty="0">
                <a:latin typeface="Arial" panose="020B0604020202020204" pitchFamily="34" charset="0"/>
                <a:cs typeface="Arial" panose="020B0604020202020204" pitchFamily="34" charset="0"/>
              </a:rPr>
              <a:t>Report contents</a:t>
            </a: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3388843097"/>
              </p:ext>
            </p:extLst>
          </p:nvPr>
        </p:nvGraphicFramePr>
        <p:xfrm>
          <a:off x="586800" y="1603194"/>
          <a:ext cx="5695128" cy="3651612"/>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671572">
                  <a:extLst>
                    <a:ext uri="{9D8B030D-6E8A-4147-A177-3AD203B41FA5}">
                      <a16:colId xmlns:a16="http://schemas.microsoft.com/office/drawing/2014/main" val="1751834853"/>
                    </a:ext>
                  </a:extLst>
                </a:gridCol>
              </a:tblGrid>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a:solidFill>
                            <a:schemeClr val="bg1"/>
                          </a:solidFill>
                          <a:latin typeface="Arial"/>
                          <a:cs typeface="Arial"/>
                        </a:rPr>
                        <a:t>Introduction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3</a:t>
                      </a:r>
                      <a:endParaRPr lang="en-US" sz="2000" b="0">
                        <a:solidFill>
                          <a:schemeClr val="bg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471442">
                <a:tc>
                  <a:txBody>
                    <a:bodyPr/>
                    <a:lstStyle/>
                    <a:p>
                      <a:r>
                        <a:rPr lang="en-IN" sz="2000" b="1">
                          <a:solidFill>
                            <a:schemeClr val="bg1"/>
                          </a:solidFill>
                          <a:latin typeface="Arial"/>
                          <a:cs typeface="Arial"/>
                        </a:rPr>
                        <a:t>Health and wellbeing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a:solidFill>
                            <a:schemeClr val="bg1"/>
                          </a:solidFill>
                          <a:latin typeface="Arial"/>
                          <a:ea typeface="+mn-ea"/>
                          <a:cs typeface="Arial"/>
                          <a:hlinkClick r:id="rId5" action="ppaction://hlinksldjump">
                            <a:extLst>
                              <a:ext uri="{A12FA001-AC4F-418D-AE19-62706E023703}">
                                <ahyp:hlinkClr xmlns:ahyp="http://schemas.microsoft.com/office/drawing/2018/hyperlinkcolor" val="tx"/>
                              </a:ext>
                            </a:extLst>
                          </a:hlinkClick>
                        </a:rPr>
                        <a:t>7</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8010538"/>
                  </a:ext>
                </a:extLst>
              </a:tr>
              <a:tr h="471442">
                <a:tc>
                  <a:txBody>
                    <a:bodyPr/>
                    <a:lstStyle/>
                    <a:p>
                      <a:r>
                        <a:rPr lang="en-IN" sz="2000" b="1">
                          <a:solidFill>
                            <a:schemeClr val="bg1"/>
                          </a:solidFill>
                          <a:latin typeface="Arial"/>
                          <a:cs typeface="Arial"/>
                        </a:rPr>
                        <a:t>Good work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a:solidFill>
                            <a:schemeClr val="bg1"/>
                          </a:solidFill>
                          <a:latin typeface="Arial"/>
                          <a:ea typeface="+mn-ea"/>
                          <a:cs typeface="Arial"/>
                          <a:hlinkClick r:id="rId6" action="ppaction://hlinksldjump">
                            <a:extLst>
                              <a:ext uri="{A12FA001-AC4F-418D-AE19-62706E023703}">
                                <ahyp:hlinkClr xmlns:ahyp="http://schemas.microsoft.com/office/drawing/2018/hyperlinkcolor" val="tx"/>
                              </a:ext>
                            </a:extLst>
                          </a:hlinkClick>
                        </a:rPr>
                        <a:t>27</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8336389"/>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a:solidFill>
                            <a:schemeClr val="bg1"/>
                          </a:solidFill>
                          <a:latin typeface="Arial"/>
                          <a:ea typeface="+mn-ea"/>
                          <a:cs typeface="Arial"/>
                        </a:rPr>
                        <a:t>Local area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a:solidFill>
                            <a:schemeClr val="bg1"/>
                          </a:solidFill>
                          <a:latin typeface="Arial"/>
                          <a:ea typeface="+mn-ea"/>
                          <a:cs typeface="Arial"/>
                          <a:hlinkClick r:id="rId7" action="ppaction://hlinksldjump">
                            <a:extLst>
                              <a:ext uri="{A12FA001-AC4F-418D-AE19-62706E023703}">
                                <ahyp:hlinkClr xmlns:ahyp="http://schemas.microsoft.com/office/drawing/2018/hyperlinkcolor" val="tx"/>
                              </a:ext>
                            </a:extLst>
                          </a:hlinkClick>
                        </a:rPr>
                        <a:t>41</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98689"/>
                  </a:ext>
                </a:extLst>
              </a:tr>
              <a:tr h="471442">
                <a:tc>
                  <a:txBody>
                    <a:bodyPr/>
                    <a:lstStyle/>
                    <a:p>
                      <a:r>
                        <a:rPr lang="en-IN" sz="2000" b="1">
                          <a:solidFill>
                            <a:schemeClr val="bg1"/>
                          </a:solidFill>
                          <a:latin typeface="Arial"/>
                          <a:cs typeface="Arial"/>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b="0" kern="1200">
                          <a:solidFill>
                            <a:schemeClr val="bg1"/>
                          </a:solidFill>
                          <a:latin typeface="Arial"/>
                          <a:ea typeface="+mn-ea"/>
                          <a:cs typeface="Arial"/>
                          <a:hlinkClick r:id="rId8" action="ppaction://hlinksldjump">
                            <a:extLst>
                              <a:ext uri="{A12FA001-AC4F-418D-AE19-62706E023703}">
                                <ahyp:hlinkClr xmlns:ahyp="http://schemas.microsoft.com/office/drawing/2018/hyperlinkcolor" val="tx"/>
                              </a:ext>
                            </a:extLst>
                          </a:hlinkClick>
                        </a:rPr>
                        <a:t>59</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206585"/>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a:solidFill>
                            <a:schemeClr val="bg1"/>
                          </a:solidFill>
                          <a:latin typeface="Arial"/>
                          <a:ea typeface="+mn-ea"/>
                          <a:cs typeface="Arial"/>
                          <a:hlinkClick r:id="rId9" action="ppaction://hlinksldjump">
                            <a:extLst>
                              <a:ext uri="{A12FA001-AC4F-418D-AE19-62706E023703}">
                                <ahyp:hlinkClr xmlns:ahyp="http://schemas.microsoft.com/office/drawing/2018/hyperlinkcolor" val="tx"/>
                              </a:ext>
                            </a:extLst>
                          </a:hlinkClick>
                        </a:rPr>
                        <a:t>78</a:t>
                      </a:r>
                      <a:endParaRPr lang="en-US" sz="2000" b="0" kern="120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6503143"/>
                  </a:ext>
                </a:extLst>
              </a:tr>
              <a:tr h="4714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000" b="1" kern="1200" dirty="0">
                          <a:solidFill>
                            <a:schemeClr val="bg1"/>
                          </a:solidFill>
                          <a:latin typeface="Arial"/>
                          <a:ea typeface="+mn-ea"/>
                          <a:cs typeface="Arial"/>
                        </a:rPr>
                        <a:t>Appendix</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400" b="0" kern="1200" dirty="0">
                          <a:solidFill>
                            <a:schemeClr val="bg1"/>
                          </a:solidFill>
                          <a:latin typeface="Arial"/>
                          <a:ea typeface="+mn-ea"/>
                          <a:cs typeface="Arial"/>
                        </a:rPr>
                        <a:t>(</a:t>
                      </a:r>
                      <a:r>
                        <a:rPr lang="en-GB" sz="1400" b="0" kern="1200" dirty="0">
                          <a:solidFill>
                            <a:schemeClr val="bg1"/>
                          </a:solidFill>
                          <a:latin typeface="Arial"/>
                          <a:ea typeface="+mn-ea"/>
                          <a:cs typeface="Arial"/>
                        </a:rPr>
                        <a:t>further information on methodology, sample, key demographics and significance testing / statistical difference) </a:t>
                      </a:r>
                      <a:endParaRPr lang="en-IN" sz="1400" b="0" kern="1200" dirty="0">
                        <a:solidFill>
                          <a:schemeClr val="bg1"/>
                        </a:solidFill>
                        <a:latin typeface="Arial"/>
                        <a:ea typeface="+mn-ea"/>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a:lnSpc>
                          <a:spcPct val="100000"/>
                        </a:lnSpc>
                        <a:spcBef>
                          <a:spcPts val="0"/>
                        </a:spcBef>
                        <a:spcAft>
                          <a:spcPts val="0"/>
                        </a:spcAft>
                        <a:buNone/>
                        <a:tabLst/>
                        <a:defRPr/>
                      </a:pPr>
                      <a:r>
                        <a:rPr lang="en-US" sz="2000" b="0" kern="1200" dirty="0">
                          <a:solidFill>
                            <a:schemeClr val="bg1"/>
                          </a:solidFill>
                          <a:latin typeface="Arial"/>
                          <a:ea typeface="+mn-ea"/>
                          <a:cs typeface="Arial"/>
                          <a:hlinkClick r:id="rId10" action="ppaction://hlinksldjump">
                            <a:extLst>
                              <a:ext uri="{A12FA001-AC4F-418D-AE19-62706E023703}">
                                <ahyp:hlinkClr xmlns:ahyp="http://schemas.microsoft.com/office/drawing/2018/hyperlinkcolor" val="tx"/>
                              </a:ext>
                            </a:extLst>
                          </a:hlinkClick>
                        </a:rPr>
                        <a:t>87</a:t>
                      </a:r>
                      <a:endParaRPr lang="en-US" sz="2000" b="0" kern="1200" dirty="0">
                        <a:solidFill>
                          <a:schemeClr val="bg1"/>
                        </a:solidFill>
                        <a:latin typeface="Arial"/>
                        <a:ea typeface="+mn-ea"/>
                        <a:cs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2236722"/>
                  </a:ext>
                </a:extLst>
              </a:tr>
            </a:tbl>
          </a:graphicData>
        </a:graphic>
      </p:graphicFrame>
    </p:spTree>
    <p:custDataLst>
      <p:tags r:id="rId1"/>
    </p:custDataLst>
    <p:extLst>
      <p:ext uri="{BB962C8B-B14F-4D97-AF65-F5344CB8AC3E}">
        <p14:creationId xmlns:p14="http://schemas.microsoft.com/office/powerpoint/2010/main" val="1748370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2">
            <a:extLst>
              <a:ext uri="{FF2B5EF4-FFF2-40B4-BE49-F238E27FC236}">
                <a16:creationId xmlns:a16="http://schemas.microsoft.com/office/drawing/2014/main" id="{EED8C5B4-BF23-2E08-956A-D616048672C4}"/>
              </a:ext>
            </a:extLst>
          </p:cNvPr>
          <p:cNvSpPr txBox="1">
            <a:spLocks noGrp="1"/>
          </p:cNvSpPr>
          <p:nvPr>
            <p:ph type="title" idx="4294967295"/>
          </p:nvPr>
        </p:nvSpPr>
        <p:spPr>
          <a:xfrm>
            <a:off x="249279" y="181946"/>
            <a:ext cx="11787023" cy="1066508"/>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dirty="0">
                <a:ln>
                  <a:noFill/>
                </a:ln>
                <a:solidFill>
                  <a:srgbClr val="5C5B5A"/>
                </a:solidFill>
                <a:effectLst/>
                <a:uLnTx/>
                <a:uFillTx/>
                <a:latin typeface="Arial"/>
                <a:ea typeface="+mj-ea"/>
                <a:cs typeface="+mj-cs"/>
              </a:rPr>
              <a:t>Our </a:t>
            </a:r>
            <a:r>
              <a:rPr lang="en-GB" sz="1800" b="1" dirty="0">
                <a:solidFill>
                  <a:srgbClr val="5C5B5A"/>
                </a:solidFill>
                <a:latin typeface="Arial"/>
                <a:ea typeface="+mj-ea"/>
                <a:cs typeface="+mj-cs"/>
              </a:rPr>
              <a:t>data exploring whether respondents </a:t>
            </a:r>
            <a:r>
              <a:rPr kumimoji="0" lang="en-GB" sz="1800" b="1" i="0" u="none" strike="noStrike" kern="1200" cap="none" spc="0" normalizeH="0" baseline="0" noProof="0" dirty="0">
                <a:ln>
                  <a:noFill/>
                </a:ln>
                <a:solidFill>
                  <a:srgbClr val="5C5B5A"/>
                </a:solidFill>
                <a:effectLst/>
                <a:uLnTx/>
                <a:uFillTx/>
                <a:latin typeface="Arial"/>
                <a:ea typeface="+mj-ea"/>
                <a:cs typeface="+mj-cs"/>
              </a:rPr>
              <a:t>agree that they can </a:t>
            </a:r>
            <a:r>
              <a:rPr kumimoji="0" lang="en-GB" sz="1800" b="1" i="0" u="none" strike="noStrike" kern="1200" cap="none" spc="0" normalizeH="0" baseline="0" noProof="0" dirty="0">
                <a:ln>
                  <a:noFill/>
                </a:ln>
                <a:solidFill>
                  <a:srgbClr val="009690"/>
                </a:solidFill>
                <a:effectLst/>
                <a:uLnTx/>
                <a:uFillTx/>
                <a:latin typeface="Arial"/>
                <a:ea typeface="+mj-ea"/>
                <a:cs typeface="+mj-cs"/>
              </a:rPr>
              <a:t>manage their health </a:t>
            </a:r>
            <a:r>
              <a:rPr kumimoji="0" lang="en-GB" sz="1800" b="1" i="0" u="none" strike="noStrike" kern="1200" cap="none" spc="0" normalizeH="0" baseline="0" noProof="0" dirty="0">
                <a:ln>
                  <a:noFill/>
                </a:ln>
                <a:solidFill>
                  <a:srgbClr val="5C5B5A"/>
                </a:solidFill>
                <a:effectLst/>
                <a:uLnTx/>
                <a:uFillTx/>
                <a:latin typeface="Arial"/>
                <a:ea typeface="+mj-ea"/>
                <a:cs typeface="+mj-cs"/>
              </a:rPr>
              <a:t>– those with "health confidence</a:t>
            </a:r>
            <a:r>
              <a:rPr lang="en-GB" sz="1800" b="1" dirty="0">
                <a:solidFill>
                  <a:srgbClr val="5C5B5A"/>
                </a:solidFill>
                <a:latin typeface="Arial"/>
                <a:ea typeface="+mj-ea"/>
                <a:cs typeface="+mj-cs"/>
              </a:rPr>
              <a:t>" – continues to show a stable and positive outlook. All </a:t>
            </a:r>
            <a:r>
              <a:rPr lang="en-GB" sz="1800" b="1" dirty="0">
                <a:solidFill>
                  <a:srgbClr val="5C5B5A"/>
                </a:solidFill>
                <a:latin typeface="Arial"/>
                <a:cs typeface="Arial"/>
              </a:rPr>
              <a:t>four metrics of the </a:t>
            </a:r>
            <a:r>
              <a:rPr lang="en-GB" sz="1800" b="1" dirty="0">
                <a:solidFill>
                  <a:srgbClr val="009690"/>
                </a:solidFill>
                <a:latin typeface="Arial"/>
                <a:cs typeface="Arial"/>
              </a:rPr>
              <a:t>Health Confidence Score</a:t>
            </a:r>
            <a:r>
              <a:rPr lang="en-GB" sz="1800" b="1" dirty="0">
                <a:solidFill>
                  <a:srgbClr val="5C5B5A"/>
                </a:solidFill>
                <a:latin typeface="Arial"/>
                <a:cs typeface="Arial"/>
              </a:rPr>
              <a:t> have stayed relatively consistent since August 2024</a:t>
            </a:r>
            <a:endParaRPr lang="en-GB" sz="1800" b="1" dirty="0">
              <a:solidFill>
                <a:srgbClr val="009690"/>
              </a:solidFill>
              <a:latin typeface="Arial"/>
              <a:cs typeface="Arial"/>
            </a:endParaRPr>
          </a:p>
        </p:txBody>
      </p:sp>
      <p:sp>
        <p:nvSpPr>
          <p:cNvPr id="3" name="TextBox 2">
            <a:extLst>
              <a:ext uri="{FF2B5EF4-FFF2-40B4-BE49-F238E27FC236}">
                <a16:creationId xmlns:a16="http://schemas.microsoft.com/office/drawing/2014/main" id="{547211CD-25AF-E69A-027C-4FEEE2D6CAA7}"/>
              </a:ext>
            </a:extLst>
          </p:cNvPr>
          <p:cNvSpPr txBox="1"/>
          <p:nvPr/>
        </p:nvSpPr>
        <p:spPr>
          <a:xfrm>
            <a:off x="2740232" y="1329426"/>
            <a:ext cx="6805113" cy="33855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Dimensions of Greater Manchester health confidence score </a:t>
            </a: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respondents; Survey 7, 1488; Survey 8, 1612; Survey 9, 1560; Survey 10, 1546; Survey 11, 1460; Survey 12, 1,551; Survey 13, 1540</a:t>
            </a:r>
            <a:r>
              <a:rPr lang="en-GB" sz="100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Survey 14, 1482; Survey 15, 1517</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2" name="Chart 1" descr="The chart shows a stacked line chart for health confidence score. the score for shared decisions is 81.9, knowledge is 68.1, self-management is 71.4 and access is 66.6">
            <a:extLst>
              <a:ext uri="{FF2B5EF4-FFF2-40B4-BE49-F238E27FC236}">
                <a16:creationId xmlns:a16="http://schemas.microsoft.com/office/drawing/2014/main" id="{971E9AEE-4D8C-110B-5264-5F51E7276E3B}"/>
              </a:ext>
            </a:extLst>
          </p:cNvPr>
          <p:cNvGraphicFramePr/>
          <p:nvPr/>
        </p:nvGraphicFramePr>
        <p:xfrm>
          <a:off x="667397" y="1646371"/>
          <a:ext cx="10950785" cy="4445777"/>
        </p:xfrm>
        <a:graphic>
          <a:graphicData uri="http://schemas.openxmlformats.org/drawingml/2006/chart">
            <c:chart xmlns:c="http://schemas.openxmlformats.org/drawingml/2006/chart" xmlns:r="http://schemas.openxmlformats.org/officeDocument/2006/relationships" r:id="rId4"/>
          </a:graphicData>
        </a:graphic>
      </p:graphicFrame>
      <p:sp>
        <p:nvSpPr>
          <p:cNvPr id="4" name="Content Placeholder 32">
            <a:extLst>
              <a:ext uri="{FF2B5EF4-FFF2-40B4-BE49-F238E27FC236}">
                <a16:creationId xmlns:a16="http://schemas.microsoft.com/office/drawing/2014/main" id="{22860F6C-06D1-EA09-9D72-873F684D45CD}"/>
              </a:ext>
            </a:extLst>
          </p:cNvPr>
          <p:cNvSpPr txBox="1">
            <a:spLocks/>
          </p:cNvSpPr>
          <p:nvPr/>
        </p:nvSpPr>
        <p:spPr>
          <a:xfrm>
            <a:off x="720003" y="5813279"/>
            <a:ext cx="10845570" cy="719618"/>
          </a:xfrm>
          <a:prstGeom prst="rect">
            <a:avLst/>
          </a:prstGeom>
          <a:no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200">
                <a:solidFill>
                  <a:srgbClr val="5C5B5A"/>
                </a:solidFill>
                <a:latin typeface="Arial"/>
                <a:cs typeface="Arial"/>
              </a:rPr>
              <a:t>An overall health confidence score is calculated based on responses to four questions, each covering one of four dimensions – access, knowledge, self-management, shared decisions. On a 0-100 scale, scores between 60-79 are interpreted as moderate, scores between 80-100 are interpreted as high</a:t>
            </a:r>
            <a:endParaRPr lang="en-GB" sz="1200">
              <a:solidFill>
                <a:srgbClr val="5C5B5A"/>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00745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18A7B-8C4B-233D-BD07-DB2561724794}"/>
            </a:ext>
          </a:extLst>
        </p:cNvPr>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BDF69376-939C-A467-4BD1-A056932BF46C}"/>
              </a:ext>
            </a:extLst>
          </p:cNvPr>
          <p:cNvSpPr txBox="1">
            <a:spLocks/>
          </p:cNvSpPr>
          <p:nvPr/>
        </p:nvSpPr>
        <p:spPr>
          <a:xfrm>
            <a:off x="486246" y="310725"/>
            <a:ext cx="11192603" cy="836603"/>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2000" b="1">
                <a:solidFill>
                  <a:srgbClr val="5C5B5A"/>
                </a:solidFill>
                <a:latin typeface="Arial"/>
                <a:cs typeface="Arial"/>
              </a:rPr>
              <a:t>Among disabled respondents, the </a:t>
            </a:r>
            <a:r>
              <a:rPr lang="en-GB" sz="2000" b="1">
                <a:solidFill>
                  <a:srgbClr val="009690"/>
                </a:solidFill>
                <a:latin typeface="Arial"/>
                <a:cs typeface="Arial"/>
              </a:rPr>
              <a:t>Health Confidence Score (HCS) </a:t>
            </a:r>
            <a:r>
              <a:rPr lang="en-GB" sz="2000" b="1">
                <a:solidFill>
                  <a:srgbClr val="5C5B5A"/>
                </a:solidFill>
                <a:latin typeface="Arial"/>
                <a:cs typeface="Arial"/>
              </a:rPr>
              <a:t>is 64.3 out of 100 – lower than the overall GM score of 72.0 but representing an increase since it was last asked in August</a:t>
            </a:r>
            <a:endParaRPr lang="en-GB" sz="2000" b="1">
              <a:solidFill>
                <a:srgbClr val="5C5B5A"/>
              </a:solidFill>
              <a:latin typeface="Arial" panose="020B0604020202020204" pitchFamily="34" charset="0"/>
              <a:cs typeface="Arial" panose="020B0604020202020204" pitchFamily="34" charset="0"/>
            </a:endParaRPr>
          </a:p>
        </p:txBody>
      </p:sp>
      <p:sp>
        <p:nvSpPr>
          <p:cNvPr id="20" name="Content Placeholder 32">
            <a:extLst>
              <a:ext uri="{FF2B5EF4-FFF2-40B4-BE49-F238E27FC236}">
                <a16:creationId xmlns:a16="http://schemas.microsoft.com/office/drawing/2014/main" id="{B2841344-E90C-5E41-6875-288772B538AC}"/>
              </a:ext>
            </a:extLst>
          </p:cNvPr>
          <p:cNvSpPr txBox="1">
            <a:spLocks/>
          </p:cNvSpPr>
          <p:nvPr/>
        </p:nvSpPr>
        <p:spPr>
          <a:xfrm>
            <a:off x="424164" y="1901016"/>
            <a:ext cx="3017339"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399C5E18-365A-668A-5445-DF9FF8F00880}"/>
              </a:ext>
            </a:extLst>
          </p:cNvPr>
          <p:cNvGraphicFramePr>
            <a:graphicFrameLocks noGrp="1"/>
          </p:cNvGraphicFramePr>
          <p:nvPr/>
        </p:nvGraphicFramePr>
        <p:xfrm>
          <a:off x="365061" y="4508632"/>
          <a:ext cx="3135543" cy="1202040"/>
        </p:xfrm>
        <a:graphic>
          <a:graphicData uri="http://schemas.openxmlformats.org/drawingml/2006/table">
            <a:tbl>
              <a:tblPr firstRow="1" bandRow="1">
                <a:tableStyleId>{073A0DAA-6AF3-43AB-8588-CEC1D06C72B9}</a:tableStyleId>
              </a:tblPr>
              <a:tblGrid>
                <a:gridCol w="1970031">
                  <a:extLst>
                    <a:ext uri="{9D8B030D-6E8A-4147-A177-3AD203B41FA5}">
                      <a16:colId xmlns:a16="http://schemas.microsoft.com/office/drawing/2014/main" val="588151101"/>
                    </a:ext>
                  </a:extLst>
                </a:gridCol>
                <a:gridCol w="1165512">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E1119547-6E38-018A-7E85-5DF499F577AD}"/>
              </a:ext>
            </a:extLst>
          </p:cNvPr>
          <p:cNvSpPr txBox="1"/>
          <p:nvPr/>
        </p:nvSpPr>
        <p:spPr>
          <a:xfrm>
            <a:off x="4044151" y="1897211"/>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58.5</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(vs. GM)</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0DF0F01D-5B90-D6B7-C15E-404A9F98CF01}"/>
              </a:ext>
            </a:extLst>
          </p:cNvPr>
          <p:cNvSpPr txBox="1"/>
          <p:nvPr/>
        </p:nvSpPr>
        <p:spPr>
          <a:xfrm>
            <a:off x="5754123" y="1897211"/>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62.2</a:t>
            </a:r>
            <a:endParaRPr lang="en-GB" sz="1600" b="1">
              <a:solidFill>
                <a:srgbClr val="009690"/>
              </a:solidFill>
              <a:latin typeface="Arial"/>
            </a:endParaRPr>
          </a:p>
          <a:p>
            <a:pPr algn="ctr">
              <a:defRPr/>
            </a:pPr>
            <a:r>
              <a:rPr lang="en-GB" sz="1200">
                <a:solidFill>
                  <a:srgbClr val="009690"/>
                </a:solidFill>
                <a:latin typeface="Arial"/>
              </a:rPr>
              <a:t>+4.9</a:t>
            </a:r>
          </a:p>
          <a:p>
            <a:pPr algn="ctr">
              <a:defRPr/>
            </a:pPr>
            <a:r>
              <a:rPr lang="en-GB" sz="1200">
                <a:solidFill>
                  <a:srgbClr val="009690"/>
                </a:solidFill>
                <a:latin typeface="Arial"/>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05DBBDB3-33F8-6FA5-261A-C4E0136A2521}"/>
              </a:ext>
            </a:extLst>
          </p:cNvPr>
          <p:cNvSpPr txBox="1"/>
          <p:nvPr/>
        </p:nvSpPr>
        <p:spPr>
          <a:xfrm>
            <a:off x="7375371" y="1897211"/>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59.0</a:t>
            </a:r>
            <a:endParaRPr lang="en-GB" sz="1600" b="1">
              <a:solidFill>
                <a:srgbClr val="009690"/>
              </a:solidFill>
              <a:latin typeface="Arial"/>
            </a:endParaRPr>
          </a:p>
          <a:p>
            <a:pPr algn="ctr">
              <a:defRPr/>
            </a:pPr>
            <a:r>
              <a:rPr lang="en-GB" sz="1200">
                <a:solidFill>
                  <a:srgbClr val="009690"/>
                </a:solidFill>
                <a:latin typeface="Arial"/>
              </a:rPr>
              <a:t>+1.7</a:t>
            </a:r>
          </a:p>
          <a:p>
            <a:pPr algn="ctr">
              <a:defRPr/>
            </a:pPr>
            <a:r>
              <a:rPr lang="en-GB" sz="1200">
                <a:solidFill>
                  <a:srgbClr val="009690"/>
                </a:solidFill>
                <a:latin typeface="Arial"/>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802B3430-E3DA-E428-41E1-3A798C997E62}"/>
              </a:ext>
            </a:extLst>
          </p:cNvPr>
          <p:cNvSpPr txBox="1"/>
          <p:nvPr/>
        </p:nvSpPr>
        <p:spPr>
          <a:xfrm>
            <a:off x="9242633" y="1897211"/>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77.5</a:t>
            </a:r>
            <a:endParaRPr lang="en-GB" sz="1600" b="1">
              <a:solidFill>
                <a:srgbClr val="009690"/>
              </a:solidFill>
              <a:latin typeface="Arial"/>
            </a:endParaRPr>
          </a:p>
          <a:p>
            <a:pPr algn="ctr">
              <a:defRPr/>
            </a:pPr>
            <a:r>
              <a:rPr lang="en-GB" sz="1200">
                <a:solidFill>
                  <a:srgbClr val="009690"/>
                </a:solidFill>
                <a:latin typeface="Arial"/>
              </a:rPr>
              <a:t>+5.0</a:t>
            </a:r>
          </a:p>
          <a:p>
            <a:pPr algn="ctr">
              <a:defRPr/>
            </a:pPr>
            <a:r>
              <a:rPr lang="en-GB" sz="1200">
                <a:solidFill>
                  <a:srgbClr val="009690"/>
                </a:solidFill>
                <a:latin typeface="Arial"/>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C39D0073-6348-2AEE-EE92-BB15278113E4}"/>
              </a:ext>
              <a:ext uri="{C183D7F6-B498-43B3-948B-1728B52AA6E4}">
                <adec:decorative xmlns:adec="http://schemas.microsoft.com/office/drawing/2017/decorative" val="1"/>
              </a:ext>
            </a:extLst>
          </p:cNvPr>
          <p:cNvGrpSpPr/>
          <p:nvPr/>
        </p:nvGrpSpPr>
        <p:grpSpPr>
          <a:xfrm>
            <a:off x="4789717" y="3277154"/>
            <a:ext cx="5395930" cy="513333"/>
            <a:chOff x="5704114" y="3277154"/>
            <a:chExt cx="5395930" cy="513333"/>
          </a:xfrm>
        </p:grpSpPr>
        <p:cxnSp>
          <p:nvCxnSpPr>
            <p:cNvPr id="11" name="Connector: Elbow 10">
              <a:extLst>
                <a:ext uri="{FF2B5EF4-FFF2-40B4-BE49-F238E27FC236}">
                  <a16:creationId xmlns:a16="http://schemas.microsoft.com/office/drawing/2014/main" id="{7FD8815B-91A4-7F3E-CF17-418C4080D6C6}"/>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B2C3E4B7-C0F8-A300-4A63-F5EB2CD8E119}"/>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B179147-99E8-BF04-068B-1F7728883269}"/>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2EA2847-65DD-9472-5C9E-24E7CB151C35}"/>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5236E1B4-F646-E271-09A9-B52FAE7FFA99}"/>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6803D54A-3432-30CC-57CC-25BB79814EEC}"/>
              </a:ext>
            </a:extLst>
          </p:cNvPr>
          <p:cNvSpPr txBox="1"/>
          <p:nvPr/>
        </p:nvSpPr>
        <p:spPr>
          <a:xfrm>
            <a:off x="3911975" y="3866686"/>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64.3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-7.7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lower than in the overall GM score</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15D19F2F-7ABD-23F9-9A5A-C0E42BC0EC6C}"/>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15, 1517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59AE06C5-144C-2B8C-ADBB-8AFD4A0AA4B0}"/>
              </a:ext>
            </a:extLst>
          </p:cNvPr>
          <p:cNvSpPr txBox="1">
            <a:spLocks noGrp="1"/>
          </p:cNvSpPr>
          <p:nvPr>
            <p:ph type="title" idx="4294967295"/>
          </p:nvPr>
        </p:nvSpPr>
        <p:spPr>
          <a:xfrm>
            <a:off x="11553947" y="6320788"/>
            <a:ext cx="482356"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8" name="Table 7">
            <a:extLst>
              <a:ext uri="{FF2B5EF4-FFF2-40B4-BE49-F238E27FC236}">
                <a16:creationId xmlns:a16="http://schemas.microsoft.com/office/drawing/2014/main" id="{056D1916-A236-3849-D58F-6948E5F9CA9D}"/>
              </a:ext>
            </a:extLst>
          </p:cNvPr>
          <p:cNvGraphicFramePr>
            <a:graphicFrameLocks noGrp="1"/>
          </p:cNvGraphicFramePr>
          <p:nvPr/>
        </p:nvGraphicFramePr>
        <p:xfrm>
          <a:off x="10783375" y="3206383"/>
          <a:ext cx="1305552" cy="3114405"/>
        </p:xfrm>
        <a:graphic>
          <a:graphicData uri="http://schemas.openxmlformats.org/drawingml/2006/table">
            <a:tbl>
              <a:tblPr firstRow="1" bandRow="1">
                <a:tableStyleId>{073A0DAA-6AF3-43AB-8588-CEC1D06C72B9}</a:tableStyleId>
              </a:tblPr>
              <a:tblGrid>
                <a:gridCol w="643617">
                  <a:extLst>
                    <a:ext uri="{9D8B030D-6E8A-4147-A177-3AD203B41FA5}">
                      <a16:colId xmlns:a16="http://schemas.microsoft.com/office/drawing/2014/main" val="4271803441"/>
                    </a:ext>
                  </a:extLst>
                </a:gridCol>
                <a:gridCol w="661935">
                  <a:extLst>
                    <a:ext uri="{9D8B030D-6E8A-4147-A177-3AD203B41FA5}">
                      <a16:colId xmlns:a16="http://schemas.microsoft.com/office/drawing/2014/main" val="3005689663"/>
                    </a:ext>
                  </a:extLst>
                </a:gridCol>
              </a:tblGrid>
              <a:tr h="371205">
                <a:tc>
                  <a:txBody>
                    <a:bodyPr/>
                    <a:lstStyle/>
                    <a:p>
                      <a:pPr algn="ctr"/>
                      <a:r>
                        <a:rPr lang="en-GB" sz="1400">
                          <a:solidFill>
                            <a:schemeClr val="bg1"/>
                          </a:solidFill>
                        </a:rPr>
                        <a:t>Wave</a:t>
                      </a:r>
                    </a:p>
                  </a:txBody>
                  <a:tcPr anchor="ctr"/>
                </a:tc>
                <a:tc>
                  <a:txBody>
                    <a:bodyPr/>
                    <a:lstStyle/>
                    <a:p>
                      <a:pPr algn="ctr"/>
                      <a:r>
                        <a:rPr lang="en-GB" sz="1400">
                          <a:solidFill>
                            <a:schemeClr val="bg1"/>
                          </a:solidFill>
                        </a:rPr>
                        <a:t>HCS</a:t>
                      </a:r>
                    </a:p>
                  </a:txBody>
                  <a:tcPr anchor="ctr"/>
                </a:tc>
                <a:extLst>
                  <a:ext uri="{0D108BD9-81ED-4DB2-BD59-A6C34878D82A}">
                    <a16:rowId xmlns:a16="http://schemas.microsoft.com/office/drawing/2014/main" val="1042867693"/>
                  </a:ext>
                </a:extLst>
              </a:tr>
              <a:tr h="246501">
                <a:tc>
                  <a:txBody>
                    <a:bodyPr/>
                    <a:lstStyle/>
                    <a:p>
                      <a:pPr algn="ctr"/>
                      <a:r>
                        <a:rPr lang="en-GB" sz="1400"/>
                        <a:t>7</a:t>
                      </a:r>
                    </a:p>
                  </a:txBody>
                  <a:tcPr anchor="ctr"/>
                </a:tc>
                <a:tc>
                  <a:txBody>
                    <a:bodyPr/>
                    <a:lstStyle/>
                    <a:p>
                      <a:pPr algn="ctr"/>
                      <a:r>
                        <a:rPr lang="en-GB" sz="1400"/>
                        <a:t>60.5</a:t>
                      </a:r>
                    </a:p>
                  </a:txBody>
                  <a:tcPr anchor="ctr"/>
                </a:tc>
                <a:extLst>
                  <a:ext uri="{0D108BD9-81ED-4DB2-BD59-A6C34878D82A}">
                    <a16:rowId xmlns:a16="http://schemas.microsoft.com/office/drawing/2014/main" val="4112471184"/>
                  </a:ext>
                </a:extLst>
              </a:tr>
              <a:tr h="233531">
                <a:tc>
                  <a:txBody>
                    <a:bodyPr/>
                    <a:lstStyle/>
                    <a:p>
                      <a:pPr algn="ctr"/>
                      <a:r>
                        <a:rPr lang="en-GB" sz="1400"/>
                        <a:t>8</a:t>
                      </a:r>
                    </a:p>
                  </a:txBody>
                  <a:tcPr anchor="ctr"/>
                </a:tc>
                <a:tc>
                  <a:txBody>
                    <a:bodyPr/>
                    <a:lstStyle/>
                    <a:p>
                      <a:pPr algn="ctr"/>
                      <a:r>
                        <a:rPr lang="en-GB" sz="1400"/>
                        <a:t>63.1</a:t>
                      </a:r>
                    </a:p>
                  </a:txBody>
                  <a:tcPr anchor="ctr"/>
                </a:tc>
                <a:extLst>
                  <a:ext uri="{0D108BD9-81ED-4DB2-BD59-A6C34878D82A}">
                    <a16:rowId xmlns:a16="http://schemas.microsoft.com/office/drawing/2014/main" val="1981166519"/>
                  </a:ext>
                </a:extLst>
              </a:tr>
              <a:tr h="210833">
                <a:tc>
                  <a:txBody>
                    <a:bodyPr/>
                    <a:lstStyle/>
                    <a:p>
                      <a:pPr algn="ctr"/>
                      <a:r>
                        <a:rPr lang="en-GB" sz="1400"/>
                        <a:t>9</a:t>
                      </a:r>
                    </a:p>
                  </a:txBody>
                  <a:tcPr anchor="ctr"/>
                </a:tc>
                <a:tc>
                  <a:txBody>
                    <a:bodyPr/>
                    <a:lstStyle/>
                    <a:p>
                      <a:pPr algn="ctr"/>
                      <a:r>
                        <a:rPr lang="en-GB" sz="1400"/>
                        <a:t>62.6</a:t>
                      </a:r>
                    </a:p>
                  </a:txBody>
                  <a:tcPr anchor="ctr"/>
                </a:tc>
                <a:extLst>
                  <a:ext uri="{0D108BD9-81ED-4DB2-BD59-A6C34878D82A}">
                    <a16:rowId xmlns:a16="http://schemas.microsoft.com/office/drawing/2014/main" val="1593015631"/>
                  </a:ext>
                </a:extLst>
              </a:tr>
              <a:tr h="236774">
                <a:tc>
                  <a:txBody>
                    <a:bodyPr/>
                    <a:lstStyle/>
                    <a:p>
                      <a:pPr algn="ctr"/>
                      <a:r>
                        <a:rPr lang="en-GB" sz="1400"/>
                        <a:t>10</a:t>
                      </a:r>
                    </a:p>
                  </a:txBody>
                  <a:tcPr anchor="ctr"/>
                </a:tc>
                <a:tc>
                  <a:txBody>
                    <a:bodyPr/>
                    <a:lstStyle/>
                    <a:p>
                      <a:pPr algn="ctr"/>
                      <a:r>
                        <a:rPr lang="en-GB" sz="1400"/>
                        <a:t>61.7</a:t>
                      </a:r>
                    </a:p>
                  </a:txBody>
                  <a:tcPr anchor="ctr"/>
                </a:tc>
                <a:extLst>
                  <a:ext uri="{0D108BD9-81ED-4DB2-BD59-A6C34878D82A}">
                    <a16:rowId xmlns:a16="http://schemas.microsoft.com/office/drawing/2014/main" val="398736978"/>
                  </a:ext>
                </a:extLst>
              </a:tr>
              <a:tr h="165438">
                <a:tc>
                  <a:txBody>
                    <a:bodyPr/>
                    <a:lstStyle/>
                    <a:p>
                      <a:pPr algn="ctr"/>
                      <a:r>
                        <a:rPr lang="en-GB" sz="1400"/>
                        <a:t>11</a:t>
                      </a:r>
                    </a:p>
                  </a:txBody>
                  <a:tcPr anchor="ctr"/>
                </a:tc>
                <a:tc>
                  <a:txBody>
                    <a:bodyPr/>
                    <a:lstStyle/>
                    <a:p>
                      <a:pPr algn="ctr"/>
                      <a:r>
                        <a:rPr lang="en-GB" sz="1400"/>
                        <a:t>61.5</a:t>
                      </a:r>
                    </a:p>
                  </a:txBody>
                  <a:tcPr anchor="ctr"/>
                </a:tc>
                <a:extLst>
                  <a:ext uri="{0D108BD9-81ED-4DB2-BD59-A6C34878D82A}">
                    <a16:rowId xmlns:a16="http://schemas.microsoft.com/office/drawing/2014/main" val="2298716610"/>
                  </a:ext>
                </a:extLst>
              </a:tr>
              <a:tr h="230289">
                <a:tc>
                  <a:txBody>
                    <a:bodyPr/>
                    <a:lstStyle/>
                    <a:p>
                      <a:pPr algn="ctr"/>
                      <a:r>
                        <a:rPr lang="en-GB" sz="1400"/>
                        <a:t>12</a:t>
                      </a:r>
                    </a:p>
                  </a:txBody>
                  <a:tcPr anchor="ctr"/>
                </a:tc>
                <a:tc>
                  <a:txBody>
                    <a:bodyPr/>
                    <a:lstStyle/>
                    <a:p>
                      <a:pPr algn="ctr"/>
                      <a:r>
                        <a:rPr lang="en-GB" sz="1400"/>
                        <a:t>64.7</a:t>
                      </a:r>
                    </a:p>
                  </a:txBody>
                  <a:tcPr anchor="ctr"/>
                </a:tc>
                <a:extLst>
                  <a:ext uri="{0D108BD9-81ED-4DB2-BD59-A6C34878D82A}">
                    <a16:rowId xmlns:a16="http://schemas.microsoft.com/office/drawing/2014/main" val="3490231442"/>
                  </a:ext>
                </a:extLst>
              </a:tr>
              <a:tr h="149225">
                <a:tc>
                  <a:txBody>
                    <a:bodyPr/>
                    <a:lstStyle/>
                    <a:p>
                      <a:pPr algn="ctr"/>
                      <a:r>
                        <a:rPr lang="en-GB" sz="1400"/>
                        <a:t>13</a:t>
                      </a:r>
                    </a:p>
                  </a:txBody>
                  <a:tcPr anchor="ctr"/>
                </a:tc>
                <a:tc>
                  <a:txBody>
                    <a:bodyPr/>
                    <a:lstStyle/>
                    <a:p>
                      <a:pPr algn="ctr"/>
                      <a:r>
                        <a:rPr lang="en-GB" sz="1400"/>
                        <a:t>64.0</a:t>
                      </a:r>
                    </a:p>
                  </a:txBody>
                  <a:tcPr anchor="ctr"/>
                </a:tc>
                <a:extLst>
                  <a:ext uri="{0D108BD9-81ED-4DB2-BD59-A6C34878D82A}">
                    <a16:rowId xmlns:a16="http://schemas.microsoft.com/office/drawing/2014/main" val="403084225"/>
                  </a:ext>
                </a:extLst>
              </a:tr>
              <a:tr h="149225">
                <a:tc>
                  <a:txBody>
                    <a:bodyPr/>
                    <a:lstStyle/>
                    <a:p>
                      <a:pPr algn="ctr"/>
                      <a:r>
                        <a:rPr lang="en-GB" sz="1400"/>
                        <a:t>14</a:t>
                      </a:r>
                    </a:p>
                  </a:txBody>
                  <a:tcPr anchor="ctr"/>
                </a:tc>
                <a:tc>
                  <a:txBody>
                    <a:bodyPr/>
                    <a:lstStyle/>
                    <a:p>
                      <a:pPr algn="ctr"/>
                      <a:r>
                        <a:rPr lang="en-GB" sz="1400"/>
                        <a:t>60.8</a:t>
                      </a:r>
                    </a:p>
                  </a:txBody>
                  <a:tcPr anchor="ctr"/>
                </a:tc>
                <a:extLst>
                  <a:ext uri="{0D108BD9-81ED-4DB2-BD59-A6C34878D82A}">
                    <a16:rowId xmlns:a16="http://schemas.microsoft.com/office/drawing/2014/main" val="3577025527"/>
                  </a:ext>
                </a:extLst>
              </a:tr>
              <a:tr h="149225">
                <a:tc>
                  <a:txBody>
                    <a:bodyPr/>
                    <a:lstStyle/>
                    <a:p>
                      <a:pPr algn="ctr"/>
                      <a:r>
                        <a:rPr lang="en-GB" sz="1400"/>
                        <a:t>15</a:t>
                      </a:r>
                    </a:p>
                  </a:txBody>
                  <a:tcPr anchor="ctr"/>
                </a:tc>
                <a:tc>
                  <a:txBody>
                    <a:bodyPr/>
                    <a:lstStyle/>
                    <a:p>
                      <a:pPr algn="ctr"/>
                      <a:r>
                        <a:rPr lang="en-GB" sz="1400"/>
                        <a:t>64.3</a:t>
                      </a:r>
                    </a:p>
                  </a:txBody>
                  <a:tcPr anchor="ctr"/>
                </a:tc>
                <a:extLst>
                  <a:ext uri="{0D108BD9-81ED-4DB2-BD59-A6C34878D82A}">
                    <a16:rowId xmlns:a16="http://schemas.microsoft.com/office/drawing/2014/main" val="3648054518"/>
                  </a:ext>
                </a:extLst>
              </a:tr>
            </a:tbl>
          </a:graphicData>
        </a:graphic>
      </p:graphicFrame>
    </p:spTree>
    <p:custDataLst>
      <p:tags r:id="rId1"/>
    </p:custDataLst>
    <p:extLst>
      <p:ext uri="{BB962C8B-B14F-4D97-AF65-F5344CB8AC3E}">
        <p14:creationId xmlns:p14="http://schemas.microsoft.com/office/powerpoint/2010/main" val="54252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2">
            <a:extLst>
              <a:ext uri="{FF2B5EF4-FFF2-40B4-BE49-F238E27FC236}">
                <a16:creationId xmlns:a16="http://schemas.microsoft.com/office/drawing/2014/main" id="{4BB982E5-79F2-767A-94AC-C1076C3C1F37}"/>
              </a:ext>
            </a:extLst>
          </p:cNvPr>
          <p:cNvSpPr txBox="1">
            <a:spLocks noGrp="1"/>
          </p:cNvSpPr>
          <p:nvPr>
            <p:ph type="title" idx="4294967295"/>
          </p:nvPr>
        </p:nvSpPr>
        <p:spPr>
          <a:xfrm>
            <a:off x="249279" y="181946"/>
            <a:ext cx="11787023"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lang="en-GB" sz="1800" b="1" dirty="0">
                <a:solidFill>
                  <a:srgbClr val="5C5B5A"/>
                </a:solidFill>
                <a:latin typeface="Arial"/>
                <a:cs typeface="Arial"/>
              </a:rPr>
              <a:t>T</a:t>
            </a:r>
            <a:r>
              <a:rPr kumimoji="0" lang="en-GB" sz="1800" b="1" i="0" u="none" strike="noStrike" kern="1200" cap="none" spc="0" normalizeH="0" baseline="0" noProof="0" dirty="0">
                <a:ln>
                  <a:noFill/>
                </a:ln>
                <a:solidFill>
                  <a:srgbClr val="5C5B5A"/>
                </a:solidFill>
                <a:effectLst/>
                <a:uLnTx/>
                <a:uFillTx/>
                <a:latin typeface="Arial"/>
                <a:ea typeface="+mn-ea"/>
                <a:cs typeface="Arial"/>
              </a:rPr>
              <a:t>he</a:t>
            </a:r>
            <a:r>
              <a:rPr lang="en-GB" sz="1800" b="1" dirty="0">
                <a:solidFill>
                  <a:srgbClr val="5C5B5A"/>
                </a:solidFill>
                <a:latin typeface="Arial"/>
                <a:cs typeface="Arial"/>
              </a:rPr>
              <a:t> health confidence score </a:t>
            </a:r>
            <a:r>
              <a:rPr kumimoji="0" lang="en-GB" sz="1800" b="1" i="0" u="none" strike="noStrike" kern="1200" cap="none" spc="0" normalizeH="0" baseline="0" noProof="0" dirty="0">
                <a:ln>
                  <a:noFill/>
                </a:ln>
                <a:solidFill>
                  <a:srgbClr val="5C5B5A"/>
                </a:solidFill>
                <a:effectLst/>
                <a:uLnTx/>
                <a:uFillTx/>
                <a:latin typeface="Arial"/>
                <a:ea typeface="+mn-ea"/>
                <a:cs typeface="Arial"/>
              </a:rPr>
              <a:t>among </a:t>
            </a:r>
            <a:r>
              <a:rPr kumimoji="0" lang="en-GB" sz="1800" b="1" i="0" u="none" strike="noStrike" kern="1200" cap="none" spc="0" normalizeH="0" baseline="0" noProof="0" dirty="0">
                <a:ln>
                  <a:noFill/>
                </a:ln>
                <a:solidFill>
                  <a:srgbClr val="009690"/>
                </a:solidFill>
                <a:effectLst/>
                <a:uLnTx/>
                <a:uFillTx/>
                <a:latin typeface="Arial"/>
                <a:ea typeface="+mn-ea"/>
                <a:cs typeface="Arial"/>
              </a:rPr>
              <a:t>disabled respondents</a:t>
            </a:r>
            <a:r>
              <a:rPr kumimoji="0" lang="en-GB" sz="1800" b="1" i="0" u="none" strike="noStrike" kern="1200" cap="none" spc="0" normalizeH="0" baseline="0" noProof="0" dirty="0">
                <a:ln>
                  <a:noFill/>
                </a:ln>
                <a:solidFill>
                  <a:srgbClr val="5C5B5A"/>
                </a:solidFill>
                <a:effectLst/>
                <a:uLnTx/>
                <a:uFillTx/>
                <a:latin typeface="Arial"/>
                <a:ea typeface="+mn-ea"/>
                <a:cs typeface="Arial"/>
              </a:rPr>
              <a:t> </a:t>
            </a:r>
            <a:r>
              <a:rPr lang="en-GB" sz="1800" b="1" dirty="0">
                <a:solidFill>
                  <a:srgbClr val="5C5B5A"/>
                </a:solidFill>
                <a:latin typeface="Arial"/>
                <a:cs typeface="Arial"/>
              </a:rPr>
              <a:t>has fluctuated a lot more recently.</a:t>
            </a:r>
            <a:r>
              <a:rPr kumimoji="0" lang="en-GB" sz="1800" b="1" i="0" u="none" strike="noStrike" kern="1200" cap="none" spc="0" normalizeH="0" baseline="0" noProof="0" dirty="0">
                <a:ln>
                  <a:noFill/>
                </a:ln>
                <a:solidFill>
                  <a:srgbClr val="5C5B5A"/>
                </a:solidFill>
                <a:effectLst/>
                <a:uLnTx/>
                <a:uFillTx/>
                <a:latin typeface="Arial"/>
                <a:ea typeface="+mn-ea"/>
                <a:cs typeface="Arial"/>
              </a:rPr>
              <a:t> This wave, factors have significantly increased, after all decreasing last wave. In particular, October has recorded the highest ever shared decisions score </a:t>
            </a:r>
          </a:p>
        </p:txBody>
      </p:sp>
      <p:sp>
        <p:nvSpPr>
          <p:cNvPr id="3" name="TextBox 2">
            <a:extLst>
              <a:ext uri="{FF2B5EF4-FFF2-40B4-BE49-F238E27FC236}">
                <a16:creationId xmlns:a16="http://schemas.microsoft.com/office/drawing/2014/main" id="{547211CD-25AF-E69A-027C-4FEEE2D6CAA7}"/>
              </a:ext>
            </a:extLst>
          </p:cNvPr>
          <p:cNvSpPr txBox="1"/>
          <p:nvPr/>
        </p:nvSpPr>
        <p:spPr>
          <a:xfrm>
            <a:off x="1842598" y="1252109"/>
            <a:ext cx="893683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Dimensions of Greater Manchester health confidence score among disabled respondents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7" name="Chart 6" descr="TThe chart shows a stacked line chart for health confidence score for disabled respondents. the score for shared decisions is 77.5, knowledge is 62.2, self-management is 59.0 and access is 58.2">
            <a:extLst>
              <a:ext uri="{FF2B5EF4-FFF2-40B4-BE49-F238E27FC236}">
                <a16:creationId xmlns:a16="http://schemas.microsoft.com/office/drawing/2014/main" id="{65EDA9B5-7D6F-F174-D955-80D7608D1089}"/>
              </a:ext>
            </a:extLst>
          </p:cNvPr>
          <p:cNvGraphicFramePr/>
          <p:nvPr>
            <p:extLst>
              <p:ext uri="{D42A27DB-BD31-4B8C-83A1-F6EECF244321}">
                <p14:modId xmlns:p14="http://schemas.microsoft.com/office/powerpoint/2010/main" val="1573300872"/>
              </p:ext>
            </p:extLst>
          </p:nvPr>
        </p:nvGraphicFramePr>
        <p:xfrm>
          <a:off x="884990" y="1056357"/>
          <a:ext cx="10515600" cy="4763171"/>
        </p:xfrm>
        <a:graphic>
          <a:graphicData uri="http://schemas.openxmlformats.org/drawingml/2006/chart">
            <c:chart xmlns:c="http://schemas.openxmlformats.org/drawingml/2006/chart" xmlns:r="http://schemas.openxmlformats.org/officeDocument/2006/relationships" r:id="rId3"/>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All disabled respondents; Survey 7, 374; Survey 8, 417; Survey 9, 412; Survey 10, 385; Survey 11, 346; Survey 12, 394; Survey 13, 416; Survey 14, 370; Survey 15, 398 </a:t>
            </a: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6" name="Group 5">
            <a:extLst>
              <a:ext uri="{FF2B5EF4-FFF2-40B4-BE49-F238E27FC236}">
                <a16:creationId xmlns:a16="http://schemas.microsoft.com/office/drawing/2014/main" id="{74DDFBDC-2F71-9E6A-D087-307DDD2669AE}"/>
              </a:ext>
              <a:ext uri="{C183D7F6-B498-43B3-948B-1728B52AA6E4}">
                <adec:decorative xmlns:adec="http://schemas.microsoft.com/office/drawing/2017/decorative" val="1"/>
              </a:ext>
            </a:extLst>
          </p:cNvPr>
          <p:cNvGrpSpPr/>
          <p:nvPr/>
        </p:nvGrpSpPr>
        <p:grpSpPr>
          <a:xfrm>
            <a:off x="8600687" y="5935506"/>
            <a:ext cx="3373974" cy="269304"/>
            <a:chOff x="229117" y="5927615"/>
            <a:chExt cx="3373974" cy="269304"/>
          </a:xfrm>
        </p:grpSpPr>
        <p:grpSp>
          <p:nvGrpSpPr>
            <p:cNvPr id="8" name="Group 7" descr="Green and Red arrows to signify when a statistic is significantly higher or lower than the previous survey.">
              <a:extLst>
                <a:ext uri="{FF2B5EF4-FFF2-40B4-BE49-F238E27FC236}">
                  <a16:creationId xmlns:a16="http://schemas.microsoft.com/office/drawing/2014/main" id="{793AC1C8-13D6-E81A-32B9-5A11B467A625}"/>
                </a:ext>
              </a:extLst>
            </p:cNvPr>
            <p:cNvGrpSpPr/>
            <p:nvPr/>
          </p:nvGrpSpPr>
          <p:grpSpPr>
            <a:xfrm>
              <a:off x="229117" y="5927615"/>
              <a:ext cx="3373974" cy="269304"/>
              <a:chOff x="520117" y="5772736"/>
              <a:chExt cx="3373974" cy="269304"/>
            </a:xfrm>
          </p:grpSpPr>
          <p:sp>
            <p:nvSpPr>
              <p:cNvPr id="11" name="Arrow: Down 10">
                <a:extLst>
                  <a:ext uri="{FF2B5EF4-FFF2-40B4-BE49-F238E27FC236}">
                    <a16:creationId xmlns:a16="http://schemas.microsoft.com/office/drawing/2014/main" id="{E552F87E-32E0-4131-22D2-CD406DA7C88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7A44CCDF-F51E-C3C4-87F7-06BC1DF3160E}"/>
                  </a:ext>
                </a:extLst>
              </p:cNvPr>
              <p:cNvSpPr txBox="1"/>
              <p:nvPr/>
            </p:nvSpPr>
            <p:spPr>
              <a:xfrm>
                <a:off x="884934" y="5772736"/>
                <a:ext cx="300915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August 2024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AF276AAC-9846-E9CC-5A5E-E707BFEA0BB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Arrow: Down 1">
            <a:extLst>
              <a:ext uri="{FF2B5EF4-FFF2-40B4-BE49-F238E27FC236}">
                <a16:creationId xmlns:a16="http://schemas.microsoft.com/office/drawing/2014/main" id="{49388699-09DF-DD98-F266-B49FEA3E21F2}"/>
              </a:ext>
              <a:ext uri="{C183D7F6-B498-43B3-948B-1728B52AA6E4}">
                <adec:decorative xmlns:adec="http://schemas.microsoft.com/office/drawing/2017/decorative" val="1"/>
              </a:ext>
            </a:extLst>
          </p:cNvPr>
          <p:cNvSpPr/>
          <p:nvPr/>
        </p:nvSpPr>
        <p:spPr>
          <a:xfrm rot="10800000">
            <a:off x="10946426" y="3414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FC8F8F2F-5CE5-AB70-0CD9-9274759F1C1F}"/>
              </a:ext>
              <a:ext uri="{C183D7F6-B498-43B3-948B-1728B52AA6E4}">
                <adec:decorative xmlns:adec="http://schemas.microsoft.com/office/drawing/2017/decorative" val="1"/>
              </a:ext>
            </a:extLst>
          </p:cNvPr>
          <p:cNvSpPr/>
          <p:nvPr/>
        </p:nvSpPr>
        <p:spPr>
          <a:xfrm rot="10800000">
            <a:off x="11202714" y="387745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6F1A0BEA-518C-6E3F-86BE-E8264603D2B2}"/>
              </a:ext>
              <a:ext uri="{C183D7F6-B498-43B3-948B-1728B52AA6E4}">
                <adec:decorative xmlns:adec="http://schemas.microsoft.com/office/drawing/2017/decorative" val="1"/>
              </a:ext>
            </a:extLst>
          </p:cNvPr>
          <p:cNvSpPr/>
          <p:nvPr/>
        </p:nvSpPr>
        <p:spPr>
          <a:xfrm rot="10800000">
            <a:off x="10982106" y="416624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9B9B867E-73F6-F062-E229-13F700563294}"/>
              </a:ext>
              <a:ext uri="{C183D7F6-B498-43B3-948B-1728B52AA6E4}">
                <adec:decorative xmlns:adec="http://schemas.microsoft.com/office/drawing/2017/decorative" val="1"/>
              </a:ext>
            </a:extLst>
          </p:cNvPr>
          <p:cNvSpPr/>
          <p:nvPr/>
        </p:nvSpPr>
        <p:spPr>
          <a:xfrm rot="10800000">
            <a:off x="10942948" y="20337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25665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DB92A0B6-D86E-3D7C-2C00-80DFADE9BA62}"/>
              </a:ext>
            </a:extLst>
          </p:cNvPr>
          <p:cNvSpPr txBox="1">
            <a:spLocks noGrp="1"/>
          </p:cNvSpPr>
          <p:nvPr>
            <p:ph type="title" idx="4294967295"/>
          </p:nvPr>
        </p:nvSpPr>
        <p:spPr>
          <a:xfrm>
            <a:off x="557575" y="281887"/>
            <a:ext cx="11237550" cy="892630"/>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kumimoji="0" lang="en-GB" sz="1800" b="1" i="0" u="none" strike="noStrike" kern="1200" cap="none" spc="0" normalizeH="0" baseline="0" noProof="0" dirty="0">
                <a:ln>
                  <a:noFill/>
                </a:ln>
                <a:solidFill>
                  <a:srgbClr val="5C5B5A"/>
                </a:solidFill>
                <a:effectLst/>
                <a:uLnTx/>
                <a:uFillTx/>
                <a:latin typeface="Arial"/>
                <a:ea typeface="+mn-ea"/>
                <a:cs typeface="Arial"/>
              </a:rPr>
              <a:t>The </a:t>
            </a:r>
            <a:r>
              <a:rPr kumimoji="0" lang="en-GB" sz="1800" b="1" i="0" u="none" strike="noStrike" kern="1200" cap="none" spc="0" normalizeH="0" baseline="0" noProof="0" dirty="0">
                <a:ln>
                  <a:noFill/>
                </a:ln>
                <a:solidFill>
                  <a:srgbClr val="009690"/>
                </a:solidFill>
                <a:effectLst/>
                <a:uLnTx/>
                <a:uFillTx/>
                <a:latin typeface="Arial"/>
                <a:ea typeface="+mn-ea"/>
                <a:cs typeface="Arial"/>
              </a:rPr>
              <a:t>overall </a:t>
            </a:r>
            <a:r>
              <a:rPr lang="en-GB" sz="1800" b="1" dirty="0">
                <a:solidFill>
                  <a:srgbClr val="009690"/>
                </a:solidFill>
                <a:latin typeface="Arial"/>
                <a:cs typeface="Arial"/>
              </a:rPr>
              <a:t>health confidence </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score continues to </a:t>
            </a:r>
            <a:r>
              <a:rPr lang="en-GB" sz="1800" b="1" dirty="0">
                <a:solidFill>
                  <a:schemeClr val="tx1">
                    <a:lumMod val="65000"/>
                    <a:lumOff val="35000"/>
                  </a:schemeClr>
                </a:solidFill>
                <a:latin typeface="Arial"/>
                <a:cs typeface="Arial"/>
              </a:rPr>
              <a:t>remain lower</a:t>
            </a:r>
            <a:r>
              <a:rPr kumimoji="0" lang="en-GB" sz="1800" b="1" i="0" u="none" strike="noStrike" kern="1200" cap="none" spc="0" normalizeH="0" baseline="0" noProof="0" dirty="0">
                <a:ln>
                  <a:noFill/>
                </a:ln>
                <a:solidFill>
                  <a:schemeClr val="tx1">
                    <a:lumMod val="65000"/>
                    <a:lumOff val="35000"/>
                  </a:schemeClr>
                </a:solidFill>
                <a:effectLst/>
                <a:uLnTx/>
                <a:uFillTx/>
                <a:latin typeface="Arial"/>
                <a:ea typeface="+mn-ea"/>
                <a:cs typeface="Arial"/>
              </a:rPr>
              <a:t> for disabled respondents than for the general population, but this gap has narrowed since August</a:t>
            </a:r>
            <a:r>
              <a:rPr lang="en-GB" sz="1800" b="1" dirty="0">
                <a:solidFill>
                  <a:schemeClr val="tx1">
                    <a:lumMod val="65000"/>
                    <a:lumOff val="35000"/>
                  </a:schemeClr>
                </a:solidFill>
                <a:latin typeface="Arial"/>
                <a:cs typeface="Arial"/>
              </a:rPr>
              <a:t> across all dimensions</a:t>
            </a:r>
            <a:endParaRPr lang="en-GB" sz="1800" b="1" i="0" u="none" strike="noStrike" kern="1200" cap="none" spc="0" normalizeH="0" baseline="0" noProof="0" dirty="0">
              <a:ln>
                <a:noFill/>
              </a:ln>
              <a:solidFill>
                <a:srgbClr val="5C5B5A"/>
              </a:solidFill>
              <a:effectLst/>
              <a:uLnTx/>
              <a:uFillTx/>
              <a:latin typeface="Arial"/>
              <a:cs typeface="Arial"/>
            </a:endParaRPr>
          </a:p>
        </p:txBody>
      </p:sp>
      <p:sp>
        <p:nvSpPr>
          <p:cNvPr id="9" name="TextBox 8">
            <a:extLst>
              <a:ext uri="{FF2B5EF4-FFF2-40B4-BE49-F238E27FC236}">
                <a16:creationId xmlns:a16="http://schemas.microsoft.com/office/drawing/2014/main" id="{9DAB5C67-C456-42CE-89BA-01B4ECCD20B4}"/>
              </a:ext>
            </a:extLst>
          </p:cNvPr>
          <p:cNvSpPr txBox="1"/>
          <p:nvPr/>
        </p:nvSpPr>
        <p:spPr>
          <a:xfrm>
            <a:off x="613005" y="1071041"/>
            <a:ext cx="3409950" cy="338554"/>
          </a:xfrm>
          <a:prstGeom prst="rect">
            <a:avLst/>
          </a:prstGeom>
          <a:noFill/>
        </p:spPr>
        <p:txBody>
          <a:bodyPr wrap="square" rtlCol="0">
            <a:spAutoFit/>
          </a:bodyPr>
          <a:lstStyle/>
          <a:p>
            <a:r>
              <a:rPr lang="en-GB" sz="1600" b="1">
                <a:solidFill>
                  <a:schemeClr val="tx1">
                    <a:lumMod val="65000"/>
                    <a:lumOff val="35000"/>
                  </a:schemeClr>
                </a:solidFill>
                <a:latin typeface="Arial"/>
                <a:cs typeface="Arial"/>
              </a:rPr>
              <a:t>Overall Health Confidence Score</a:t>
            </a:r>
          </a:p>
        </p:txBody>
      </p:sp>
      <p:graphicFrame>
        <p:nvGraphicFramePr>
          <p:cNvPr id="7" name="Chart 6" descr="The chart shows a stacked line graph for the health confidence score. The overall health confidence score for October is 72.0 and for disabled respondents is 64.3 . The score for shared decisions is 81.9 and for disabled respondents is 77.5. The score for self-management is 71.4 and 59.0 for disabled respondents, the score for knowledge is 68.1 and 62.2 for disabled respondents and the score for access is 66.6 and 58.5 for disabled respondents.">
            <a:extLst>
              <a:ext uri="{FF2B5EF4-FFF2-40B4-BE49-F238E27FC236}">
                <a16:creationId xmlns:a16="http://schemas.microsoft.com/office/drawing/2014/main" id="{80E74C93-0C29-4C41-AE8E-4E2CEEEFD1A5}"/>
              </a:ext>
            </a:extLst>
          </p:cNvPr>
          <p:cNvGraphicFramePr/>
          <p:nvPr/>
        </p:nvGraphicFramePr>
        <p:xfrm>
          <a:off x="628210" y="1090705"/>
          <a:ext cx="10950785" cy="1638300"/>
        </p:xfrm>
        <a:graphic>
          <a:graphicData uri="http://schemas.openxmlformats.org/drawingml/2006/chart">
            <c:chart xmlns:c="http://schemas.openxmlformats.org/drawingml/2006/chart" xmlns:r="http://schemas.openxmlformats.org/officeDocument/2006/relationships" r:id="rId4"/>
          </a:graphicData>
        </a:graphic>
      </p:graphicFrame>
      <p:sp>
        <p:nvSpPr>
          <p:cNvPr id="54" name="TextBox 53">
            <a:extLst>
              <a:ext uri="{FF2B5EF4-FFF2-40B4-BE49-F238E27FC236}">
                <a16:creationId xmlns:a16="http://schemas.microsoft.com/office/drawing/2014/main" id="{5F490D37-60E0-4F5C-925C-8BB2DA932DC6}"/>
              </a:ext>
              <a:ext uri="{C183D7F6-B498-43B3-948B-1728B52AA6E4}">
                <adec:decorative xmlns:adec="http://schemas.microsoft.com/office/drawing/2017/decorative" val="0"/>
              </a:ext>
            </a:extLst>
          </p:cNvPr>
          <p:cNvSpPr txBox="1"/>
          <p:nvPr/>
        </p:nvSpPr>
        <p:spPr>
          <a:xfrm>
            <a:off x="613005" y="2812343"/>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Knowledge</a:t>
            </a:r>
          </a:p>
        </p:txBody>
      </p:sp>
      <p:graphicFrame>
        <p:nvGraphicFramePr>
          <p:cNvPr id="8" name="Chart 7" descr="The chart shows a stacked line graph for the knowledge aspect of the health confidence score. For respondents overall this is 67.7 , for disabled respondents this is 57.3">
            <a:extLst>
              <a:ext uri="{FF2B5EF4-FFF2-40B4-BE49-F238E27FC236}">
                <a16:creationId xmlns:a16="http://schemas.microsoft.com/office/drawing/2014/main" id="{FA75D5D6-33C8-42EE-A768-B207E2D45E27}"/>
              </a:ext>
            </a:extLst>
          </p:cNvPr>
          <p:cNvGraphicFramePr/>
          <p:nvPr/>
        </p:nvGraphicFramePr>
        <p:xfrm>
          <a:off x="613005" y="2549388"/>
          <a:ext cx="5264075" cy="1992093"/>
        </p:xfrm>
        <a:graphic>
          <a:graphicData uri="http://schemas.openxmlformats.org/drawingml/2006/chart">
            <c:chart xmlns:c="http://schemas.openxmlformats.org/drawingml/2006/chart" xmlns:r="http://schemas.openxmlformats.org/officeDocument/2006/relationships" r:id="rId5"/>
          </a:graphicData>
        </a:graphic>
      </p:graphicFrame>
      <p:sp>
        <p:nvSpPr>
          <p:cNvPr id="55" name="TextBox 54">
            <a:extLst>
              <a:ext uri="{FF2B5EF4-FFF2-40B4-BE49-F238E27FC236}">
                <a16:creationId xmlns:a16="http://schemas.microsoft.com/office/drawing/2014/main" id="{EF78D1EB-B2A2-4886-A556-910BFD15ACCA}"/>
              </a:ext>
              <a:ext uri="{C183D7F6-B498-43B3-948B-1728B52AA6E4}">
                <adec:decorative xmlns:adec="http://schemas.microsoft.com/office/drawing/2017/decorative" val="0"/>
              </a:ext>
            </a:extLst>
          </p:cNvPr>
          <p:cNvSpPr txBox="1"/>
          <p:nvPr/>
        </p:nvSpPr>
        <p:spPr>
          <a:xfrm>
            <a:off x="613005" y="4504888"/>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Access</a:t>
            </a:r>
          </a:p>
        </p:txBody>
      </p:sp>
      <p:graphicFrame>
        <p:nvGraphicFramePr>
          <p:cNvPr id="10" name="Chart 9" descr="The chart shows a stacked line graph for the access aspect of the health confidence score. For respondents overall this is 66.1 , for disabled respondents this is 56.2">
            <a:extLst>
              <a:ext uri="{FF2B5EF4-FFF2-40B4-BE49-F238E27FC236}">
                <a16:creationId xmlns:a16="http://schemas.microsoft.com/office/drawing/2014/main" id="{0561E880-F309-49D5-874C-94BCF252481B}"/>
              </a:ext>
            </a:extLst>
          </p:cNvPr>
          <p:cNvGraphicFramePr/>
          <p:nvPr/>
        </p:nvGraphicFramePr>
        <p:xfrm>
          <a:off x="613005" y="4328695"/>
          <a:ext cx="5264075" cy="1992093"/>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2811A5D4-861D-4EE1-94E0-58745688AF91}"/>
              </a:ext>
              <a:ext uri="{C183D7F6-B498-43B3-948B-1728B52AA6E4}">
                <adec:decorative xmlns:adec="http://schemas.microsoft.com/office/drawing/2017/decorative" val="0"/>
              </a:ext>
            </a:extLst>
          </p:cNvPr>
          <p:cNvSpPr txBox="1"/>
          <p:nvPr/>
        </p:nvSpPr>
        <p:spPr>
          <a:xfrm>
            <a:off x="6096000" y="2780763"/>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Self-Management</a:t>
            </a:r>
          </a:p>
        </p:txBody>
      </p:sp>
      <p:graphicFrame>
        <p:nvGraphicFramePr>
          <p:cNvPr id="11" name="Chart 10" descr="The chart shows a stacked line graph for the self-management aspect of the health confidence score. For respondents overall this is 70.6 , for disabled respondents this is 57.3">
            <a:extLst>
              <a:ext uri="{FF2B5EF4-FFF2-40B4-BE49-F238E27FC236}">
                <a16:creationId xmlns:a16="http://schemas.microsoft.com/office/drawing/2014/main" id="{4E4CFF0E-4FC4-44D9-A124-3F4249266EDB}"/>
              </a:ext>
            </a:extLst>
          </p:cNvPr>
          <p:cNvGraphicFramePr/>
          <p:nvPr/>
        </p:nvGraphicFramePr>
        <p:xfrm>
          <a:off x="6314921" y="2549388"/>
          <a:ext cx="5239026" cy="1992093"/>
        </p:xfrm>
        <a:graphic>
          <a:graphicData uri="http://schemas.openxmlformats.org/drawingml/2006/chart">
            <c:chart xmlns:c="http://schemas.openxmlformats.org/drawingml/2006/chart" xmlns:r="http://schemas.openxmlformats.org/officeDocument/2006/relationships" r:id="rId7"/>
          </a:graphicData>
        </a:graphic>
      </p:graphicFrame>
      <p:sp>
        <p:nvSpPr>
          <p:cNvPr id="57" name="TextBox 56">
            <a:extLst>
              <a:ext uri="{FF2B5EF4-FFF2-40B4-BE49-F238E27FC236}">
                <a16:creationId xmlns:a16="http://schemas.microsoft.com/office/drawing/2014/main" id="{A57884E1-4F81-42A6-825D-763E48FCFEF4}"/>
              </a:ext>
            </a:extLst>
          </p:cNvPr>
          <p:cNvSpPr txBox="1"/>
          <p:nvPr/>
        </p:nvSpPr>
        <p:spPr>
          <a:xfrm>
            <a:off x="6111205" y="4504888"/>
            <a:ext cx="3409950" cy="307777"/>
          </a:xfrm>
          <a:prstGeom prst="rect">
            <a:avLst/>
          </a:prstGeom>
          <a:noFill/>
        </p:spPr>
        <p:txBody>
          <a:bodyPr wrap="square" rtlCol="0">
            <a:spAutoFit/>
          </a:bodyPr>
          <a:lstStyle/>
          <a:p>
            <a:r>
              <a:rPr lang="en-GB" sz="1400" b="1">
                <a:solidFill>
                  <a:schemeClr val="tx1">
                    <a:lumMod val="65000"/>
                    <a:lumOff val="35000"/>
                  </a:schemeClr>
                </a:solidFill>
                <a:latin typeface="Arial"/>
                <a:cs typeface="Arial"/>
              </a:rPr>
              <a:t>Shared Decisions</a:t>
            </a:r>
          </a:p>
        </p:txBody>
      </p:sp>
      <p:graphicFrame>
        <p:nvGraphicFramePr>
          <p:cNvPr id="13" name="Chart 12" descr="The chart shows a stacked line graph for the Shared decisions aspect of the health confidence score. For respondents overall this is 81.2 , for disabled respondents this is 72.5">
            <a:extLst>
              <a:ext uri="{FF2B5EF4-FFF2-40B4-BE49-F238E27FC236}">
                <a16:creationId xmlns:a16="http://schemas.microsoft.com/office/drawing/2014/main" id="{8B334BAE-41FD-4CFD-9C70-4FFA2A55E431}"/>
              </a:ext>
            </a:extLst>
          </p:cNvPr>
          <p:cNvGraphicFramePr/>
          <p:nvPr/>
        </p:nvGraphicFramePr>
        <p:xfrm>
          <a:off x="6314921" y="4302680"/>
          <a:ext cx="5264074" cy="1992093"/>
        </p:xfrm>
        <a:graphic>
          <a:graphicData uri="http://schemas.openxmlformats.org/drawingml/2006/chart">
            <c:chart xmlns:c="http://schemas.openxmlformats.org/drawingml/2006/chart" xmlns:r="http://schemas.openxmlformats.org/officeDocument/2006/relationships" r:id="rId8"/>
          </a:graphicData>
        </a:graphic>
      </p:graphicFrame>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Survey 15, 1517 (All responses); 398 (Disabled respondents)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586461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C666E-16EF-F5DA-2CE5-913EEE04F5C4}"/>
            </a:ext>
          </a:extLst>
        </p:cNvPr>
        <p:cNvGrpSpPr/>
        <p:nvPr/>
      </p:nvGrpSpPr>
      <p:grpSpPr>
        <a:xfrm>
          <a:off x="0" y="0"/>
          <a:ext cx="0" cy="0"/>
          <a:chOff x="0" y="0"/>
          <a:chExt cx="0" cy="0"/>
        </a:xfrm>
      </p:grpSpPr>
      <p:sp>
        <p:nvSpPr>
          <p:cNvPr id="12" name="Content Placeholder 32">
            <a:extLst>
              <a:ext uri="{FF2B5EF4-FFF2-40B4-BE49-F238E27FC236}">
                <a16:creationId xmlns:a16="http://schemas.microsoft.com/office/drawing/2014/main" id="{8DE39843-A03D-C9E2-4415-880A7F89ADDF}"/>
              </a:ext>
            </a:extLst>
          </p:cNvPr>
          <p:cNvSpPr txBox="1">
            <a:spLocks noGrp="1"/>
          </p:cNvSpPr>
          <p:nvPr>
            <p:ph type="title" idx="4294967295"/>
          </p:nvPr>
        </p:nvSpPr>
        <p:spPr>
          <a:xfrm>
            <a:off x="486246" y="310725"/>
            <a:ext cx="11192603" cy="1268909"/>
          </a:xfrm>
          <a:prstGeom prst="rect">
            <a:avLst/>
          </a:prstGeom>
          <a:solidFill>
            <a:schemeClr val="bg1"/>
          </a:solid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2000" b="1" i="0" u="none" strike="noStrike" kern="1200" cap="none" spc="0" normalizeH="0" baseline="0" noProof="0">
                <a:ln>
                  <a:noFill/>
                </a:ln>
                <a:solidFill>
                  <a:srgbClr val="5C5B5A"/>
                </a:solidFill>
                <a:effectLst/>
                <a:uLnTx/>
                <a:uFillTx/>
                <a:latin typeface="Arial"/>
                <a:ea typeface="+mn-ea"/>
                <a:cs typeface="Arial"/>
              </a:rPr>
              <a:t>This wave we have also looked specifically at older respondents aged 55+. These residents have a higher-than-average </a:t>
            </a:r>
            <a:r>
              <a:rPr kumimoji="0" lang="en-GB" sz="2000" b="1" i="0" u="none" strike="noStrike" kern="1200" cap="none" spc="0" normalizeH="0" baseline="0" noProof="0">
                <a:ln>
                  <a:noFill/>
                </a:ln>
                <a:solidFill>
                  <a:srgbClr val="009690"/>
                </a:solidFill>
                <a:effectLst/>
                <a:uLnTx/>
                <a:uFillTx/>
                <a:latin typeface="Arial"/>
                <a:ea typeface="+mn-ea"/>
                <a:cs typeface="Arial"/>
              </a:rPr>
              <a:t>level of health confidence </a:t>
            </a:r>
            <a:r>
              <a:rPr kumimoji="0" lang="en-GB" sz="2000" b="1" i="0" u="none" strike="noStrike" kern="1200" cap="none" spc="0" normalizeH="0" baseline="0" noProof="0">
                <a:ln>
                  <a:noFill/>
                </a:ln>
                <a:solidFill>
                  <a:srgbClr val="5C5B5A"/>
                </a:solidFill>
                <a:effectLst/>
                <a:uLnTx/>
                <a:uFillTx/>
                <a:latin typeface="Arial"/>
                <a:ea typeface="+mn-ea"/>
                <a:cs typeface="Arial"/>
              </a:rPr>
              <a:t>compared to respondents as a whole – reported at 74.9 out of 100, higher than the overall GM score of 72.0</a:t>
            </a:r>
            <a:endParaRPr kumimoji="0" lang="en-GB" sz="20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0" name="Content Placeholder 32">
            <a:extLst>
              <a:ext uri="{FF2B5EF4-FFF2-40B4-BE49-F238E27FC236}">
                <a16:creationId xmlns:a16="http://schemas.microsoft.com/office/drawing/2014/main" id="{4C0473D2-4240-28ED-C5DB-1849CE0248E1}"/>
              </a:ext>
            </a:extLst>
          </p:cNvPr>
          <p:cNvSpPr txBox="1">
            <a:spLocks/>
          </p:cNvSpPr>
          <p:nvPr/>
        </p:nvSpPr>
        <p:spPr>
          <a:xfrm>
            <a:off x="424164" y="1901016"/>
            <a:ext cx="3017339" cy="2185215"/>
          </a:xfrm>
          <a:prstGeom prst="rect">
            <a:avLst/>
          </a:prstGeom>
          <a:solidFill>
            <a:schemeClr val="bg1"/>
          </a:solidFill>
          <a:ln>
            <a:no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400">
                <a:solidFill>
                  <a:srgbClr val="5C5B5A"/>
                </a:solidFill>
                <a:latin typeface="Arial"/>
                <a:cs typeface="Arial"/>
              </a:rPr>
              <a:t>An overall health confidence score is calculated based on responses to four questions, each covering one of four dimensions – access, knowledge, self-management, shared decisions </a:t>
            </a: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r>
              <a:rPr lang="en-GB" sz="1400">
                <a:solidFill>
                  <a:srgbClr val="5C5B5A"/>
                </a:solidFill>
                <a:latin typeface="Arial"/>
                <a:cs typeface="Arial"/>
              </a:rPr>
              <a:t>On a 0-100 scale, these thresholds are given the following interpretations:</a:t>
            </a: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a:p>
            <a:pPr marL="0" indent="0" algn="ctr">
              <a:spcBef>
                <a:spcPts val="300"/>
              </a:spcBef>
              <a:spcAft>
                <a:spcPts val="300"/>
              </a:spcAft>
              <a:buNone/>
              <a:defRPr/>
            </a:pPr>
            <a:endParaRPr lang="en-GB" sz="1400">
              <a:solidFill>
                <a:srgbClr val="5C5B5A"/>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D090F72-A3B8-7956-E661-31197BC008F9}"/>
              </a:ext>
            </a:extLst>
          </p:cNvPr>
          <p:cNvGraphicFramePr>
            <a:graphicFrameLocks noGrp="1"/>
          </p:cNvGraphicFramePr>
          <p:nvPr/>
        </p:nvGraphicFramePr>
        <p:xfrm>
          <a:off x="365061" y="4508632"/>
          <a:ext cx="3135543" cy="1202040"/>
        </p:xfrm>
        <a:graphic>
          <a:graphicData uri="http://schemas.openxmlformats.org/drawingml/2006/table">
            <a:tbl>
              <a:tblPr firstRow="1" bandRow="1">
                <a:tableStyleId>{073A0DAA-6AF3-43AB-8588-CEC1D06C72B9}</a:tableStyleId>
              </a:tblPr>
              <a:tblGrid>
                <a:gridCol w="1970031">
                  <a:extLst>
                    <a:ext uri="{9D8B030D-6E8A-4147-A177-3AD203B41FA5}">
                      <a16:colId xmlns:a16="http://schemas.microsoft.com/office/drawing/2014/main" val="588151101"/>
                    </a:ext>
                  </a:extLst>
                </a:gridCol>
                <a:gridCol w="1165512">
                  <a:extLst>
                    <a:ext uri="{9D8B030D-6E8A-4147-A177-3AD203B41FA5}">
                      <a16:colId xmlns:a16="http://schemas.microsoft.com/office/drawing/2014/main" val="311082748"/>
                    </a:ext>
                  </a:extLst>
                </a:gridCol>
              </a:tblGrid>
              <a:tr h="300510">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High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tc>
                  <a:txBody>
                    <a:bodyPr/>
                    <a:lstStyle/>
                    <a:p>
                      <a:pPr marL="0" algn="ctr" defTabSz="914400" rtl="0" eaLnBrk="1" latinLnBrk="0" hangingPunct="1"/>
                      <a:r>
                        <a:rPr lang="en-GB" sz="1200" b="0" kern="1200">
                          <a:solidFill>
                            <a:schemeClr val="dk1"/>
                          </a:solidFill>
                          <a:latin typeface="Arial" panose="020B0604020202020204" pitchFamily="34" charset="0"/>
                          <a:ea typeface="+mn-ea"/>
                          <a:cs typeface="Arial" panose="020B0604020202020204" pitchFamily="34" charset="0"/>
                        </a:rPr>
                        <a:t>80-100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623962131"/>
                  </a:ext>
                </a:extLst>
              </a:tr>
              <a:tr h="300510">
                <a:tc>
                  <a:txBody>
                    <a:bodyPr/>
                    <a:lstStyle/>
                    <a:p>
                      <a:pPr algn="ctr"/>
                      <a:r>
                        <a:rPr lang="en-GB" sz="1200">
                          <a:latin typeface="Arial" panose="020B0604020202020204" pitchFamily="34" charset="0"/>
                          <a:cs typeface="Arial" panose="020B0604020202020204" pitchFamily="34" charset="0"/>
                        </a:rPr>
                        <a:t>Moderate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60-79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851260"/>
                  </a:ext>
                </a:extLst>
              </a:tr>
              <a:tr h="300510">
                <a:tc>
                  <a:txBody>
                    <a:bodyPr/>
                    <a:lstStyle/>
                    <a:p>
                      <a:pPr algn="ctr"/>
                      <a:r>
                        <a:rPr lang="en-GB" sz="1200">
                          <a:latin typeface="Arial" panose="020B0604020202020204" pitchFamily="34" charset="0"/>
                          <a:cs typeface="Arial" panose="020B0604020202020204" pitchFamily="34" charset="0"/>
                        </a:rPr>
                        <a:t>Low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40-59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33901213"/>
                  </a:ext>
                </a:extLst>
              </a:tr>
              <a:tr h="300510">
                <a:tc>
                  <a:txBody>
                    <a:bodyPr/>
                    <a:lstStyle/>
                    <a:p>
                      <a:pPr algn="ctr"/>
                      <a:r>
                        <a:rPr lang="en-GB" sz="1200">
                          <a:latin typeface="Arial" panose="020B0604020202020204" pitchFamily="34" charset="0"/>
                          <a:cs typeface="Arial" panose="020B0604020202020204" pitchFamily="34" charset="0"/>
                        </a:rPr>
                        <a:t>Very low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1200">
                          <a:latin typeface="Arial" panose="020B0604020202020204" pitchFamily="34" charset="0"/>
                          <a:cs typeface="Arial" panose="020B0604020202020204" pitchFamily="34" charset="0"/>
                        </a:rPr>
                        <a:t>0-39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88217459"/>
                  </a:ext>
                </a:extLst>
              </a:tr>
            </a:tbl>
          </a:graphicData>
        </a:graphic>
      </p:graphicFrame>
      <p:sp>
        <p:nvSpPr>
          <p:cNvPr id="3" name="TextBox 2">
            <a:extLst>
              <a:ext uri="{FF2B5EF4-FFF2-40B4-BE49-F238E27FC236}">
                <a16:creationId xmlns:a16="http://schemas.microsoft.com/office/drawing/2014/main" id="{C3D265FD-75EA-AB5D-4462-1D10A976C668}"/>
              </a:ext>
            </a:extLst>
          </p:cNvPr>
          <p:cNvSpPr txBox="1"/>
          <p:nvPr/>
        </p:nvSpPr>
        <p:spPr>
          <a:xfrm>
            <a:off x="4044151" y="1897211"/>
            <a:ext cx="1402408"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72.2</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009690"/>
                </a:solidFill>
                <a:latin typeface="Arial"/>
              </a:rPr>
              <a:t>(vs. GM)</a:t>
            </a:r>
            <a:endParaRPr lang="en-GB" sz="1600">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get the right help if I need it’</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6" name="TextBox 5">
            <a:extLst>
              <a:ext uri="{FF2B5EF4-FFF2-40B4-BE49-F238E27FC236}">
                <a16:creationId xmlns:a16="http://schemas.microsoft.com/office/drawing/2014/main" id="{D24DB730-2D30-1725-2A5D-2F62DB1F6D87}"/>
              </a:ext>
            </a:extLst>
          </p:cNvPr>
          <p:cNvSpPr txBox="1"/>
          <p:nvPr/>
        </p:nvSpPr>
        <p:spPr>
          <a:xfrm>
            <a:off x="5754123" y="1897211"/>
            <a:ext cx="1313683"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Knowledge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73.9</a:t>
            </a:r>
            <a:endParaRPr lang="en-GB" sz="1600" b="1">
              <a:solidFill>
                <a:srgbClr val="009690"/>
              </a:solidFill>
              <a:latin typeface="Arial"/>
            </a:endParaRPr>
          </a:p>
          <a:p>
            <a:pPr algn="ctr">
              <a:defRPr/>
            </a:pPr>
            <a:r>
              <a:rPr lang="en-GB" sz="1200">
                <a:solidFill>
                  <a:srgbClr val="009690"/>
                </a:solidFill>
                <a:latin typeface="Arial"/>
              </a:rPr>
              <a:t>+2.5</a:t>
            </a:r>
          </a:p>
          <a:p>
            <a:pPr algn="ctr">
              <a:defRPr/>
            </a:pPr>
            <a:r>
              <a:rPr lang="en-GB" sz="1200">
                <a:solidFill>
                  <a:srgbClr val="009690"/>
                </a:solidFill>
                <a:latin typeface="Arial"/>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know enough about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7" name="TextBox 6">
            <a:extLst>
              <a:ext uri="{FF2B5EF4-FFF2-40B4-BE49-F238E27FC236}">
                <a16:creationId xmlns:a16="http://schemas.microsoft.com/office/drawing/2014/main" id="{DDDDA0B3-F301-07F2-7B21-81BA8C6BE2D4}"/>
              </a:ext>
            </a:extLst>
          </p:cNvPr>
          <p:cNvSpPr txBox="1"/>
          <p:nvPr/>
        </p:nvSpPr>
        <p:spPr>
          <a:xfrm>
            <a:off x="7375371" y="1897211"/>
            <a:ext cx="1731146"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Self-management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69.7</a:t>
            </a:r>
            <a:endParaRPr lang="en-GB" sz="1600" b="1">
              <a:solidFill>
                <a:srgbClr val="009690"/>
              </a:solidFill>
              <a:latin typeface="Arial"/>
            </a:endParaRPr>
          </a:p>
          <a:p>
            <a:pPr algn="ctr">
              <a:defRPr/>
            </a:pPr>
            <a:r>
              <a:rPr lang="en-GB" sz="1200">
                <a:solidFill>
                  <a:srgbClr val="009690"/>
                </a:solidFill>
                <a:latin typeface="Arial"/>
              </a:rPr>
              <a:t>+3.1</a:t>
            </a:r>
          </a:p>
          <a:p>
            <a:pPr algn="ctr">
              <a:defRPr/>
            </a:pPr>
            <a:r>
              <a:rPr lang="en-GB" sz="1200">
                <a:solidFill>
                  <a:srgbClr val="009690"/>
                </a:solidFill>
                <a:latin typeface="Arial"/>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can look after my health’</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sp>
        <p:nvSpPr>
          <p:cNvPr id="9" name="TextBox 8">
            <a:extLst>
              <a:ext uri="{FF2B5EF4-FFF2-40B4-BE49-F238E27FC236}">
                <a16:creationId xmlns:a16="http://schemas.microsoft.com/office/drawing/2014/main" id="{52409340-E670-C8B5-ECE4-B534B4851544}"/>
              </a:ext>
            </a:extLst>
          </p:cNvPr>
          <p:cNvSpPr txBox="1"/>
          <p:nvPr/>
        </p:nvSpPr>
        <p:spPr>
          <a:xfrm>
            <a:off x="9242633" y="1897211"/>
            <a:ext cx="1863520" cy="1354217"/>
          </a:xfrm>
          <a:prstGeom prst="rect">
            <a:avLst/>
          </a:prstGeom>
          <a:noFill/>
        </p:spPr>
        <p:txBody>
          <a:bodyPr wrap="square" rtlCol="0">
            <a:spAutoFit/>
          </a:bodyPr>
          <a:lstStyle/>
          <a:p>
            <a:pPr algn="ctr">
              <a:defRPr/>
            </a:pPr>
            <a:r>
              <a:rPr lang="en-GB" sz="1400" b="1">
                <a:solidFill>
                  <a:srgbClr val="5C5B5A"/>
                </a:solidFill>
                <a:latin typeface="Arial"/>
              </a:rPr>
              <a:t>Shared decision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a:solidFill>
                  <a:srgbClr val="009690"/>
                </a:solidFill>
                <a:latin typeface="Arial"/>
              </a:rPr>
              <a:t>83.9</a:t>
            </a:r>
            <a:endParaRPr lang="en-GB" sz="1600" b="1">
              <a:solidFill>
                <a:srgbClr val="009690"/>
              </a:solidFill>
              <a:latin typeface="Arial"/>
            </a:endParaRPr>
          </a:p>
          <a:p>
            <a:pPr algn="ctr">
              <a:defRPr/>
            </a:pPr>
            <a:r>
              <a:rPr lang="en-GB" sz="1200">
                <a:solidFill>
                  <a:srgbClr val="009690"/>
                </a:solidFill>
                <a:latin typeface="Arial"/>
              </a:rPr>
              <a:t>+2</a:t>
            </a:r>
          </a:p>
          <a:p>
            <a:pPr algn="ctr">
              <a:defRPr/>
            </a:pPr>
            <a:r>
              <a:rPr lang="en-GB" sz="1200">
                <a:solidFill>
                  <a:srgbClr val="009690"/>
                </a:solidFill>
                <a:latin typeface="Arial"/>
              </a:rPr>
              <a:t>(vs. GM)</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rgbClr val="5C5B5A"/>
                </a:solidFill>
                <a:latin typeface="Arial"/>
              </a:rPr>
              <a:t>‘I am involved in decisions about me’</a:t>
            </a:r>
            <a:endParaRPr kumimoji="0" lang="en-GB" sz="1200" i="0" strike="noStrike" kern="1200" cap="none" spc="0" normalizeH="0" baseline="0" noProof="0">
              <a:ln>
                <a:noFill/>
              </a:ln>
              <a:solidFill>
                <a:srgbClr val="5C5B5A"/>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A10A6DCF-4DCD-9F84-AAF0-5AE6E6529C0F}"/>
              </a:ext>
              <a:ext uri="{C183D7F6-B498-43B3-948B-1728B52AA6E4}">
                <adec:decorative xmlns:adec="http://schemas.microsoft.com/office/drawing/2017/decorative" val="1"/>
              </a:ext>
            </a:extLst>
          </p:cNvPr>
          <p:cNvGrpSpPr/>
          <p:nvPr/>
        </p:nvGrpSpPr>
        <p:grpSpPr>
          <a:xfrm>
            <a:off x="4789717" y="3277154"/>
            <a:ext cx="5395930" cy="513333"/>
            <a:chOff x="5704114" y="3277154"/>
            <a:chExt cx="5395930" cy="513333"/>
          </a:xfrm>
        </p:grpSpPr>
        <p:cxnSp>
          <p:nvCxnSpPr>
            <p:cNvPr id="11" name="Connector: Elbow 10">
              <a:extLst>
                <a:ext uri="{FF2B5EF4-FFF2-40B4-BE49-F238E27FC236}">
                  <a16:creationId xmlns:a16="http://schemas.microsoft.com/office/drawing/2014/main" id="{064A54E3-0D7F-E27A-97A4-5C4670194AAF}"/>
                </a:ext>
                <a:ext uri="{C183D7F6-B498-43B3-948B-1728B52AA6E4}">
                  <adec:decorative xmlns:adec="http://schemas.microsoft.com/office/drawing/2017/decorative" val="1"/>
                </a:ext>
              </a:extLst>
            </p:cNvPr>
            <p:cNvCxnSpPr>
              <a:cxnSpLocks/>
            </p:cNvCxnSpPr>
            <p:nvPr/>
          </p:nvCxnSpPr>
          <p:spPr>
            <a:xfrm rot="16200000" flipH="1">
              <a:off x="6755569" y="2256279"/>
              <a:ext cx="482752" cy="2585662"/>
            </a:xfrm>
            <a:prstGeom prst="bentConnector3">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EB4E9959-4F05-E230-BA78-077CDD669C06}"/>
                </a:ext>
                <a:ext uri="{C183D7F6-B498-43B3-948B-1728B52AA6E4}">
                  <adec:decorative xmlns:adec="http://schemas.microsoft.com/office/drawing/2017/decorative" val="1"/>
                </a:ext>
              </a:extLst>
            </p:cNvPr>
            <p:cNvCxnSpPr>
              <a:cxnSpLocks/>
            </p:cNvCxnSpPr>
            <p:nvPr/>
          </p:nvCxnSpPr>
          <p:spPr>
            <a:xfrm rot="16200000" flipH="1">
              <a:off x="7566193" y="3066903"/>
              <a:ext cx="482752" cy="964414"/>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55ECB5A8-6F97-7849-E1DC-7EBE4E58990E}"/>
                </a:ext>
                <a:ext uri="{C183D7F6-B498-43B3-948B-1728B52AA6E4}">
                  <adec:decorative xmlns:adec="http://schemas.microsoft.com/office/drawing/2017/decorative" val="1"/>
                </a:ext>
              </a:extLst>
            </p:cNvPr>
            <p:cNvCxnSpPr>
              <a:cxnSpLocks/>
            </p:cNvCxnSpPr>
            <p:nvPr/>
          </p:nvCxnSpPr>
          <p:spPr>
            <a:xfrm rot="5400000">
              <a:off x="8481183" y="3116328"/>
              <a:ext cx="482752" cy="865565"/>
            </a:xfrm>
            <a:prstGeom prst="bentConnector3">
              <a:avLst>
                <a:gd name="adj1" fmla="val 50000"/>
              </a:avLst>
            </a:prstGeom>
            <a:ln w="22225">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E1E8E2-4CC2-4251-09CA-0328D0AC2119}"/>
                </a:ext>
                <a:ext uri="{C183D7F6-B498-43B3-948B-1728B52AA6E4}">
                  <adec:decorative xmlns:adec="http://schemas.microsoft.com/office/drawing/2017/decorative" val="1"/>
                </a:ext>
              </a:extLst>
            </p:cNvPr>
            <p:cNvCxnSpPr>
              <a:cxnSpLocks/>
            </p:cNvCxnSpPr>
            <p:nvPr/>
          </p:nvCxnSpPr>
          <p:spPr>
            <a:xfrm flipV="1">
              <a:off x="11100044" y="3277154"/>
              <a:ext cx="0" cy="271955"/>
            </a:xfrm>
            <a:prstGeom prst="line">
              <a:avLst/>
            </a:prstGeom>
            <a:ln w="22225">
              <a:solidFill>
                <a:srgbClr val="009690"/>
              </a:solidFill>
            </a:ln>
          </p:spPr>
          <p:style>
            <a:lnRef idx="1">
              <a:schemeClr val="accent1"/>
            </a:lnRef>
            <a:fillRef idx="0">
              <a:schemeClr val="accent1"/>
            </a:fillRef>
            <a:effectRef idx="0">
              <a:schemeClr val="accent1"/>
            </a:effectRef>
            <a:fontRef idx="minor">
              <a:schemeClr val="tx1"/>
            </a:fontRef>
          </p:style>
        </p:cxnSp>
        <p:pic>
          <p:nvPicPr>
            <p:cNvPr id="5" name="Picture 4" descr="connector from Shared Decision">
              <a:extLst>
                <a:ext uri="{FF2B5EF4-FFF2-40B4-BE49-F238E27FC236}">
                  <a16:creationId xmlns:a16="http://schemas.microsoft.com/office/drawing/2014/main" id="{6A8FD803-0815-1896-EA45-C6F4665EBE30}"/>
                </a:ext>
              </a:extLst>
            </p:cNvPr>
            <p:cNvPicPr>
              <a:picLocks noChangeAspect="1"/>
            </p:cNvPicPr>
            <p:nvPr/>
          </p:nvPicPr>
          <p:blipFill>
            <a:blip r:embed="rId4"/>
            <a:stretch>
              <a:fillRect/>
            </a:stretch>
          </p:blipFill>
          <p:spPr>
            <a:xfrm>
              <a:off x="8273024" y="3541678"/>
              <a:ext cx="2827020" cy="183678"/>
            </a:xfrm>
            <a:prstGeom prst="rect">
              <a:avLst/>
            </a:prstGeom>
          </p:spPr>
        </p:pic>
      </p:grpSp>
      <p:sp>
        <p:nvSpPr>
          <p:cNvPr id="10" name="TextBox 9">
            <a:extLst>
              <a:ext uri="{FF2B5EF4-FFF2-40B4-BE49-F238E27FC236}">
                <a16:creationId xmlns:a16="http://schemas.microsoft.com/office/drawing/2014/main" id="{5568B7F3-23A8-C9AE-B838-FA9CD0053764}"/>
              </a:ext>
            </a:extLst>
          </p:cNvPr>
          <p:cNvSpPr txBox="1"/>
          <p:nvPr/>
        </p:nvSpPr>
        <p:spPr>
          <a:xfrm>
            <a:off x="3911975" y="3866686"/>
            <a:ext cx="6805113" cy="2185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strike="noStrike" kern="1200" cap="none" spc="0" normalizeH="0" baseline="0" noProof="0">
                <a:ln>
                  <a:noFill/>
                </a:ln>
                <a:solidFill>
                  <a:srgbClr val="5C5B5A"/>
                </a:solidFill>
                <a:effectLst/>
                <a:uLnTx/>
                <a:uFillTx/>
                <a:latin typeface="Arial"/>
                <a:ea typeface="+mn-ea"/>
                <a:cs typeface="+mn-cs"/>
              </a:rPr>
              <a:t>Overall</a:t>
            </a:r>
            <a:r>
              <a:rPr lang="en-GB" sz="1600" b="1">
                <a:solidFill>
                  <a:srgbClr val="5C5B5A"/>
                </a:solidFill>
                <a:latin typeface="Arial"/>
              </a:rPr>
              <a:t> Greater Manchester health</a:t>
            </a:r>
            <a:r>
              <a:rPr kumimoji="0" lang="en-GB" sz="1600" b="1" i="0" strike="noStrike" kern="1200" cap="none" spc="0" normalizeH="0" baseline="0" noProof="0">
                <a:ln>
                  <a:noFill/>
                </a:ln>
                <a:solidFill>
                  <a:srgbClr val="5C5B5A"/>
                </a:solidFill>
                <a:effectLst/>
                <a:uLnTx/>
                <a:uFillTx/>
                <a:latin typeface="Arial"/>
                <a:ea typeface="+mn-ea"/>
                <a:cs typeface="+mn-cs"/>
              </a:rPr>
              <a:t> confidence score (out of 100)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0" b="1">
                <a:solidFill>
                  <a:srgbClr val="009690"/>
                </a:solidFill>
                <a:latin typeface="Arial"/>
              </a:rPr>
              <a:t>74.9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This is</a:t>
            </a:r>
            <a:endParaRPr lang="en-GB" sz="1600" b="1">
              <a:solidFill>
                <a:srgbClr val="00969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points higher than in the overall GM score</a:t>
            </a:r>
            <a:endParaRPr kumimoji="0" lang="en-GB" sz="1600" b="1" i="0"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AA675C02-6FCE-4F47-2FD1-BCE5EDE237B4}"/>
              </a:ext>
            </a:extLst>
          </p:cNvPr>
          <p:cNvSpPr txBox="1">
            <a:spLocks/>
          </p:cNvSpPr>
          <p:nvPr/>
        </p:nvSpPr>
        <p:spPr>
          <a:xfrm>
            <a:off x="391549" y="634239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S14. To what extent do you agree or disagree with the following statements?</a:t>
            </a:r>
          </a:p>
          <a:p>
            <a:pPr>
              <a:defRPr/>
            </a:pPr>
            <a:r>
              <a:rPr lang="en-GB" sz="1000">
                <a:solidFill>
                  <a:srgbClr val="FFFFFF">
                    <a:lumMod val="50000"/>
                  </a:srgbClr>
                </a:solidFill>
                <a:latin typeface="Arial"/>
                <a:cs typeface="Arial" panose="020B0604020202020204" pitchFamily="34" charset="0"/>
              </a:rPr>
              <a:t>Unweighted base: All respondents Survey 13-15, 4539 (Valid responses)</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C4D861FB-96B5-707F-E592-B517E2D68BE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85300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32">
            <a:extLst>
              <a:ext uri="{FF2B5EF4-FFF2-40B4-BE49-F238E27FC236}">
                <a16:creationId xmlns:a16="http://schemas.microsoft.com/office/drawing/2014/main" id="{C48AF84A-1436-0E69-2BBA-082313A99E50}"/>
              </a:ext>
            </a:extLst>
          </p:cNvPr>
          <p:cNvSpPr txBox="1">
            <a:spLocks noGrp="1"/>
          </p:cNvSpPr>
          <p:nvPr>
            <p:ph type="title" idx="4294967295"/>
          </p:nvPr>
        </p:nvSpPr>
        <p:spPr>
          <a:xfrm>
            <a:off x="391549" y="14178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1 in 10 (11%) respondents say </a:t>
            </a:r>
            <a:r>
              <a:rPr kumimoji="0" lang="en-GB" sz="1800" b="1" i="0" u="none" strike="noStrike" kern="1200" cap="none" spc="0" normalizeH="0" baseline="0" noProof="0" dirty="0">
                <a:ln>
                  <a:noFill/>
                </a:ln>
                <a:solidFill>
                  <a:srgbClr val="009690"/>
                </a:solidFill>
                <a:effectLst/>
                <a:uLnTx/>
                <a:uFillTx/>
                <a:latin typeface="Arial"/>
                <a:ea typeface="+mn-ea"/>
                <a:cs typeface="+mn-cs"/>
              </a:rPr>
              <a:t>cost implications have stopped them accessing NHS services </a:t>
            </a:r>
            <a:r>
              <a:rPr kumimoji="0" lang="en-GB" sz="1800" b="1" i="0" u="none" strike="noStrike" kern="1200" cap="none" spc="0" normalizeH="0" baseline="0" noProof="0" dirty="0">
                <a:ln>
                  <a:noFill/>
                </a:ln>
                <a:solidFill>
                  <a:srgbClr val="5C5B5A"/>
                </a:solidFill>
                <a:effectLst/>
                <a:uLnTx/>
                <a:uFillTx/>
                <a:latin typeface="Arial"/>
                <a:ea typeface="+mn-ea"/>
                <a:cs typeface="+mn-cs"/>
              </a:rPr>
              <a:t>in the past month, significantly lower than in August (13%)</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5" name="TextBox 4">
            <a:extLst>
              <a:ext uri="{FF2B5EF4-FFF2-40B4-BE49-F238E27FC236}">
                <a16:creationId xmlns:a16="http://schemas.microsoft.com/office/drawing/2014/main" id="{D52D8664-8F8B-7C4F-4B9C-45679BB7F7F1}"/>
              </a:ext>
            </a:extLst>
          </p:cNvPr>
          <p:cNvSpPr txBox="1"/>
          <p:nvPr/>
        </p:nvSpPr>
        <p:spPr>
          <a:xfrm>
            <a:off x="514801" y="1661663"/>
            <a:ext cx="11162398" cy="523220"/>
          </a:xfrm>
          <a:prstGeom prst="rect">
            <a:avLst/>
          </a:prstGeom>
          <a:noFill/>
        </p:spPr>
        <p:txBody>
          <a:bodyPr wrap="square" lIns="91440" tIns="45720" rIns="91440" bIns="45720" rtlCol="0" anchor="t">
            <a:spAutoFit/>
          </a:bodyPr>
          <a:lstStyle/>
          <a:p>
            <a:pPr algn="ctr">
              <a:defRPr/>
            </a:pPr>
            <a:r>
              <a:rPr lang="en-GB" sz="1400" b="1">
                <a:solidFill>
                  <a:srgbClr val="5C5B5A"/>
                </a:solidFill>
                <a:latin typeface="Arial"/>
              </a:rPr>
              <a:t>Have there been occasions when you have been unable to access NHS health and / or social care services due to cost implications </a:t>
            </a:r>
            <a:r>
              <a:rPr lang="en-GB" sz="1400">
                <a:solidFill>
                  <a:srgbClr val="5C5B5A"/>
                </a:solidFill>
                <a:latin typeface="Arial"/>
              </a:rPr>
              <a:t>(such as cost of time away from work, travelling time, public transport costs, cost of parking, childcare costs)</a:t>
            </a:r>
            <a:r>
              <a:rPr kumimoji="0" lang="en-GB" sz="1400" strike="noStrike" kern="1200" cap="none" spc="0" normalizeH="0" baseline="0" noProof="0">
                <a:ln>
                  <a:noFill/>
                </a:ln>
                <a:solidFill>
                  <a:srgbClr val="5C5B5A"/>
                </a:solidFill>
                <a:effectLst/>
                <a:uLnTx/>
                <a:uFillTx/>
                <a:latin typeface="Arial"/>
                <a:ea typeface="+mn-ea"/>
                <a:cs typeface="+mn-cs"/>
              </a:rPr>
              <a:t>?</a:t>
            </a:r>
            <a:r>
              <a:rPr lang="en-GB" sz="1400">
                <a:solidFill>
                  <a:srgbClr val="5C5B5A"/>
                </a:solidFill>
                <a:latin typeface="Arial"/>
              </a:rPr>
              <a:t> </a:t>
            </a:r>
            <a:endParaRPr kumimoji="0" lang="en-GB" sz="140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A vertical bar chart showing the proportion of respondents who have been unable to access NHS health and or social care services due to cost implications. 11% have been unable to access services in the last month, and 17% have been unable to access services within the last 12 months. ">
            <a:extLst>
              <a:ext uri="{FF2B5EF4-FFF2-40B4-BE49-F238E27FC236}">
                <a16:creationId xmlns:a16="http://schemas.microsoft.com/office/drawing/2014/main" id="{3BF97598-49A5-C430-30CA-FEB14BA34EFC}"/>
              </a:ext>
            </a:extLst>
          </p:cNvPr>
          <p:cNvGraphicFramePr/>
          <p:nvPr>
            <p:extLst>
              <p:ext uri="{D42A27DB-BD31-4B8C-83A1-F6EECF244321}">
                <p14:modId xmlns:p14="http://schemas.microsoft.com/office/powerpoint/2010/main" val="2789266031"/>
              </p:ext>
            </p:extLst>
          </p:nvPr>
        </p:nvGraphicFramePr>
        <p:xfrm>
          <a:off x="1227200" y="2251494"/>
          <a:ext cx="9737601" cy="388683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C55B64C-85BA-2FB9-6C7F-8180DFB13E55}"/>
              </a:ext>
              <a:ext uri="{C183D7F6-B498-43B3-948B-1728B52AA6E4}">
                <adec:decorative xmlns:adec="http://schemas.microsoft.com/office/drawing/2017/decorative" val="1"/>
              </a:ext>
            </a:extLst>
          </p:cNvPr>
          <p:cNvSpPr txBox="1"/>
          <p:nvPr/>
        </p:nvSpPr>
        <p:spPr>
          <a:xfrm>
            <a:off x="3732285" y="2596943"/>
            <a:ext cx="360676"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(-2pp)</a:t>
            </a:r>
          </a:p>
        </p:txBody>
      </p:sp>
      <p:sp>
        <p:nvSpPr>
          <p:cNvPr id="12" name="TextBox 11">
            <a:extLst>
              <a:ext uri="{FF2B5EF4-FFF2-40B4-BE49-F238E27FC236}">
                <a16:creationId xmlns:a16="http://schemas.microsoft.com/office/drawing/2014/main" id="{E675F4AD-C53F-0B53-8450-9C933623DE26}"/>
              </a:ext>
              <a:ext uri="{C183D7F6-B498-43B3-948B-1728B52AA6E4}">
                <adec:decorative xmlns:adec="http://schemas.microsoft.com/office/drawing/2017/decorative" val="1"/>
              </a:ext>
            </a:extLst>
          </p:cNvPr>
          <p:cNvSpPr txBox="1"/>
          <p:nvPr/>
        </p:nvSpPr>
        <p:spPr>
          <a:xfrm>
            <a:off x="3741967" y="3998483"/>
            <a:ext cx="394339"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(+3pp)</a:t>
            </a:r>
          </a:p>
        </p:txBody>
      </p:sp>
      <p:sp>
        <p:nvSpPr>
          <p:cNvPr id="13" name="TextBox 12">
            <a:extLst>
              <a:ext uri="{FF2B5EF4-FFF2-40B4-BE49-F238E27FC236}">
                <a16:creationId xmlns:a16="http://schemas.microsoft.com/office/drawing/2014/main" id="{4CF170F3-A77F-0D76-B1C2-F316A3A7BDE6}"/>
              </a:ext>
              <a:ext uri="{C183D7F6-B498-43B3-948B-1728B52AA6E4}">
                <adec:decorative xmlns:adec="http://schemas.microsoft.com/office/drawing/2017/decorative" val="1"/>
              </a:ext>
            </a:extLst>
          </p:cNvPr>
          <p:cNvSpPr txBox="1"/>
          <p:nvPr/>
        </p:nvSpPr>
        <p:spPr>
          <a:xfrm>
            <a:off x="3912623" y="5025276"/>
            <a:ext cx="360676"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(-1pp)</a:t>
            </a:r>
          </a:p>
        </p:txBody>
      </p:sp>
      <p:sp>
        <p:nvSpPr>
          <p:cNvPr id="14" name="TextBox 13">
            <a:extLst>
              <a:ext uri="{FF2B5EF4-FFF2-40B4-BE49-F238E27FC236}">
                <a16:creationId xmlns:a16="http://schemas.microsoft.com/office/drawing/2014/main" id="{20F35947-E2BB-16FB-2857-82E7B51B2027}"/>
              </a:ext>
              <a:ext uri="{C183D7F6-B498-43B3-948B-1728B52AA6E4}">
                <adec:decorative xmlns:adec="http://schemas.microsoft.com/office/drawing/2017/decorative" val="1"/>
              </a:ext>
            </a:extLst>
          </p:cNvPr>
          <p:cNvSpPr txBox="1"/>
          <p:nvPr/>
        </p:nvSpPr>
        <p:spPr>
          <a:xfrm>
            <a:off x="8301986" y="2758526"/>
            <a:ext cx="360676"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(-2pp)</a:t>
            </a:r>
          </a:p>
        </p:txBody>
      </p:sp>
      <p:sp>
        <p:nvSpPr>
          <p:cNvPr id="15" name="TextBox 14">
            <a:extLst>
              <a:ext uri="{FF2B5EF4-FFF2-40B4-BE49-F238E27FC236}">
                <a16:creationId xmlns:a16="http://schemas.microsoft.com/office/drawing/2014/main" id="{171F26C2-1616-E593-D189-73B7015CBBDF}"/>
              </a:ext>
              <a:ext uri="{C183D7F6-B498-43B3-948B-1728B52AA6E4}">
                <adec:decorative xmlns:adec="http://schemas.microsoft.com/office/drawing/2017/decorative" val="1"/>
              </a:ext>
            </a:extLst>
          </p:cNvPr>
          <p:cNvSpPr txBox="1"/>
          <p:nvPr/>
        </p:nvSpPr>
        <p:spPr>
          <a:xfrm>
            <a:off x="8285154" y="4079274"/>
            <a:ext cx="394339"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(+3pp)</a:t>
            </a:r>
          </a:p>
        </p:txBody>
      </p:sp>
      <p:sp>
        <p:nvSpPr>
          <p:cNvPr id="17" name="TextBox 16">
            <a:extLst>
              <a:ext uri="{FF2B5EF4-FFF2-40B4-BE49-F238E27FC236}">
                <a16:creationId xmlns:a16="http://schemas.microsoft.com/office/drawing/2014/main" id="{685FFD0B-9793-E378-2138-5BFC8C06C153}"/>
              </a:ext>
              <a:ext uri="{C183D7F6-B498-43B3-948B-1728B52AA6E4}">
                <adec:decorative xmlns:adec="http://schemas.microsoft.com/office/drawing/2017/decorative" val="1"/>
              </a:ext>
            </a:extLst>
          </p:cNvPr>
          <p:cNvSpPr txBox="1"/>
          <p:nvPr/>
        </p:nvSpPr>
        <p:spPr>
          <a:xfrm>
            <a:off x="8441447" y="5025277"/>
            <a:ext cx="476092" cy="161583"/>
          </a:xfrm>
          <a:prstGeom prst="rect">
            <a:avLst/>
          </a:prstGeom>
          <a:noFill/>
        </p:spPr>
        <p:txBody>
          <a:bodyPr wrap="non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chemeClr val="bg1"/>
                </a:solidFill>
                <a:latin typeface="Arial"/>
              </a:rPr>
              <a:t>(+/-0pp)</a:t>
            </a:r>
          </a:p>
        </p:txBody>
      </p:sp>
      <p:sp>
        <p:nvSpPr>
          <p:cNvPr id="4" name="Footer Placeholder 4">
            <a:extLst>
              <a:ext uri="{FF2B5EF4-FFF2-40B4-BE49-F238E27FC236}">
                <a16:creationId xmlns:a16="http://schemas.microsoft.com/office/drawing/2014/main" id="{0EE3193C-01AB-23CE-6D66-EA7B65FAF880}"/>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NHS4. Have you found [stated situation] has been an issue for you in...? QNHS5. Which of the following cost implications best describes your reason for not accessing an NHS health and/or social care service? Base: All respondents, S13, 1540; S14, 1482 All who have been unable to access NHS services due to cost implications, S14, 306; S15, 275</a:t>
            </a:r>
            <a:endParaRPr kumimoji="0" lang="en-GB" sz="1000" b="0" i="1"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a:extLst>
              <a:ext uri="{FF2B5EF4-FFF2-40B4-BE49-F238E27FC236}">
                <a16:creationId xmlns:a16="http://schemas.microsoft.com/office/drawing/2014/main" id="{8760E2F4-3EC2-DB7B-40EB-8B26DC77FCEA}"/>
              </a:ext>
              <a:ext uri="{C183D7F6-B498-43B3-948B-1728B52AA6E4}">
                <adec:decorative xmlns:adec="http://schemas.microsoft.com/office/drawing/2017/decorative" val="1"/>
              </a:ext>
            </a:extLst>
          </p:cNvPr>
          <p:cNvGrpSpPr/>
          <p:nvPr/>
        </p:nvGrpSpPr>
        <p:grpSpPr>
          <a:xfrm>
            <a:off x="8600687" y="5935506"/>
            <a:ext cx="3373974" cy="269304"/>
            <a:chOff x="229117" y="5927615"/>
            <a:chExt cx="3373974" cy="269304"/>
          </a:xfrm>
        </p:grpSpPr>
        <p:grpSp>
          <p:nvGrpSpPr>
            <p:cNvPr id="3" name="Group 2" descr="Green and Red arrows to signify when a statistic is significantly higher or lower than the previous survey.">
              <a:extLst>
                <a:ext uri="{FF2B5EF4-FFF2-40B4-BE49-F238E27FC236}">
                  <a16:creationId xmlns:a16="http://schemas.microsoft.com/office/drawing/2014/main" id="{9804BE1E-7BF5-CE15-AFD4-E99922DC401A}"/>
                </a:ext>
              </a:extLst>
            </p:cNvPr>
            <p:cNvGrpSpPr/>
            <p:nvPr/>
          </p:nvGrpSpPr>
          <p:grpSpPr>
            <a:xfrm>
              <a:off x="229117" y="5927615"/>
              <a:ext cx="3373974" cy="269304"/>
              <a:chOff x="520117" y="5772736"/>
              <a:chExt cx="3373974" cy="269304"/>
            </a:xfrm>
          </p:grpSpPr>
          <p:sp>
            <p:nvSpPr>
              <p:cNvPr id="9" name="Arrow: Down 8">
                <a:extLst>
                  <a:ext uri="{FF2B5EF4-FFF2-40B4-BE49-F238E27FC236}">
                    <a16:creationId xmlns:a16="http://schemas.microsoft.com/office/drawing/2014/main" id="{9B240463-DC2E-830F-9910-7B683973C82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5680658A-84D9-CCFB-3762-ABB153A9295C}"/>
                  </a:ext>
                </a:extLst>
              </p:cNvPr>
              <p:cNvSpPr txBox="1"/>
              <p:nvPr/>
            </p:nvSpPr>
            <p:spPr>
              <a:xfrm>
                <a:off x="884934" y="5772736"/>
                <a:ext cx="3009157"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August 2024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 name="Arrow: Down 5">
              <a:extLst>
                <a:ext uri="{FF2B5EF4-FFF2-40B4-BE49-F238E27FC236}">
                  <a16:creationId xmlns:a16="http://schemas.microsoft.com/office/drawing/2014/main" id="{8380576C-E6F6-EEC9-7756-31D33BC2CF44}"/>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0" name="Arrow: Down 19">
            <a:extLst>
              <a:ext uri="{FF2B5EF4-FFF2-40B4-BE49-F238E27FC236}">
                <a16:creationId xmlns:a16="http://schemas.microsoft.com/office/drawing/2014/main" id="{FC6F5007-8DC7-C4D4-25BD-DA13BB73F046}"/>
              </a:ext>
              <a:ext uri="{C183D7F6-B498-43B3-948B-1728B52AA6E4}">
                <adec:decorative xmlns:adec="http://schemas.microsoft.com/office/drawing/2017/decorative" val="1"/>
              </a:ext>
            </a:extLst>
          </p:cNvPr>
          <p:cNvSpPr/>
          <p:nvPr/>
        </p:nvSpPr>
        <p:spPr>
          <a:xfrm>
            <a:off x="4120574" y="2440184"/>
            <a:ext cx="159391" cy="180961"/>
          </a:xfrm>
          <a:prstGeom prst="downArrow">
            <a:avLst/>
          </a:prstGeom>
          <a:solidFill>
            <a:schemeClr val="accent1"/>
          </a:solidFill>
          <a:ln>
            <a:solidFill>
              <a:srgbClr val="FFFFF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24427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5A680-E83F-483B-F7F7-8AF1349E14B5}"/>
            </a:ext>
          </a:extLst>
        </p:cNvPr>
        <p:cNvGrpSpPr/>
        <p:nvPr/>
      </p:nvGrpSpPr>
      <p:grpSpPr>
        <a:xfrm>
          <a:off x="0" y="0"/>
          <a:ext cx="0" cy="0"/>
          <a:chOff x="0" y="0"/>
          <a:chExt cx="0" cy="0"/>
        </a:xfrm>
      </p:grpSpPr>
      <p:sp>
        <p:nvSpPr>
          <p:cNvPr id="24" name="Content Placeholder 32">
            <a:extLst>
              <a:ext uri="{FF2B5EF4-FFF2-40B4-BE49-F238E27FC236}">
                <a16:creationId xmlns:a16="http://schemas.microsoft.com/office/drawing/2014/main" id="{62C6265F-4E35-A45D-031E-1D2F483950B7}"/>
              </a:ext>
            </a:extLst>
          </p:cNvPr>
          <p:cNvSpPr txBox="1">
            <a:spLocks noGrp="1"/>
          </p:cNvSpPr>
          <p:nvPr>
            <p:ph type="title" idx="4294967295"/>
          </p:nvPr>
        </p:nvSpPr>
        <p:spPr>
          <a:xfrm>
            <a:off x="391549" y="141785"/>
            <a:ext cx="11718695" cy="892630"/>
          </a:xfrm>
          <a:prstGeom prst="rect">
            <a:avLst/>
          </a:prstGeom>
          <a:noFill/>
          <a:ln>
            <a:noFill/>
            <a:prstDash/>
          </a:ln>
          <a:effectLst/>
        </p:spPr>
        <p:txBody>
          <a:bodyPr rot="0" spcFirstLastPara="0" vertOverflow="overflow" horzOverflow="overflow" vert="horz" wrap="square" lIns="90000" tIns="90000" rIns="90000" bIns="9000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Loss of earnings, cost of taxis and costs after the appointment are the most common barriers – though various other barriers have been referenced to varying degrees since we first asked this question in July</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8" name="TextBox 7">
            <a:extLst>
              <a:ext uri="{FF2B5EF4-FFF2-40B4-BE49-F238E27FC236}">
                <a16:creationId xmlns:a16="http://schemas.microsoft.com/office/drawing/2014/main" id="{85919A38-5854-B071-A447-01F57C40CDBA}"/>
              </a:ext>
              <a:ext uri="{C183D7F6-B498-43B3-948B-1728B52AA6E4}">
                <adec:decorative xmlns:adec="http://schemas.microsoft.com/office/drawing/2017/decorative" val="0"/>
              </a:ext>
            </a:extLst>
          </p:cNvPr>
          <p:cNvSpPr txBox="1"/>
          <p:nvPr/>
        </p:nvSpPr>
        <p:spPr>
          <a:xfrm>
            <a:off x="909828" y="1090133"/>
            <a:ext cx="10372344" cy="430887"/>
          </a:xfrm>
          <a:prstGeom prst="rect">
            <a:avLst/>
          </a:prstGeom>
          <a:noFill/>
        </p:spPr>
        <p:txBody>
          <a:bodyPr wrap="square" lIns="0" tIns="0" rIns="0" bIns="0" rtlCol="0">
            <a:spAutoFit/>
          </a:bodyPr>
          <a:lstStyle/>
          <a:p>
            <a:pPr algn="ctr">
              <a:defRPr/>
            </a:pPr>
            <a:r>
              <a:rPr lang="en-GB" sz="1400" b="1">
                <a:solidFill>
                  <a:srgbClr val="5C5B5A"/>
                </a:solidFill>
                <a:latin typeface="Arial"/>
              </a:rPr>
              <a:t>Among those who have been unable, which of the following cost implications explains your reason for not accessing an NHS service (n=275)</a:t>
            </a:r>
          </a:p>
        </p:txBody>
      </p:sp>
      <p:graphicFrame>
        <p:nvGraphicFramePr>
          <p:cNvPr id="7" name="Chart 6" descr="Bar chart showing the reason that respondents have been unable to access health or social services. 34% is because of a loss of earning with time away from work, 26% is the cost of taxis and 25% is the costs they will be faced after the appointment. ">
            <a:extLst>
              <a:ext uri="{FF2B5EF4-FFF2-40B4-BE49-F238E27FC236}">
                <a16:creationId xmlns:a16="http://schemas.microsoft.com/office/drawing/2014/main" id="{F8B32D2A-93B1-83BD-E57B-FB2826BB6475}"/>
              </a:ext>
            </a:extLst>
          </p:cNvPr>
          <p:cNvGraphicFramePr/>
          <p:nvPr>
            <p:extLst>
              <p:ext uri="{D42A27DB-BD31-4B8C-83A1-F6EECF244321}">
                <p14:modId xmlns:p14="http://schemas.microsoft.com/office/powerpoint/2010/main" val="2757984191"/>
              </p:ext>
            </p:extLst>
          </p:nvPr>
        </p:nvGraphicFramePr>
        <p:xfrm>
          <a:off x="1225297" y="1600922"/>
          <a:ext cx="9153144" cy="4719866"/>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4">
            <a:extLst>
              <a:ext uri="{FF2B5EF4-FFF2-40B4-BE49-F238E27FC236}">
                <a16:creationId xmlns:a16="http://schemas.microsoft.com/office/drawing/2014/main" id="{6C2E27EC-8276-3C28-817F-7989D20F24EF}"/>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QNHS5. Which of the following cost implications best describes your reason for not accessing an NHS health and/or social care service?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who have been unable to access NHS services due to cost implications, S13, 368; S14, 306; S15, 275</a:t>
            </a:r>
            <a:endParaRPr kumimoji="0" lang="en-GB" sz="1000" b="0" i="1"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FDDB413B-8AD4-B56F-D021-021B5760758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19914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sz="4400" b="1" dirty="0">
                <a:latin typeface="Arial" panose="020B0604020202020204" pitchFamily="34" charset="0"/>
                <a:cs typeface="Arial" panose="020B0604020202020204" pitchFamily="34" charset="0"/>
              </a:rPr>
              <a:t>Good Work</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2049493061"/>
              </p:ext>
            </p:extLst>
          </p:nvPr>
        </p:nvGraphicFramePr>
        <p:xfrm>
          <a:off x="590400" y="3718800"/>
          <a:ext cx="4922633" cy="86136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panose="020B0604020202020204" pitchFamily="34" charset="0"/>
                          <a:cs typeface="Arial" panose="020B0604020202020204" pitchFamily="34" charset="0"/>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2</a:t>
                      </a:r>
                      <a:r>
                        <a:rPr lang="en-GB" sz="1400" b="1" u="sng">
                          <a:solidFill>
                            <a:schemeClr val="bg1"/>
                          </a:solidFill>
                          <a:latin typeface="Arial" panose="020B0604020202020204" pitchFamily="34" charset="0"/>
                          <a:cs typeface="Arial" panose="020B0604020202020204" pitchFamily="34" charset="0"/>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panose="020B0604020202020204" pitchFamily="34" charset="0"/>
                          <a:cs typeface="Arial" panose="020B0604020202020204" pitchFamily="34" charset="0"/>
                        </a:rPr>
                        <a:t>Good work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29</a:t>
                      </a:r>
                      <a:r>
                        <a:rPr lang="en-GB" sz="1400" b="1" u="sng">
                          <a:solidFill>
                            <a:schemeClr val="bg1"/>
                          </a:solidFill>
                          <a:latin typeface="Arial" panose="020B0604020202020204" pitchFamily="34" charset="0"/>
                          <a:cs typeface="Arial" panose="020B0604020202020204" pitchFamily="34" charset="0"/>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panose="020B0604020202020204" pitchFamily="34" charset="0"/>
                          <a:cs typeface="Arial" panose="020B0604020202020204" pitchFamily="34" charset="0"/>
                        </a:rPr>
                        <a:t>Good work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31-40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208030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Good work – Overview and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2803973"/>
          </a:xfrm>
          <a:prstGeom prst="rect">
            <a:avLst/>
          </a:prstGeom>
          <a:noFill/>
        </p:spPr>
        <p:txBody>
          <a:bodyPr wrap="square" lIns="91440" tIns="45720" rIns="91440" bIns="45720" rtlCol="0" anchor="t">
            <a:spAutoFit/>
          </a:bodyPr>
          <a:lstStyle/>
          <a:p>
            <a:pPr>
              <a:lnSpc>
                <a:spcPct val="114000"/>
              </a:lnSpc>
              <a:spcAft>
                <a:spcPts val="1400"/>
              </a:spcAft>
            </a:pPr>
            <a:r>
              <a:rPr lang="en-GB" sz="1400">
                <a:solidFill>
                  <a:schemeClr val="bg1"/>
                </a:solidFill>
                <a:latin typeface="Arial"/>
                <a:cs typeface="Arial"/>
              </a:rPr>
              <a:t>The GM Residents' Survey includes a number of questions designed to explore residents' experiences of their job and working environment, including the degree of influence and flexibility they have over their work, job satisfaction, and job security. Following a review of the current questions, the Good Work section was revised and expanded this wave to include new questions exploring employment situation, job stress, and opportunities for personal development among other areas. </a:t>
            </a:r>
          </a:p>
          <a:p>
            <a:pPr>
              <a:lnSpc>
                <a:spcPct val="114000"/>
              </a:lnSpc>
              <a:spcAft>
                <a:spcPts val="1400"/>
              </a:spcAft>
            </a:pPr>
            <a:r>
              <a:rPr lang="en-GB" sz="1400">
                <a:solidFill>
                  <a:schemeClr val="bg1"/>
                </a:solidFill>
                <a:latin typeface="Arial"/>
                <a:cs typeface="Arial"/>
              </a:rPr>
              <a:t>This section shows data from Survey 15 (August 2024), Survey 11 (February 2024), Survey 8 (July 2023). The results highlight potential trends and indicators which individual localities will, in time, be able to explore in greater detail. </a:t>
            </a:r>
          </a:p>
          <a:p>
            <a:pPr>
              <a:lnSpc>
                <a:spcPct val="114000"/>
              </a:lnSpc>
              <a:spcAft>
                <a:spcPts val="1400"/>
              </a:spcAft>
            </a:pPr>
            <a:r>
              <a:rPr lang="en-GB" sz="1400">
                <a:solidFill>
                  <a:schemeClr val="bg1"/>
                </a:solidFill>
                <a:latin typeface="Arial"/>
                <a:cs typeface="Arial"/>
              </a:rPr>
              <a:t> </a:t>
            </a:r>
          </a:p>
          <a:p>
            <a:pPr marL="742950" lvl="1" indent="-285750">
              <a:buFont typeface="Arial" panose="020B0604020202020204" pitchFamily="34" charset="0"/>
              <a:buChar char="•"/>
            </a:pPr>
            <a:endParaRPr lang="en-GB" sz="1400">
              <a:solidFill>
                <a:schemeClr val="bg1"/>
              </a:solidFill>
              <a:latin typeface="Arial"/>
              <a:cs typeface="Aria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4548053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365127" y="160921"/>
            <a:ext cx="10515600" cy="693150"/>
          </a:xfrm>
        </p:spPr>
        <p:txBody>
          <a:bodyPr/>
          <a:lstStyle/>
          <a:p>
            <a:r>
              <a:rPr lang="en-GB" dirty="0">
                <a:latin typeface="Arial" panose="020B0604020202020204" pitchFamily="34" charset="0"/>
                <a:cs typeface="Arial" panose="020B0604020202020204" pitchFamily="34" charset="0"/>
              </a:rPr>
              <a:t>Good work – key findings (1 of 2)</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15B5EB0-EF70-39E9-7F6B-A81CDC28DB89}"/>
              </a:ext>
            </a:extLst>
          </p:cNvPr>
          <p:cNvSpPr txBox="1"/>
          <p:nvPr/>
        </p:nvSpPr>
        <p:spPr>
          <a:xfrm>
            <a:off x="365760" y="990170"/>
            <a:ext cx="11262049" cy="4153316"/>
          </a:xfrm>
          <a:prstGeom prst="rect">
            <a:avLst/>
          </a:prstGeom>
          <a:noFill/>
        </p:spPr>
        <p:txBody>
          <a:bodyPr wrap="square" lIns="91440" tIns="45720" rIns="91440" bIns="45720" rtlCol="0" anchor="t">
            <a:spAutoFit/>
          </a:bodyPr>
          <a:lstStyle/>
          <a:p>
            <a:pPr>
              <a:spcAft>
                <a:spcPts val="500"/>
              </a:spcAft>
              <a:defRPr/>
            </a:pPr>
            <a:r>
              <a:rPr lang="en-GB" sz="1200" b="1" dirty="0">
                <a:solidFill>
                  <a:schemeClr val="bg1"/>
                </a:solidFill>
                <a:latin typeface="Arial"/>
                <a:cs typeface="Arial"/>
              </a:rPr>
              <a:t>CONTEXT – CURRENT EMPLOYMENT OR CONTRACT SITUATION</a:t>
            </a:r>
            <a:endParaRPr lang="en-GB" sz="1200" dirty="0">
              <a:solidFill>
                <a:schemeClr val="bg1"/>
              </a:solidFill>
              <a:latin typeface="Arial"/>
              <a:cs typeface="Arial"/>
            </a:endParaRPr>
          </a:p>
          <a:p>
            <a:pPr marL="285750" indent="-285750">
              <a:spcAft>
                <a:spcPts val="600"/>
              </a:spcAft>
              <a:buFont typeface="Arial,Sans-Serif"/>
              <a:buChar char="•"/>
              <a:defRPr/>
            </a:pPr>
            <a:r>
              <a:rPr lang="en-GB" sz="1200" dirty="0">
                <a:solidFill>
                  <a:schemeClr val="bg1"/>
                </a:solidFill>
                <a:latin typeface="Arial"/>
                <a:cs typeface="Arial"/>
              </a:rPr>
              <a:t>878 respondents within the overall residents' survey sample are employed, over half (57%) of the total sample of 1,518. The majority of employed residents are employed in permanent full-time positions (63%). 17% are in permanent part-time positions. Of the remaining respondents, 6% are self-employed sole traders, and 5% are on a fixed term contract. </a:t>
            </a:r>
          </a:p>
          <a:p>
            <a:pPr marL="285750" indent="-285750">
              <a:spcAft>
                <a:spcPts val="600"/>
              </a:spcAft>
              <a:buFont typeface="Arial,Sans-Serif"/>
              <a:buChar char="•"/>
              <a:defRPr/>
            </a:pPr>
            <a:endParaRPr lang="en-GB" sz="1200" dirty="0">
              <a:solidFill>
                <a:schemeClr val="bg1"/>
              </a:solidFill>
              <a:latin typeface="Arial"/>
              <a:cs typeface="Arial"/>
            </a:endParaRPr>
          </a:p>
          <a:p>
            <a:pPr marL="0" marR="0" lvl="0" indent="0" algn="l" defTabSz="914400">
              <a:spcBef>
                <a:spcPts val="0"/>
              </a:spcBef>
              <a:spcAft>
                <a:spcPts val="50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cs typeface="Arial"/>
              </a:rPr>
              <a:t>JOB SATISFACTION</a:t>
            </a:r>
            <a:endParaRPr lang="en-GB" sz="1200" b="0" i="0" u="none" strike="noStrike" kern="1200" cap="none" spc="0" normalizeH="0" baseline="0" noProof="0" dirty="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Job satisfaction</a:t>
            </a:r>
            <a:r>
              <a:rPr kumimoji="0" lang="en-GB" sz="1200" b="0" i="0" u="none" strike="noStrike" kern="1200" cap="none" spc="0" normalizeH="0" baseline="0" noProof="0" dirty="0">
                <a:ln>
                  <a:noFill/>
                </a:ln>
                <a:solidFill>
                  <a:schemeClr val="bg1"/>
                </a:solidFill>
                <a:effectLst/>
                <a:uLnTx/>
                <a:uFillTx/>
                <a:latin typeface="Arial"/>
                <a:cs typeface="Arial"/>
              </a:rPr>
              <a:t> has </a:t>
            </a:r>
            <a:r>
              <a:rPr lang="en-GB" sz="1200" dirty="0">
                <a:solidFill>
                  <a:schemeClr val="bg1"/>
                </a:solidFill>
                <a:latin typeface="Arial"/>
                <a:cs typeface="Arial"/>
              </a:rPr>
              <a:t>decreased</a:t>
            </a:r>
            <a:r>
              <a:rPr kumimoji="0" lang="en-GB" sz="1200" b="0" i="0" u="none" strike="noStrike" kern="1200" cap="none" spc="0" normalizeH="0" baseline="0" noProof="0" dirty="0">
                <a:ln>
                  <a:noFill/>
                </a:ln>
                <a:solidFill>
                  <a:schemeClr val="bg1"/>
                </a:solidFill>
                <a:effectLst/>
                <a:uLnTx/>
                <a:uFillTx/>
                <a:latin typeface="Arial"/>
                <a:cs typeface="Arial"/>
              </a:rPr>
              <a:t> since </a:t>
            </a:r>
            <a:r>
              <a:rPr lang="en-GB" sz="1200" dirty="0">
                <a:solidFill>
                  <a:schemeClr val="bg1"/>
                </a:solidFill>
                <a:latin typeface="Arial"/>
                <a:cs typeface="Arial"/>
              </a:rPr>
              <a:t>February 2024 </a:t>
            </a:r>
            <a:r>
              <a:rPr kumimoji="0" lang="en-GB" sz="1200" b="0" i="0" u="none" strike="noStrike" kern="1200" cap="none" spc="0" normalizeH="0" baseline="0" noProof="0" dirty="0">
                <a:ln>
                  <a:noFill/>
                </a:ln>
                <a:solidFill>
                  <a:schemeClr val="bg1"/>
                </a:solidFill>
                <a:effectLst/>
                <a:uLnTx/>
                <a:uFillTx/>
                <a:latin typeface="Arial"/>
                <a:cs typeface="Arial"/>
              </a:rPr>
              <a:t>(when </a:t>
            </a:r>
            <a:r>
              <a:rPr lang="en-GB" sz="1200" dirty="0">
                <a:solidFill>
                  <a:schemeClr val="bg1"/>
                </a:solidFill>
                <a:latin typeface="Arial"/>
                <a:cs typeface="Arial"/>
              </a:rPr>
              <a:t>related questions </a:t>
            </a:r>
            <a:r>
              <a:rPr kumimoji="0" lang="en-GB" sz="1200" b="0" i="0" u="none" strike="noStrike" kern="1200" cap="none" spc="0" normalizeH="0" baseline="0" noProof="0" dirty="0">
                <a:ln>
                  <a:noFill/>
                </a:ln>
                <a:solidFill>
                  <a:schemeClr val="bg1"/>
                </a:solidFill>
                <a:effectLst/>
                <a:uLnTx/>
                <a:uFillTx/>
                <a:latin typeface="Arial"/>
                <a:cs typeface="Arial"/>
              </a:rPr>
              <a:t>were last asked) – with those saying they are satisfied decreasing</a:t>
            </a:r>
            <a:r>
              <a:rPr lang="en-GB" sz="1200" dirty="0">
                <a:solidFill>
                  <a:schemeClr val="bg1"/>
                </a:solidFill>
                <a:latin typeface="Arial"/>
                <a:cs typeface="Arial"/>
              </a:rPr>
              <a:t> to</a:t>
            </a:r>
            <a:r>
              <a:rPr kumimoji="0" lang="en-GB" sz="1200" b="0" i="0" u="none" strike="noStrike" kern="1200" cap="none" spc="0" normalizeH="0" baseline="0" noProof="0" dirty="0">
                <a:ln>
                  <a:noFill/>
                </a:ln>
                <a:solidFill>
                  <a:schemeClr val="bg1"/>
                </a:solidFill>
                <a:effectLst/>
                <a:uLnTx/>
                <a:uFillTx/>
                <a:latin typeface="Arial"/>
                <a:cs typeface="Arial"/>
              </a:rPr>
              <a:t> 64% (</a:t>
            </a:r>
            <a:r>
              <a:rPr lang="en-GB" sz="1200" dirty="0">
                <a:solidFill>
                  <a:schemeClr val="bg1"/>
                </a:solidFill>
                <a:latin typeface="Arial"/>
                <a:cs typeface="Arial"/>
              </a:rPr>
              <a:t>from</a:t>
            </a:r>
            <a:r>
              <a:rPr kumimoji="0" lang="en-GB" sz="1200" b="0" i="0" u="none" strike="noStrike" kern="1200" cap="none" spc="0" normalizeH="0" baseline="0" noProof="0" dirty="0">
                <a:ln>
                  <a:noFill/>
                </a:ln>
                <a:solidFill>
                  <a:schemeClr val="bg1"/>
                </a:solidFill>
                <a:effectLst/>
                <a:uLnTx/>
                <a:uFillTx/>
                <a:latin typeface="Arial"/>
                <a:cs typeface="Arial"/>
              </a:rPr>
              <a:t> </a:t>
            </a:r>
            <a:r>
              <a:rPr lang="en-GB" sz="1200" dirty="0">
                <a:solidFill>
                  <a:schemeClr val="bg1"/>
                </a:solidFill>
                <a:latin typeface="Arial"/>
                <a:cs typeface="Arial"/>
              </a:rPr>
              <a:t>68</a:t>
            </a:r>
            <a:r>
              <a:rPr kumimoji="0" lang="en-GB" sz="1200" b="0" i="0" u="none" strike="noStrike" kern="1200" cap="none" spc="0" normalizeH="0" baseline="0" noProof="0" dirty="0">
                <a:ln>
                  <a:noFill/>
                </a:ln>
                <a:solidFill>
                  <a:schemeClr val="bg1"/>
                </a:solidFill>
                <a:effectLst/>
                <a:uLnTx/>
                <a:uFillTx/>
                <a:latin typeface="Arial"/>
                <a:cs typeface="Arial"/>
              </a:rPr>
              <a:t>%). This puts the result back in line with the levels seen in July 2023</a:t>
            </a:r>
            <a:endParaRPr lang="en-GB" sz="1200" b="0" i="0" u="none" strike="noStrike" kern="1200" cap="none" spc="0" normalizeH="0" baseline="0" noProof="0" dirty="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However,</a:t>
            </a:r>
            <a:r>
              <a:rPr kumimoji="0" lang="en-GB" sz="1200" b="0" i="0" u="none" strike="noStrike" kern="1200" cap="none" spc="0" normalizeH="0" baseline="0" noProof="0" dirty="0">
                <a:ln>
                  <a:noFill/>
                </a:ln>
                <a:solidFill>
                  <a:schemeClr val="bg1"/>
                </a:solidFill>
                <a:effectLst/>
                <a:uLnTx/>
                <a:uFillTx/>
                <a:latin typeface="Arial"/>
                <a:cs typeface="Arial"/>
              </a:rPr>
              <a:t> satisfaction with pay has </a:t>
            </a:r>
            <a:r>
              <a:rPr lang="en-GB" sz="1200" dirty="0">
                <a:solidFill>
                  <a:schemeClr val="bg1"/>
                </a:solidFill>
                <a:latin typeface="Arial"/>
                <a:cs typeface="Arial"/>
              </a:rPr>
              <a:t>increased over the same period</a:t>
            </a:r>
            <a:r>
              <a:rPr kumimoji="0" lang="en-GB" sz="1200" b="0" i="0" u="none" strike="noStrike" kern="1200" cap="none" spc="0" normalizeH="0" baseline="0" noProof="0" dirty="0">
                <a:ln>
                  <a:noFill/>
                </a:ln>
                <a:solidFill>
                  <a:schemeClr val="bg1"/>
                </a:solidFill>
                <a:effectLst/>
                <a:uLnTx/>
                <a:uFillTx/>
                <a:latin typeface="Arial"/>
                <a:cs typeface="Arial"/>
              </a:rPr>
              <a:t> (to </a:t>
            </a:r>
            <a:r>
              <a:rPr lang="en-GB" sz="1200" dirty="0">
                <a:solidFill>
                  <a:schemeClr val="bg1"/>
                </a:solidFill>
                <a:latin typeface="Arial"/>
                <a:cs typeface="Arial"/>
              </a:rPr>
              <a:t>50</a:t>
            </a:r>
            <a:r>
              <a:rPr kumimoji="0" lang="en-GB" sz="1200" b="0" i="0" u="none" strike="noStrike" kern="1200" cap="none" spc="0" normalizeH="0" baseline="0" noProof="0" dirty="0">
                <a:ln>
                  <a:noFill/>
                </a:ln>
                <a:solidFill>
                  <a:schemeClr val="bg1"/>
                </a:solidFill>
                <a:effectLst/>
                <a:uLnTx/>
                <a:uFillTx/>
                <a:latin typeface="Arial"/>
                <a:cs typeface="Arial"/>
              </a:rPr>
              <a:t>%, was </a:t>
            </a:r>
            <a:r>
              <a:rPr lang="en-GB" sz="1200" dirty="0">
                <a:solidFill>
                  <a:schemeClr val="bg1"/>
                </a:solidFill>
                <a:latin typeface="Arial"/>
                <a:cs typeface="Arial"/>
              </a:rPr>
              <a:t>46</a:t>
            </a:r>
            <a:r>
              <a:rPr kumimoji="0" lang="en-GB" sz="1200" b="0" i="0" u="none" strike="noStrike" kern="1200" cap="none" spc="0" normalizeH="0" baseline="0" noProof="0" dirty="0">
                <a:ln>
                  <a:noFill/>
                </a:ln>
                <a:solidFill>
                  <a:schemeClr val="bg1"/>
                </a:solidFill>
                <a:effectLst/>
                <a:uLnTx/>
                <a:uFillTx/>
                <a:latin typeface="Arial"/>
                <a:cs typeface="Arial"/>
              </a:rPr>
              <a:t>% in </a:t>
            </a:r>
            <a:r>
              <a:rPr lang="en-GB" sz="1200" dirty="0">
                <a:solidFill>
                  <a:schemeClr val="bg1"/>
                </a:solidFill>
                <a:latin typeface="Arial"/>
                <a:cs typeface="Arial"/>
              </a:rPr>
              <a:t>February 2024</a:t>
            </a:r>
            <a:r>
              <a:rPr kumimoji="0" lang="en-GB" sz="1200" b="0" i="0" u="none" strike="noStrike" kern="1200" cap="none" spc="0" normalizeH="0" baseline="0" noProof="0" dirty="0">
                <a:ln>
                  <a:noFill/>
                </a:ln>
                <a:solidFill>
                  <a:schemeClr val="bg1"/>
                </a:solidFill>
                <a:effectLst/>
                <a:uLnTx/>
                <a:uFillTx/>
                <a:latin typeface="Arial"/>
                <a:cs typeface="Arial"/>
              </a:rPr>
              <a:t>), again returning to similar levels to July 2023</a:t>
            </a:r>
            <a:endParaRPr lang="en-GB" sz="1200" b="0" i="0" u="none" strike="noStrike" kern="1200" cap="none" spc="0" normalizeH="0" baseline="0" noProof="0" dirty="0">
              <a:ln>
                <a:noFill/>
              </a:ln>
              <a:solidFill>
                <a:schemeClr val="bg1"/>
              </a:solidFill>
              <a:effectLst/>
              <a:uLnTx/>
              <a:uFillTx/>
              <a:latin typeface="Arial"/>
              <a:cs typeface="Arial"/>
            </a:endParaRP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Meanwhile, satisfaction with working hours has remained in line with February 2024, at 69%, slightly higher than in July 2023 (66%)</a:t>
            </a:r>
          </a:p>
          <a:p>
            <a:pPr marL="285750" indent="-285750">
              <a:spcAft>
                <a:spcPts val="600"/>
              </a:spcAft>
              <a:buFont typeface="Arial" panose="020B0604020202020204" pitchFamily="34" charset="0"/>
              <a:buChar char="•"/>
              <a:defRPr/>
            </a:pPr>
            <a:endParaRPr lang="en-GB" sz="1200" dirty="0">
              <a:solidFill>
                <a:schemeClr val="bg1"/>
              </a:solidFill>
              <a:latin typeface="Arial"/>
              <a:cs typeface="Arial"/>
            </a:endParaRPr>
          </a:p>
          <a:p>
            <a:pPr>
              <a:lnSpc>
                <a:spcPct val="113000"/>
              </a:lnSpc>
              <a:spcAft>
                <a:spcPts val="1200"/>
              </a:spcAft>
              <a:defRPr/>
            </a:pPr>
            <a:r>
              <a:rPr lang="en-GB" sz="1200" b="1" i="0" u="none" strike="noStrike" kern="1200" cap="none" spc="0" normalizeH="0" baseline="0" noProof="0" dirty="0">
                <a:ln>
                  <a:noFill/>
                </a:ln>
                <a:solidFill>
                  <a:schemeClr val="bg1"/>
                </a:solidFill>
                <a:effectLst/>
                <a:uLnTx/>
                <a:uFillTx/>
                <a:latin typeface="Arial"/>
                <a:cs typeface="Arial"/>
              </a:rPr>
              <a:t>INFLUENCE AND FLEXIBILITY</a:t>
            </a: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People's ability to influence their work has largely remained in line with February 2024 – and with a slight increase in those saying they don't have influence in the pace of their work (20%, was 18%) and those saying they don't have any influence on what to do next (16%, was 14%)</a:t>
            </a: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However, experiences relating to flexibility have improved, with 1 in 3 (34%) saying it is difficult to arrange an hour or two off during work hours for personal or family matters – significantly lower than in February 2024 (41%)</a:t>
            </a: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A slightly higher proportion (45%) say that it is difficult to ask to vary their working hours, however this is not significantly different to in February 2024 (49%)</a:t>
            </a:r>
          </a:p>
        </p:txBody>
      </p:sp>
    </p:spTree>
    <p:custDataLst>
      <p:tags r:id="rId1"/>
    </p:custDataLst>
    <p:extLst>
      <p:ext uri="{BB962C8B-B14F-4D97-AF65-F5344CB8AC3E}">
        <p14:creationId xmlns:p14="http://schemas.microsoft.com/office/powerpoint/2010/main" val="2061838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728000"/>
          </a:xfrm>
        </p:spPr>
        <p:txBody>
          <a:bodyPr anchor="t">
            <a:normAutofit/>
          </a:bodyPr>
          <a:lstStyle/>
          <a:p>
            <a:r>
              <a:rPr lang="en-GB" sz="4400" b="1" dirty="0">
                <a:latin typeface="Arial" panose="020B0604020202020204" pitchFamily="34" charset="0"/>
                <a:cs typeface="Arial" panose="020B0604020202020204" pitchFamily="34" charset="0"/>
              </a:rPr>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64065298"/>
              </p:ext>
            </p:extLst>
          </p:nvPr>
        </p:nvGraphicFramePr>
        <p:xfrm>
          <a:off x="590400" y="3718800"/>
          <a:ext cx="4922633" cy="864000"/>
        </p:xfrm>
        <a:graphic>
          <a:graphicData uri="http://schemas.openxmlformats.org/drawingml/2006/table">
            <a:tbl>
              <a:tblPr firstRow="1" bandRow="1">
                <a:tableStyleId>{5C22544A-7EE6-4342-B048-85BDC9FD1C3A}</a:tableStyleId>
              </a:tblPr>
              <a:tblGrid>
                <a:gridCol w="3791184">
                  <a:extLst>
                    <a:ext uri="{9D8B030D-6E8A-4147-A177-3AD203B41FA5}">
                      <a16:colId xmlns:a16="http://schemas.microsoft.com/office/drawing/2014/main" val="4846203"/>
                    </a:ext>
                  </a:extLst>
                </a:gridCol>
                <a:gridCol w="1131449">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Background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4</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Report contents and guidance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a:solidFill>
                            <a:schemeClr val="bg1"/>
                          </a:solidFill>
                          <a:latin typeface="Arial"/>
                          <a:cs typeface="Arial"/>
                        </a:rPr>
                        <a:t> 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custDataLst>
      <p:tags r:id="rId1"/>
    </p:custDataLst>
    <p:extLst>
      <p:ext uri="{BB962C8B-B14F-4D97-AF65-F5344CB8AC3E}">
        <p14:creationId xmlns:p14="http://schemas.microsoft.com/office/powerpoint/2010/main" val="2835501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D4864-6B27-8443-518C-B6655F68C4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7BECEC7-FF40-AB15-CC95-A7E8ED4B22BB}"/>
              </a:ext>
            </a:extLst>
          </p:cNvPr>
          <p:cNvSpPr>
            <a:spLocks noGrp="1"/>
          </p:cNvSpPr>
          <p:nvPr>
            <p:ph type="title"/>
          </p:nvPr>
        </p:nvSpPr>
        <p:spPr>
          <a:xfrm>
            <a:off x="365127" y="160921"/>
            <a:ext cx="10515600" cy="693150"/>
          </a:xfrm>
        </p:spPr>
        <p:txBody>
          <a:bodyPr/>
          <a:lstStyle/>
          <a:p>
            <a:r>
              <a:rPr lang="en-GB" dirty="0">
                <a:latin typeface="Arial" panose="020B0604020202020204" pitchFamily="34" charset="0"/>
                <a:cs typeface="Arial" panose="020B0604020202020204" pitchFamily="34" charset="0"/>
              </a:rPr>
              <a:t>Good work – key findings (2 of 2)</a:t>
            </a:r>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E38329F-2A13-2E94-8D0B-82077C799A5E}"/>
              </a:ext>
            </a:extLst>
          </p:cNvPr>
          <p:cNvSpPr txBox="1"/>
          <p:nvPr/>
        </p:nvSpPr>
        <p:spPr>
          <a:xfrm>
            <a:off x="433562" y="1040970"/>
            <a:ext cx="11332351" cy="5034712"/>
          </a:xfrm>
          <a:prstGeom prst="rect">
            <a:avLst/>
          </a:prstGeom>
          <a:noFill/>
        </p:spPr>
        <p:txBody>
          <a:bodyPr wrap="square" lIns="91440" tIns="45720" rIns="91440" bIns="45720" rtlCol="0" anchor="t">
            <a:spAutoFit/>
          </a:bodyPr>
          <a:lstStyle/>
          <a:p>
            <a:pPr marL="0" marR="0" lvl="0" indent="0" algn="l" defTabSz="914400" rtl="0" eaLnBrk="1" fontAlgn="auto" latinLnBrk="0" hangingPunct="1">
              <a:spcBef>
                <a:spcPts val="0"/>
              </a:spcBef>
              <a:spcAft>
                <a:spcPts val="600"/>
              </a:spcAft>
              <a:buClrTx/>
              <a:buSzTx/>
              <a:buFontTx/>
              <a:buNone/>
              <a:tabLst/>
              <a:defRPr/>
            </a:pPr>
            <a:r>
              <a:rPr kumimoji="0" lang="en-GB" sz="1200" b="1" i="0" u="none" strike="noStrike" kern="1200" cap="none" spc="0" normalizeH="0" baseline="0" noProof="0" dirty="0">
                <a:ln>
                  <a:noFill/>
                </a:ln>
                <a:solidFill>
                  <a:schemeClr val="bg1"/>
                </a:solidFill>
                <a:effectLst/>
                <a:uLnTx/>
                <a:uFillTx/>
                <a:latin typeface="Arial"/>
                <a:cs typeface="Arial"/>
              </a:rPr>
              <a:t>PERSONAL DEVELOPMENT</a:t>
            </a:r>
          </a:p>
          <a:p>
            <a:pPr marL="285750" indent="-285750">
              <a:spcAft>
                <a:spcPts val="600"/>
              </a:spcAft>
              <a:buFont typeface="Arial" panose="020B0604020202020204" pitchFamily="34" charset="0"/>
              <a:buChar char="•"/>
              <a:defRPr/>
            </a:pPr>
            <a:r>
              <a:rPr lang="en-GB" sz="1200" dirty="0">
                <a:solidFill>
                  <a:schemeClr val="bg1"/>
                </a:solidFill>
                <a:latin typeface="Arial"/>
                <a:cs typeface="Arial"/>
              </a:rPr>
              <a:t>4 in 5 (84%) say their job requires them to learn new things at least sometimes. Only 1% say they never have to learn something new </a:t>
            </a:r>
          </a:p>
          <a:p>
            <a:pPr marL="285750" indent="-285750">
              <a:spcAft>
                <a:spcPts val="600"/>
              </a:spcAft>
              <a:buFont typeface="Arial" panose="020B0604020202020204" pitchFamily="34" charset="0"/>
              <a:buChar char="•"/>
              <a:defRPr/>
            </a:pPr>
            <a:r>
              <a:rPr kumimoji="0" lang="en-GB" sz="1200" i="0" u="none" strike="noStrike" kern="1200" cap="none" spc="0" normalizeH="0" baseline="0" noProof="0" dirty="0">
                <a:ln>
                  <a:noFill/>
                </a:ln>
                <a:solidFill>
                  <a:schemeClr val="bg1"/>
                </a:solidFill>
                <a:effectLst/>
                <a:uLnTx/>
                <a:uFillTx/>
                <a:latin typeface="Arial"/>
                <a:cs typeface="Arial"/>
              </a:rPr>
              <a:t>Three quarters (73%) agree their job makes good use of their skills and abilities</a:t>
            </a:r>
            <a:r>
              <a:rPr lang="en-GB" sz="1200" dirty="0">
                <a:solidFill>
                  <a:schemeClr val="bg1"/>
                </a:solidFill>
                <a:latin typeface="Arial"/>
                <a:cs typeface="Arial"/>
              </a:rPr>
              <a:t>, though 13% disagree</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chemeClr val="bg1"/>
                </a:solidFill>
                <a:effectLst/>
                <a:uLnTx/>
                <a:uFillTx/>
                <a:latin typeface="Arial"/>
                <a:cs typeface="Arial"/>
              </a:rPr>
              <a:t>Three quarters (73%) of employed respondents say they have been given a professional </a:t>
            </a:r>
            <a:r>
              <a:rPr lang="en-GB" sz="1200" dirty="0">
                <a:solidFill>
                  <a:schemeClr val="bg1"/>
                </a:solidFill>
                <a:latin typeface="Arial"/>
                <a:cs typeface="Arial"/>
              </a:rPr>
              <a:t>development or training opportunity in the last 12 month (35% were given 1-2 opportunities, while 9% were given more than 6 opportunities). Conversely, one in five (22%) reported no professional development or training opportunities</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GB" sz="1200" dirty="0">
                <a:solidFill>
                  <a:schemeClr val="bg1"/>
                </a:solidFill>
                <a:latin typeface="Arial"/>
                <a:cs typeface="Arial"/>
              </a:rPr>
              <a:t>Those working in the private sector are more likely to say they have not received any training opportunities (27%), whilst those in the public sector are more likely (12%) to have received more than 6 opportunities</a:t>
            </a:r>
          </a:p>
          <a:p>
            <a:pPr marL="285750" indent="-285750">
              <a:spcAft>
                <a:spcPts val="600"/>
              </a:spcAft>
              <a:buFont typeface="Arial" panose="020B0604020202020204" pitchFamily="34" charset="0"/>
              <a:buChar char="•"/>
              <a:defRPr/>
            </a:pPr>
            <a:endParaRPr lang="en-GB" sz="1200" b="1" dirty="0">
              <a:solidFill>
                <a:schemeClr val="bg1"/>
              </a:solidFill>
              <a:latin typeface="Arial"/>
              <a:cs typeface="Arial"/>
            </a:endParaRPr>
          </a:p>
          <a:p>
            <a:pPr marL="0" marR="0" lvl="0" indent="0" algn="l" defTabSz="914400" rtl="0" eaLnBrk="1" fontAlgn="auto" latinLnBrk="0" hangingPunct="1">
              <a:spcBef>
                <a:spcPts val="0"/>
              </a:spcBef>
              <a:spcAft>
                <a:spcPts val="600"/>
              </a:spcAft>
              <a:buClrTx/>
              <a:buSzTx/>
              <a:buFontTx/>
              <a:buNone/>
              <a:tabLst/>
              <a:defRPr/>
            </a:pPr>
            <a:r>
              <a:rPr lang="en-GB" sz="1200" b="1" dirty="0">
                <a:solidFill>
                  <a:schemeClr val="bg1"/>
                </a:solidFill>
                <a:latin typeface="Arial"/>
                <a:cs typeface="Arial"/>
              </a:rPr>
              <a:t>OVERTIME AND WELLBEING</a:t>
            </a:r>
            <a:endParaRPr kumimoji="0" lang="en-GB" sz="1200" b="1" i="0" u="none" strike="noStrike" kern="1200" cap="none" spc="0" normalizeH="0" baseline="0" noProof="0" dirty="0">
              <a:ln>
                <a:noFill/>
              </a:ln>
              <a:solidFill>
                <a:schemeClr val="bg1"/>
              </a:solidFill>
              <a:effectLst/>
              <a:uLnTx/>
              <a:uFillTx/>
              <a:latin typeface="Arial"/>
              <a:cs typeface="Arial"/>
            </a:endParaRP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GB" sz="1200" dirty="0">
                <a:solidFill>
                  <a:schemeClr val="bg1"/>
                </a:solidFill>
                <a:latin typeface="Arial"/>
                <a:cs typeface="Arial"/>
              </a:rPr>
              <a:t>Almost 2 in 3 (62%) say they sometimes full-time work beyond their contracted hours. Whilst 13% say they never have to do this, 11% say they always have to do this. This is higher among parents, and those who feel they are at risk of unemployment </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lang="en-GB" sz="1200" dirty="0">
                <a:solidFill>
                  <a:schemeClr val="bg1"/>
                </a:solidFill>
                <a:latin typeface="Arial"/>
                <a:cs typeface="Arial"/>
              </a:rPr>
              <a:t>In a similar vein, three quarters (76%) say their job frequently involves high levels of stress or pressure at least sometimes. 13% say this is always the case. </a:t>
            </a:r>
          </a:p>
          <a:p>
            <a:pPr marL="285750" marR="0" lvl="0" indent="-285750" algn="l" defTabSz="914400" rtl="0" eaLnBrk="1" fontAlgn="auto" latinLnBrk="0" hangingPunct="1">
              <a:spcBef>
                <a:spcPts val="0"/>
              </a:spcBef>
              <a:spcAft>
                <a:spcPts val="6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chemeClr val="bg1"/>
                </a:solidFill>
                <a:effectLst/>
                <a:uLnTx/>
                <a:uFillTx/>
                <a:latin typeface="Arial"/>
                <a:cs typeface="Arial"/>
              </a:rPr>
              <a:t>This is higher among those with high levels of anxiety and those with a full-time job</a:t>
            </a:r>
            <a:endParaRPr lang="en-GB" sz="1200" i="0" u="none" strike="noStrike" kern="1200" cap="none" spc="0" normalizeH="0" baseline="0" noProof="0" dirty="0">
              <a:ln>
                <a:noFill/>
              </a:ln>
              <a:solidFill>
                <a:schemeClr val="bg1"/>
              </a:solidFill>
              <a:effectLst/>
              <a:uLnTx/>
              <a:uFillTx/>
              <a:latin typeface="Arial"/>
              <a:cs typeface="Arial"/>
            </a:endParaRPr>
          </a:p>
          <a:p>
            <a:pPr marL="285750" marR="0" lvl="0" indent="-285750" algn="l" defTabSz="914400">
              <a:spcBef>
                <a:spcPts val="0"/>
              </a:spcBef>
              <a:spcAft>
                <a:spcPts val="600"/>
              </a:spcAft>
              <a:buClrTx/>
              <a:buSzTx/>
              <a:buFont typeface="Arial" panose="020B0604020202020204" pitchFamily="34" charset="0"/>
              <a:buChar char="•"/>
              <a:tabLst/>
              <a:defRPr/>
            </a:pPr>
            <a:endParaRPr lang="en-GB" sz="1200" i="0" u="none" strike="noStrike" kern="1200" cap="none" spc="0" normalizeH="0" baseline="0" noProof="0" dirty="0">
              <a:ln>
                <a:noFill/>
              </a:ln>
              <a:solidFill>
                <a:schemeClr val="bg1"/>
              </a:solidFill>
              <a:effectLst/>
              <a:uLnTx/>
              <a:uFillTx/>
              <a:latin typeface="Arial"/>
              <a:cs typeface="Arial"/>
            </a:endParaRPr>
          </a:p>
          <a:p>
            <a:pPr>
              <a:spcAft>
                <a:spcPts val="500"/>
              </a:spcAft>
              <a:defRPr/>
            </a:pPr>
            <a:r>
              <a:rPr lang="en-GB" sz="1200" b="1" dirty="0">
                <a:solidFill>
                  <a:schemeClr val="bg1"/>
                </a:solidFill>
                <a:latin typeface="Arial"/>
                <a:cs typeface="Arial"/>
              </a:rPr>
              <a:t>JOB SECURITY</a:t>
            </a:r>
            <a:endParaRPr lang="en-US" sz="1200" dirty="0">
              <a:solidFill>
                <a:srgbClr val="000000"/>
              </a:solidFill>
              <a:latin typeface="Arial"/>
              <a:cs typeface="Arial"/>
            </a:endParaRPr>
          </a:p>
          <a:p>
            <a:pPr marL="285750" indent="-285750">
              <a:spcAft>
                <a:spcPts val="600"/>
              </a:spcAft>
              <a:buFont typeface="Arial,Sans-Serif" panose="020B0604020202020204" pitchFamily="34" charset="0"/>
              <a:buChar char="•"/>
              <a:defRPr/>
            </a:pPr>
            <a:r>
              <a:rPr lang="en-GB" sz="1200" dirty="0">
                <a:solidFill>
                  <a:schemeClr val="bg1"/>
                </a:solidFill>
                <a:latin typeface="Arial"/>
                <a:cs typeface="Arial"/>
              </a:rPr>
              <a:t>Around 1 in 6 respondents (13%) have concerns around job security, saying they feel there is some likelihood they will lose their job over the next year, however, this is significantly lower than February 2024 (16%). Those with a disability (31%), those who are Asian or Asian British respondents (25%) and those aged 16-24 (31%) are more likely to think they will lose their job</a:t>
            </a:r>
            <a:endParaRPr lang="en-US" sz="1200" dirty="0">
              <a:solidFill>
                <a:schemeClr val="bg1"/>
              </a:solidFill>
              <a:latin typeface="Arial"/>
              <a:cs typeface="Arial"/>
            </a:endParaRPr>
          </a:p>
          <a:p>
            <a:pPr marL="285750" indent="-285750">
              <a:spcAft>
                <a:spcPts val="600"/>
              </a:spcAft>
              <a:buFont typeface="Arial" panose="020B0604020202020204" pitchFamily="34" charset="0"/>
              <a:buChar char="•"/>
              <a:defRPr/>
            </a:pPr>
            <a:endParaRPr lang="en-GB" sz="1200" dirty="0">
              <a:solidFill>
                <a:schemeClr val="bg1"/>
              </a:solidFill>
              <a:latin typeface="Arial"/>
              <a:cs typeface="Arial"/>
            </a:endParaRPr>
          </a:p>
          <a:p>
            <a:pPr marL="285750" indent="-285750">
              <a:spcAft>
                <a:spcPts val="600"/>
              </a:spcAft>
              <a:buFont typeface="Arial" panose="020B0604020202020204" pitchFamily="34" charset="0"/>
              <a:buChar char="•"/>
              <a:defRPr/>
            </a:pPr>
            <a:endParaRPr lang="en-GB" sz="12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35816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901AC-A67E-387B-326D-1151A9CB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2908265-2940-3AED-E8E4-7F7B9C28EE24}"/>
              </a:ext>
            </a:extLst>
          </p:cNvPr>
          <p:cNvSpPr>
            <a:spLocks noGrp="1"/>
          </p:cNvSpPr>
          <p:nvPr>
            <p:ph type="title"/>
          </p:nvPr>
        </p:nvSpPr>
        <p:spPr>
          <a:xfrm>
            <a:off x="245039" y="202370"/>
            <a:ext cx="11373128" cy="586800"/>
          </a:xfrm>
        </p:spPr>
        <p:txBody>
          <a:bodyPr anchor="t">
            <a:noAutofit/>
          </a:bodyPr>
          <a:lstStyle/>
          <a:p>
            <a:r>
              <a:rPr lang="en-GB" sz="1800" b="1" dirty="0">
                <a:solidFill>
                  <a:srgbClr val="009690"/>
                </a:solidFill>
                <a:latin typeface="Arial" panose="020B0604020202020204" pitchFamily="34" charset="0"/>
                <a:cs typeface="Arial" panose="020B0604020202020204" pitchFamily="34" charset="0"/>
              </a:rPr>
              <a:t>Job satisfaction </a:t>
            </a:r>
            <a:r>
              <a:rPr lang="en-GB" sz="1800" b="1" dirty="0">
                <a:solidFill>
                  <a:srgbClr val="5C5B5A"/>
                </a:solidFill>
                <a:latin typeface="Arial"/>
                <a:ea typeface="+mn-ea"/>
                <a:cs typeface="+mn-cs"/>
              </a:rPr>
              <a:t>has significantly decreased since February 2024 (64% cf. 68%), </a:t>
            </a:r>
            <a:r>
              <a:rPr lang="en-GB" sz="1800" b="1" dirty="0">
                <a:solidFill>
                  <a:srgbClr val="5C5B5A"/>
                </a:solidFill>
                <a:latin typeface="Arial" panose="020B0604020202020204" pitchFamily="34" charset="0"/>
                <a:ea typeface="+mn-ea"/>
                <a:cs typeface="Arial" panose="020B0604020202020204" pitchFamily="34" charset="0"/>
              </a:rPr>
              <a:t>though in the same period </a:t>
            </a:r>
            <a:r>
              <a:rPr lang="en-GB" sz="1800" b="1" dirty="0">
                <a:solidFill>
                  <a:srgbClr val="009690"/>
                </a:solidFill>
                <a:latin typeface="Arial" panose="020B0604020202020204" pitchFamily="34" charset="0"/>
                <a:cs typeface="Arial" panose="020B0604020202020204" pitchFamily="34" charset="0"/>
              </a:rPr>
              <a:t>satisfaction with pay </a:t>
            </a:r>
            <a:r>
              <a:rPr lang="en-GB" sz="1800" b="1" dirty="0">
                <a:solidFill>
                  <a:srgbClr val="5C5B5A"/>
                </a:solidFill>
                <a:latin typeface="Arial"/>
                <a:ea typeface="+mn-ea"/>
                <a:cs typeface="+mn-cs"/>
              </a:rPr>
              <a:t>has significantly increased (50% cf. 46%). </a:t>
            </a:r>
            <a:r>
              <a:rPr lang="en-GB" sz="1800" b="1" dirty="0">
                <a:solidFill>
                  <a:srgbClr val="009690"/>
                </a:solidFill>
                <a:latin typeface="Arial" panose="020B0604020202020204" pitchFamily="34" charset="0"/>
                <a:cs typeface="Arial" panose="020B0604020202020204" pitchFamily="34" charset="0"/>
              </a:rPr>
              <a:t>Satisfaction with hours </a:t>
            </a:r>
            <a:r>
              <a:rPr lang="en-GB" sz="1800" b="1" dirty="0">
                <a:solidFill>
                  <a:srgbClr val="5C5B5A"/>
                </a:solidFill>
                <a:latin typeface="Arial"/>
                <a:ea typeface="+mn-ea"/>
                <a:cs typeface="+mn-cs"/>
              </a:rPr>
              <a:t>remains stable at two thirds of respondents (69%) </a:t>
            </a:r>
          </a:p>
        </p:txBody>
      </p:sp>
      <p:sp>
        <p:nvSpPr>
          <p:cNvPr id="22" name="Text Placeholder 4">
            <a:extLst>
              <a:ext uri="{FF2B5EF4-FFF2-40B4-BE49-F238E27FC236}">
                <a16:creationId xmlns:a16="http://schemas.microsoft.com/office/drawing/2014/main" id="{FF148003-062D-097E-BF48-504158A95C03}"/>
              </a:ext>
            </a:extLst>
          </p:cNvPr>
          <p:cNvSpPr txBox="1">
            <a:spLocks/>
          </p:cNvSpPr>
          <p:nvPr/>
        </p:nvSpPr>
        <p:spPr>
          <a:xfrm>
            <a:off x="4070213" y="1242965"/>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Job satisfaction</a:t>
            </a:r>
          </a:p>
        </p:txBody>
      </p:sp>
      <p:sp>
        <p:nvSpPr>
          <p:cNvPr id="17" name="Text Placeholder 4">
            <a:extLst>
              <a:ext uri="{FF2B5EF4-FFF2-40B4-BE49-F238E27FC236}">
                <a16:creationId xmlns:a16="http://schemas.microsoft.com/office/drawing/2014/main" id="{7E414BCC-8EC7-2E26-0121-3587538FBEC1}"/>
              </a:ext>
            </a:extLst>
          </p:cNvPr>
          <p:cNvSpPr txBox="1">
            <a:spLocks/>
          </p:cNvSpPr>
          <p:nvPr/>
        </p:nvSpPr>
        <p:spPr>
          <a:xfrm>
            <a:off x="1295597" y="1661607"/>
            <a:ext cx="4051574" cy="200055"/>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a:t>I am satisfied with my job</a:t>
            </a:r>
          </a:p>
        </p:txBody>
      </p:sp>
      <p:graphicFrame>
        <p:nvGraphicFramePr>
          <p:cNvPr id="2" name="Chart 1" descr="Stacked bar chart showing proportion of respondents on satisfaction with aspects of their job.  64% are satisfied with their job, down from 68% in February 2024">
            <a:extLst>
              <a:ext uri="{FF2B5EF4-FFF2-40B4-BE49-F238E27FC236}">
                <a16:creationId xmlns:a16="http://schemas.microsoft.com/office/drawing/2014/main" id="{7B19C89D-0B7D-08AD-4CFB-792EDC573B47}"/>
              </a:ext>
            </a:extLst>
          </p:cNvPr>
          <p:cNvGraphicFramePr/>
          <p:nvPr>
            <p:extLst>
              <p:ext uri="{D42A27DB-BD31-4B8C-83A1-F6EECF244321}">
                <p14:modId xmlns:p14="http://schemas.microsoft.com/office/powerpoint/2010/main" val="3241512477"/>
              </p:ext>
            </p:extLst>
          </p:nvPr>
        </p:nvGraphicFramePr>
        <p:xfrm>
          <a:off x="-105524" y="1943190"/>
          <a:ext cx="5816057" cy="4519059"/>
        </p:xfrm>
        <a:graphic>
          <a:graphicData uri="http://schemas.openxmlformats.org/drawingml/2006/chart">
            <c:chart xmlns:c="http://schemas.openxmlformats.org/drawingml/2006/chart" xmlns:r="http://schemas.openxmlformats.org/officeDocument/2006/relationships" r:id="rId4"/>
          </a:graphicData>
        </a:graphic>
      </p:graphicFrame>
      <p:sp>
        <p:nvSpPr>
          <p:cNvPr id="44" name="Text Placeholder 4">
            <a:extLst>
              <a:ext uri="{FF2B5EF4-FFF2-40B4-BE49-F238E27FC236}">
                <a16:creationId xmlns:a16="http://schemas.microsoft.com/office/drawing/2014/main" id="{BD44615B-C9F4-D31E-697C-5A82BEC6C50A}"/>
              </a:ext>
            </a:extLst>
          </p:cNvPr>
          <p:cNvSpPr txBox="1">
            <a:spLocks/>
          </p:cNvSpPr>
          <p:nvPr/>
        </p:nvSpPr>
        <p:spPr>
          <a:xfrm>
            <a:off x="4952218" y="1661607"/>
            <a:ext cx="4051574" cy="200055"/>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a:t>I am satisfied with my pay</a:t>
            </a:r>
          </a:p>
        </p:txBody>
      </p:sp>
      <p:graphicFrame>
        <p:nvGraphicFramePr>
          <p:cNvPr id="18" name="Chart 17" descr="Stacked bar chart showing proportion of respondents on satisfaction with aspects of their job. 50% of Greater Manchester residents are satisfied with their pay, up from 46% in February 2024.">
            <a:extLst>
              <a:ext uri="{FF2B5EF4-FFF2-40B4-BE49-F238E27FC236}">
                <a16:creationId xmlns:a16="http://schemas.microsoft.com/office/drawing/2014/main" id="{5F22434D-D013-2F2B-71B1-AE467D359A0D}"/>
              </a:ext>
            </a:extLst>
          </p:cNvPr>
          <p:cNvGraphicFramePr/>
          <p:nvPr>
            <p:extLst>
              <p:ext uri="{D42A27DB-BD31-4B8C-83A1-F6EECF244321}">
                <p14:modId xmlns:p14="http://schemas.microsoft.com/office/powerpoint/2010/main" val="1230161689"/>
              </p:ext>
            </p:extLst>
          </p:nvPr>
        </p:nvGraphicFramePr>
        <p:xfrm>
          <a:off x="3422838" y="1943190"/>
          <a:ext cx="5816057" cy="4519059"/>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a:extLst>
              <a:ext uri="{FF2B5EF4-FFF2-40B4-BE49-F238E27FC236}">
                <a16:creationId xmlns:a16="http://schemas.microsoft.com/office/drawing/2014/main" id="{83C93036-917F-C7F4-1EB3-0582C287623A}"/>
              </a:ext>
              <a:ext uri="{C183D7F6-B498-43B3-948B-1728B52AA6E4}">
                <adec:decorative xmlns:adec="http://schemas.microsoft.com/office/drawing/2017/decorative" val="1"/>
              </a:ext>
            </a:extLst>
          </p:cNvPr>
          <p:cNvSpPr txBox="1"/>
          <p:nvPr/>
        </p:nvSpPr>
        <p:spPr>
          <a:xfrm>
            <a:off x="9464771" y="4625333"/>
            <a:ext cx="763197" cy="261610"/>
          </a:xfrm>
          <a:prstGeom prst="rect">
            <a:avLst/>
          </a:prstGeom>
          <a:noFill/>
        </p:spPr>
        <p:txBody>
          <a:bodyPr wrap="square" rtlCol="0">
            <a:spAutoFit/>
          </a:bodyPr>
          <a:lstStyle/>
          <a:p>
            <a:r>
              <a:rPr lang="en-GB" sz="1100">
                <a:solidFill>
                  <a:schemeClr val="bg1"/>
                </a:solidFill>
              </a:rPr>
              <a:t>(+/-0pp)</a:t>
            </a:r>
          </a:p>
        </p:txBody>
      </p:sp>
      <p:sp>
        <p:nvSpPr>
          <p:cNvPr id="5" name="Arrow: Down 4">
            <a:extLst>
              <a:ext uri="{FF2B5EF4-FFF2-40B4-BE49-F238E27FC236}">
                <a16:creationId xmlns:a16="http://schemas.microsoft.com/office/drawing/2014/main" id="{35D14333-C663-593E-3907-724326329C62}"/>
              </a:ext>
              <a:ext uri="{C183D7F6-B498-43B3-948B-1728B52AA6E4}">
                <adec:decorative xmlns:adec="http://schemas.microsoft.com/office/drawing/2017/decorative" val="1"/>
              </a:ext>
            </a:extLst>
          </p:cNvPr>
          <p:cNvSpPr/>
          <p:nvPr/>
        </p:nvSpPr>
        <p:spPr>
          <a:xfrm rot="10800000">
            <a:off x="9288100" y="599077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Arrow: Down 5">
            <a:extLst>
              <a:ext uri="{FF2B5EF4-FFF2-40B4-BE49-F238E27FC236}">
                <a16:creationId xmlns:a16="http://schemas.microsoft.com/office/drawing/2014/main" id="{36EE83CE-D1CC-2192-A4D1-DA7E55DBA15F}"/>
              </a:ext>
              <a:ext uri="{C183D7F6-B498-43B3-948B-1728B52AA6E4}">
                <adec:decorative xmlns:adec="http://schemas.microsoft.com/office/drawing/2017/decorative" val="1"/>
              </a:ext>
            </a:extLst>
          </p:cNvPr>
          <p:cNvSpPr/>
          <p:nvPr/>
        </p:nvSpPr>
        <p:spPr>
          <a:xfrm>
            <a:off x="9502869" y="600485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0" name="Text Placeholder 4">
            <a:extLst>
              <a:ext uri="{FF2B5EF4-FFF2-40B4-BE49-F238E27FC236}">
                <a16:creationId xmlns:a16="http://schemas.microsoft.com/office/drawing/2014/main" id="{7DF8E73A-859D-AAE3-350B-32DBEF51A0B7}"/>
              </a:ext>
            </a:extLst>
          </p:cNvPr>
          <p:cNvSpPr txBox="1">
            <a:spLocks/>
          </p:cNvSpPr>
          <p:nvPr/>
        </p:nvSpPr>
        <p:spPr>
          <a:xfrm>
            <a:off x="8319812" y="1661607"/>
            <a:ext cx="4051574" cy="200055"/>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300"/>
              <a:t>I am satisfied with my hours</a:t>
            </a:r>
          </a:p>
        </p:txBody>
      </p:sp>
      <p:graphicFrame>
        <p:nvGraphicFramePr>
          <p:cNvPr id="49" name="Chart 48" descr="Stacked bar chart showing proportion of respondents on satisfaction with aspects of their job. 69% are satisfied with their work hours, up from 66% in July 2023 and stable since February 2024. ">
            <a:extLst>
              <a:ext uri="{FF2B5EF4-FFF2-40B4-BE49-F238E27FC236}">
                <a16:creationId xmlns:a16="http://schemas.microsoft.com/office/drawing/2014/main" id="{F4AC5520-2CEA-2D60-227D-3E81CB1E043F}"/>
              </a:ext>
            </a:extLst>
          </p:cNvPr>
          <p:cNvGraphicFramePr/>
          <p:nvPr>
            <p:extLst>
              <p:ext uri="{D42A27DB-BD31-4B8C-83A1-F6EECF244321}">
                <p14:modId xmlns:p14="http://schemas.microsoft.com/office/powerpoint/2010/main" val="4007717016"/>
              </p:ext>
            </p:extLst>
          </p:nvPr>
        </p:nvGraphicFramePr>
        <p:xfrm>
          <a:off x="6959166" y="1934822"/>
          <a:ext cx="5781547" cy="4432718"/>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a:extLst>
              <a:ext uri="{FF2B5EF4-FFF2-40B4-BE49-F238E27FC236}">
                <a16:creationId xmlns:a16="http://schemas.microsoft.com/office/drawing/2014/main" id="{B2AC2939-937C-C42A-D136-AE1A72C1C6D8}"/>
              </a:ext>
            </a:extLst>
          </p:cNvPr>
          <p:cNvSpPr txBox="1"/>
          <p:nvPr/>
        </p:nvSpPr>
        <p:spPr>
          <a:xfrm>
            <a:off x="9674759" y="5961862"/>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S11</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sp>
        <p:nvSpPr>
          <p:cNvPr id="52" name="Right Brace 51">
            <a:extLst>
              <a:ext uri="{FF2B5EF4-FFF2-40B4-BE49-F238E27FC236}">
                <a16:creationId xmlns:a16="http://schemas.microsoft.com/office/drawing/2014/main" id="{4366AC9D-B7E3-D122-7AB4-D8D2BF343AF0}"/>
              </a:ext>
              <a:ext uri="{C183D7F6-B498-43B3-948B-1728B52AA6E4}">
                <adec:decorative xmlns:adec="http://schemas.microsoft.com/office/drawing/2017/decorative" val="1"/>
              </a:ext>
            </a:extLst>
          </p:cNvPr>
          <p:cNvSpPr/>
          <p:nvPr/>
        </p:nvSpPr>
        <p:spPr>
          <a:xfrm>
            <a:off x="11629030" y="1969690"/>
            <a:ext cx="243830" cy="2199989"/>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3" name="Right Brace 52">
            <a:extLst>
              <a:ext uri="{FF2B5EF4-FFF2-40B4-BE49-F238E27FC236}">
                <a16:creationId xmlns:a16="http://schemas.microsoft.com/office/drawing/2014/main" id="{23286DFA-740D-29AC-EB50-2B22FB4B5509}"/>
              </a:ext>
              <a:ext uri="{C183D7F6-B498-43B3-948B-1728B52AA6E4}">
                <adec:decorative xmlns:adec="http://schemas.microsoft.com/office/drawing/2017/decorative" val="1"/>
              </a:ext>
            </a:extLst>
          </p:cNvPr>
          <p:cNvSpPr/>
          <p:nvPr/>
        </p:nvSpPr>
        <p:spPr>
          <a:xfrm>
            <a:off x="10635977" y="1944318"/>
            <a:ext cx="236252" cy="2225361"/>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54" name="TextBox 53">
            <a:extLst>
              <a:ext uri="{FF2B5EF4-FFF2-40B4-BE49-F238E27FC236}">
                <a16:creationId xmlns:a16="http://schemas.microsoft.com/office/drawing/2014/main" id="{19955A55-3DCD-16CC-20AD-78BC7964E4DB}"/>
              </a:ext>
              <a:ext uri="{C183D7F6-B498-43B3-948B-1728B52AA6E4}">
                <adec:decorative xmlns:adec="http://schemas.microsoft.com/office/drawing/2017/decorative" val="1"/>
              </a:ext>
            </a:extLst>
          </p:cNvPr>
          <p:cNvSpPr txBox="1"/>
          <p:nvPr/>
        </p:nvSpPr>
        <p:spPr>
          <a:xfrm>
            <a:off x="10703795" y="2909019"/>
            <a:ext cx="778974" cy="307777"/>
          </a:xfrm>
          <a:prstGeom prst="rect">
            <a:avLst/>
          </a:prstGeom>
          <a:noFill/>
        </p:spPr>
        <p:txBody>
          <a:bodyPr wrap="square" rtlCol="0">
            <a:spAutoFit/>
          </a:bodyPr>
          <a:lstStyle/>
          <a:p>
            <a:pPr algn="ctr"/>
            <a:r>
              <a:rPr lang="en-GB" sz="1400" b="1">
                <a:solidFill>
                  <a:srgbClr val="5C5B5A"/>
                </a:solidFill>
              </a:rPr>
              <a:t>69%</a:t>
            </a:r>
          </a:p>
        </p:txBody>
      </p:sp>
      <p:sp>
        <p:nvSpPr>
          <p:cNvPr id="55" name="TextBox 54">
            <a:extLst>
              <a:ext uri="{FF2B5EF4-FFF2-40B4-BE49-F238E27FC236}">
                <a16:creationId xmlns:a16="http://schemas.microsoft.com/office/drawing/2014/main" id="{5EA1F366-0CA9-6D8E-4A70-9367F1A970E8}"/>
              </a:ext>
              <a:ext uri="{C183D7F6-B498-43B3-948B-1728B52AA6E4}">
                <adec:decorative xmlns:adec="http://schemas.microsoft.com/office/drawing/2017/decorative" val="1"/>
              </a:ext>
            </a:extLst>
          </p:cNvPr>
          <p:cNvSpPr txBox="1"/>
          <p:nvPr/>
        </p:nvSpPr>
        <p:spPr>
          <a:xfrm>
            <a:off x="11664548" y="2971936"/>
            <a:ext cx="778974" cy="307777"/>
          </a:xfrm>
          <a:prstGeom prst="rect">
            <a:avLst/>
          </a:prstGeom>
          <a:noFill/>
        </p:spPr>
        <p:txBody>
          <a:bodyPr wrap="square" rtlCol="0">
            <a:spAutoFit/>
          </a:bodyPr>
          <a:lstStyle/>
          <a:p>
            <a:pPr algn="ctr"/>
            <a:r>
              <a:rPr lang="en-GB" sz="1400" b="1">
                <a:solidFill>
                  <a:srgbClr val="5C5B5A"/>
                </a:solidFill>
              </a:rPr>
              <a:t>69%</a:t>
            </a:r>
          </a:p>
        </p:txBody>
      </p:sp>
      <p:sp>
        <p:nvSpPr>
          <p:cNvPr id="62" name="Right Brace 61">
            <a:extLst>
              <a:ext uri="{FF2B5EF4-FFF2-40B4-BE49-F238E27FC236}">
                <a16:creationId xmlns:a16="http://schemas.microsoft.com/office/drawing/2014/main" id="{B263348B-E374-F8FD-8B4C-DE5D4CABDB72}"/>
              </a:ext>
              <a:ext uri="{C183D7F6-B498-43B3-948B-1728B52AA6E4}">
                <adec:decorative xmlns:adec="http://schemas.microsoft.com/office/drawing/2017/decorative" val="1"/>
              </a:ext>
            </a:extLst>
          </p:cNvPr>
          <p:cNvSpPr/>
          <p:nvPr/>
        </p:nvSpPr>
        <p:spPr>
          <a:xfrm>
            <a:off x="9635346" y="1959118"/>
            <a:ext cx="243830" cy="214395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63" name="TextBox 62">
            <a:extLst>
              <a:ext uri="{FF2B5EF4-FFF2-40B4-BE49-F238E27FC236}">
                <a16:creationId xmlns:a16="http://schemas.microsoft.com/office/drawing/2014/main" id="{064EA85F-E18A-4C45-D549-18F875F66FEC}"/>
              </a:ext>
              <a:ext uri="{C183D7F6-B498-43B3-948B-1728B52AA6E4}">
                <adec:decorative xmlns:adec="http://schemas.microsoft.com/office/drawing/2017/decorative" val="1"/>
              </a:ext>
            </a:extLst>
          </p:cNvPr>
          <p:cNvSpPr txBox="1"/>
          <p:nvPr/>
        </p:nvSpPr>
        <p:spPr>
          <a:xfrm>
            <a:off x="9711466" y="3052720"/>
            <a:ext cx="778974" cy="307777"/>
          </a:xfrm>
          <a:prstGeom prst="rect">
            <a:avLst/>
          </a:prstGeom>
          <a:noFill/>
        </p:spPr>
        <p:txBody>
          <a:bodyPr wrap="square" rtlCol="0">
            <a:spAutoFit/>
          </a:bodyPr>
          <a:lstStyle/>
          <a:p>
            <a:pPr algn="ctr"/>
            <a:r>
              <a:rPr lang="en-GB" sz="1400" b="1">
                <a:solidFill>
                  <a:srgbClr val="5C5B5A"/>
                </a:solidFill>
              </a:rPr>
              <a:t>66%</a:t>
            </a:r>
          </a:p>
        </p:txBody>
      </p:sp>
      <p:sp>
        <p:nvSpPr>
          <p:cNvPr id="3" name="Right Brace 2">
            <a:extLst>
              <a:ext uri="{FF2B5EF4-FFF2-40B4-BE49-F238E27FC236}">
                <a16:creationId xmlns:a16="http://schemas.microsoft.com/office/drawing/2014/main" id="{A70FEA53-1ED1-79CA-0D71-86D93418C4A5}"/>
              </a:ext>
              <a:ext uri="{C183D7F6-B498-43B3-948B-1728B52AA6E4}">
                <adec:decorative xmlns:adec="http://schemas.microsoft.com/office/drawing/2017/decorative" val="1"/>
              </a:ext>
            </a:extLst>
          </p:cNvPr>
          <p:cNvSpPr/>
          <p:nvPr/>
        </p:nvSpPr>
        <p:spPr>
          <a:xfrm>
            <a:off x="8138107" y="1959117"/>
            <a:ext cx="243830" cy="1676979"/>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F57EF67F-3A99-9933-9BE5-59DBB04D6599}"/>
              </a:ext>
              <a:ext uri="{C183D7F6-B498-43B3-948B-1728B52AA6E4}">
                <adec:decorative xmlns:adec="http://schemas.microsoft.com/office/drawing/2017/decorative" val="1"/>
              </a:ext>
            </a:extLst>
          </p:cNvPr>
          <p:cNvSpPr txBox="1"/>
          <p:nvPr/>
        </p:nvSpPr>
        <p:spPr>
          <a:xfrm>
            <a:off x="8223923" y="2640031"/>
            <a:ext cx="778974" cy="307777"/>
          </a:xfrm>
          <a:prstGeom prst="rect">
            <a:avLst/>
          </a:prstGeom>
          <a:noFill/>
        </p:spPr>
        <p:txBody>
          <a:bodyPr wrap="square" rtlCol="0">
            <a:spAutoFit/>
          </a:bodyPr>
          <a:lstStyle/>
          <a:p>
            <a:pPr algn="ctr"/>
            <a:r>
              <a:rPr lang="en-GB" sz="1400" b="1">
                <a:solidFill>
                  <a:srgbClr val="5C5B5A"/>
                </a:solidFill>
              </a:rPr>
              <a:t>50%</a:t>
            </a:r>
          </a:p>
        </p:txBody>
      </p:sp>
      <p:sp>
        <p:nvSpPr>
          <p:cNvPr id="9" name="Right Brace 8">
            <a:extLst>
              <a:ext uri="{FF2B5EF4-FFF2-40B4-BE49-F238E27FC236}">
                <a16:creationId xmlns:a16="http://schemas.microsoft.com/office/drawing/2014/main" id="{13621751-5A71-6DC1-8A4F-E7C5026CE093}"/>
              </a:ext>
              <a:ext uri="{C183D7F6-B498-43B3-948B-1728B52AA6E4}">
                <adec:decorative xmlns:adec="http://schemas.microsoft.com/office/drawing/2017/decorative" val="1"/>
              </a:ext>
            </a:extLst>
          </p:cNvPr>
          <p:cNvSpPr/>
          <p:nvPr/>
        </p:nvSpPr>
        <p:spPr>
          <a:xfrm>
            <a:off x="7147862" y="1952193"/>
            <a:ext cx="243830" cy="1548218"/>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FA933CC4-F587-107F-D8BB-358FFE8CEDE5}"/>
              </a:ext>
              <a:ext uri="{C183D7F6-B498-43B3-948B-1728B52AA6E4}">
                <adec:decorative xmlns:adec="http://schemas.microsoft.com/office/drawing/2017/decorative" val="1"/>
              </a:ext>
            </a:extLst>
          </p:cNvPr>
          <p:cNvSpPr txBox="1"/>
          <p:nvPr/>
        </p:nvSpPr>
        <p:spPr>
          <a:xfrm>
            <a:off x="7200122" y="2576393"/>
            <a:ext cx="778974" cy="307777"/>
          </a:xfrm>
          <a:prstGeom prst="rect">
            <a:avLst/>
          </a:prstGeom>
          <a:noFill/>
        </p:spPr>
        <p:txBody>
          <a:bodyPr wrap="square" rtlCol="0">
            <a:spAutoFit/>
          </a:bodyPr>
          <a:lstStyle/>
          <a:p>
            <a:pPr algn="ctr"/>
            <a:r>
              <a:rPr lang="en-GB" sz="1400" b="1">
                <a:solidFill>
                  <a:srgbClr val="5C5B5A"/>
                </a:solidFill>
              </a:rPr>
              <a:t>46%</a:t>
            </a:r>
          </a:p>
        </p:txBody>
      </p:sp>
      <p:sp>
        <p:nvSpPr>
          <p:cNvPr id="12" name="Arrow: Down 11">
            <a:extLst>
              <a:ext uri="{FF2B5EF4-FFF2-40B4-BE49-F238E27FC236}">
                <a16:creationId xmlns:a16="http://schemas.microsoft.com/office/drawing/2014/main" id="{7CA64BA9-9918-1826-A879-65933287B369}"/>
              </a:ext>
              <a:ext uri="{C183D7F6-B498-43B3-948B-1728B52AA6E4}">
                <adec:decorative xmlns:adec="http://schemas.microsoft.com/office/drawing/2017/decorative" val="1"/>
              </a:ext>
            </a:extLst>
          </p:cNvPr>
          <p:cNvSpPr/>
          <p:nvPr/>
        </p:nvSpPr>
        <p:spPr>
          <a:xfrm rot="10800000">
            <a:off x="8810776" y="272500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ight Brace 12">
            <a:extLst>
              <a:ext uri="{FF2B5EF4-FFF2-40B4-BE49-F238E27FC236}">
                <a16:creationId xmlns:a16="http://schemas.microsoft.com/office/drawing/2014/main" id="{11E425E9-5983-915C-D96B-B4005A019D5D}"/>
              </a:ext>
              <a:ext uri="{C183D7F6-B498-43B3-948B-1728B52AA6E4}">
                <adec:decorative xmlns:adec="http://schemas.microsoft.com/office/drawing/2017/decorative" val="1"/>
              </a:ext>
            </a:extLst>
          </p:cNvPr>
          <p:cNvSpPr/>
          <p:nvPr/>
        </p:nvSpPr>
        <p:spPr>
          <a:xfrm>
            <a:off x="6142870" y="1952192"/>
            <a:ext cx="243830" cy="1683905"/>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4" name="TextBox 13">
            <a:extLst>
              <a:ext uri="{FF2B5EF4-FFF2-40B4-BE49-F238E27FC236}">
                <a16:creationId xmlns:a16="http://schemas.microsoft.com/office/drawing/2014/main" id="{4F47096E-96A6-CFCA-2DDC-75273ED3E80F}"/>
              </a:ext>
              <a:ext uri="{C183D7F6-B498-43B3-948B-1728B52AA6E4}">
                <adec:decorative xmlns:adec="http://schemas.microsoft.com/office/drawing/2017/decorative" val="1"/>
              </a:ext>
            </a:extLst>
          </p:cNvPr>
          <p:cNvSpPr txBox="1"/>
          <p:nvPr/>
        </p:nvSpPr>
        <p:spPr>
          <a:xfrm>
            <a:off x="6195130" y="2614493"/>
            <a:ext cx="778974" cy="307777"/>
          </a:xfrm>
          <a:prstGeom prst="rect">
            <a:avLst/>
          </a:prstGeom>
          <a:noFill/>
        </p:spPr>
        <p:txBody>
          <a:bodyPr wrap="square" rtlCol="0">
            <a:spAutoFit/>
          </a:bodyPr>
          <a:lstStyle/>
          <a:p>
            <a:pPr algn="ctr"/>
            <a:r>
              <a:rPr lang="en-GB" sz="1400" b="1">
                <a:solidFill>
                  <a:srgbClr val="5C5B5A"/>
                </a:solidFill>
              </a:rPr>
              <a:t>51%</a:t>
            </a:r>
          </a:p>
        </p:txBody>
      </p:sp>
      <p:sp>
        <p:nvSpPr>
          <p:cNvPr id="15" name="Right Brace 14">
            <a:extLst>
              <a:ext uri="{FF2B5EF4-FFF2-40B4-BE49-F238E27FC236}">
                <a16:creationId xmlns:a16="http://schemas.microsoft.com/office/drawing/2014/main" id="{E2D4C28C-9732-4A38-FFD8-944D8D481148}"/>
              </a:ext>
              <a:ext uri="{C183D7F6-B498-43B3-948B-1728B52AA6E4}">
                <adec:decorative xmlns:adec="http://schemas.microsoft.com/office/drawing/2017/decorative" val="1"/>
              </a:ext>
            </a:extLst>
          </p:cNvPr>
          <p:cNvSpPr/>
          <p:nvPr/>
        </p:nvSpPr>
        <p:spPr>
          <a:xfrm>
            <a:off x="4606363" y="1959118"/>
            <a:ext cx="243830" cy="2143953"/>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16" name="TextBox 15">
            <a:extLst>
              <a:ext uri="{FF2B5EF4-FFF2-40B4-BE49-F238E27FC236}">
                <a16:creationId xmlns:a16="http://schemas.microsoft.com/office/drawing/2014/main" id="{6A2741A2-49C5-032C-25D2-9EE35626E7F0}"/>
              </a:ext>
              <a:ext uri="{C183D7F6-B498-43B3-948B-1728B52AA6E4}">
                <adec:decorative xmlns:adec="http://schemas.microsoft.com/office/drawing/2017/decorative" val="1"/>
              </a:ext>
            </a:extLst>
          </p:cNvPr>
          <p:cNvSpPr txBox="1"/>
          <p:nvPr/>
        </p:nvSpPr>
        <p:spPr>
          <a:xfrm>
            <a:off x="4697452" y="2851144"/>
            <a:ext cx="778974" cy="307777"/>
          </a:xfrm>
          <a:prstGeom prst="rect">
            <a:avLst/>
          </a:prstGeom>
          <a:noFill/>
        </p:spPr>
        <p:txBody>
          <a:bodyPr wrap="square" rtlCol="0">
            <a:spAutoFit/>
          </a:bodyPr>
          <a:lstStyle/>
          <a:p>
            <a:pPr algn="ctr"/>
            <a:r>
              <a:rPr lang="en-GB" sz="1400" b="1">
                <a:solidFill>
                  <a:srgbClr val="5C5B5A"/>
                </a:solidFill>
              </a:rPr>
              <a:t>64%</a:t>
            </a:r>
          </a:p>
        </p:txBody>
      </p:sp>
      <p:sp>
        <p:nvSpPr>
          <p:cNvPr id="21" name="Right Brace 20">
            <a:extLst>
              <a:ext uri="{FF2B5EF4-FFF2-40B4-BE49-F238E27FC236}">
                <a16:creationId xmlns:a16="http://schemas.microsoft.com/office/drawing/2014/main" id="{131CD643-C996-4EFB-01CD-5CF37D817B02}"/>
              </a:ext>
              <a:ext uri="{C183D7F6-B498-43B3-948B-1728B52AA6E4}">
                <adec:decorative xmlns:adec="http://schemas.microsoft.com/office/drawing/2017/decorative" val="1"/>
              </a:ext>
            </a:extLst>
          </p:cNvPr>
          <p:cNvSpPr/>
          <p:nvPr/>
        </p:nvSpPr>
        <p:spPr>
          <a:xfrm>
            <a:off x="3609909" y="1956137"/>
            <a:ext cx="243830" cy="221354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4" name="TextBox 23">
            <a:extLst>
              <a:ext uri="{FF2B5EF4-FFF2-40B4-BE49-F238E27FC236}">
                <a16:creationId xmlns:a16="http://schemas.microsoft.com/office/drawing/2014/main" id="{D1A66248-AD70-C333-67BB-3E0B0838B191}"/>
              </a:ext>
              <a:ext uri="{C183D7F6-B498-43B3-948B-1728B52AA6E4}">
                <adec:decorative xmlns:adec="http://schemas.microsoft.com/office/drawing/2017/decorative" val="1"/>
              </a:ext>
            </a:extLst>
          </p:cNvPr>
          <p:cNvSpPr txBox="1"/>
          <p:nvPr/>
        </p:nvSpPr>
        <p:spPr>
          <a:xfrm>
            <a:off x="3700998" y="2905312"/>
            <a:ext cx="778974" cy="307777"/>
          </a:xfrm>
          <a:prstGeom prst="rect">
            <a:avLst/>
          </a:prstGeom>
          <a:noFill/>
        </p:spPr>
        <p:txBody>
          <a:bodyPr wrap="square" rtlCol="0">
            <a:spAutoFit/>
          </a:bodyPr>
          <a:lstStyle/>
          <a:p>
            <a:pPr algn="ctr"/>
            <a:r>
              <a:rPr lang="en-GB" sz="1400" b="1">
                <a:solidFill>
                  <a:srgbClr val="5C5B5A"/>
                </a:solidFill>
              </a:rPr>
              <a:t>68%</a:t>
            </a:r>
          </a:p>
        </p:txBody>
      </p:sp>
      <p:sp>
        <p:nvSpPr>
          <p:cNvPr id="26" name="Arrow: Down 25">
            <a:extLst>
              <a:ext uri="{FF2B5EF4-FFF2-40B4-BE49-F238E27FC236}">
                <a16:creationId xmlns:a16="http://schemas.microsoft.com/office/drawing/2014/main" id="{0985EF1B-2DAF-19AC-5940-C799C6414B95}"/>
              </a:ext>
              <a:ext uri="{C183D7F6-B498-43B3-948B-1728B52AA6E4}">
                <adec:decorative xmlns:adec="http://schemas.microsoft.com/office/drawing/2017/decorative" val="1"/>
              </a:ext>
            </a:extLst>
          </p:cNvPr>
          <p:cNvSpPr/>
          <p:nvPr/>
        </p:nvSpPr>
        <p:spPr>
          <a:xfrm>
            <a:off x="5253457" y="288912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Right Brace 26">
            <a:extLst>
              <a:ext uri="{FF2B5EF4-FFF2-40B4-BE49-F238E27FC236}">
                <a16:creationId xmlns:a16="http://schemas.microsoft.com/office/drawing/2014/main" id="{6EED504B-EF0E-D02A-15EB-062DEB5C3012}"/>
              </a:ext>
              <a:ext uri="{C183D7F6-B498-43B3-948B-1728B52AA6E4}">
                <adec:decorative xmlns:adec="http://schemas.microsoft.com/office/drawing/2017/decorative" val="1"/>
              </a:ext>
            </a:extLst>
          </p:cNvPr>
          <p:cNvSpPr/>
          <p:nvPr/>
        </p:nvSpPr>
        <p:spPr>
          <a:xfrm>
            <a:off x="2624100" y="1956137"/>
            <a:ext cx="243830" cy="2213542"/>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28" name="TextBox 27">
            <a:extLst>
              <a:ext uri="{FF2B5EF4-FFF2-40B4-BE49-F238E27FC236}">
                <a16:creationId xmlns:a16="http://schemas.microsoft.com/office/drawing/2014/main" id="{EF9298F6-CE52-D52E-D186-9FDE835E71BA}"/>
              </a:ext>
              <a:ext uri="{C183D7F6-B498-43B3-948B-1728B52AA6E4}">
                <adec:decorative xmlns:adec="http://schemas.microsoft.com/office/drawing/2017/decorative" val="1"/>
              </a:ext>
            </a:extLst>
          </p:cNvPr>
          <p:cNvSpPr txBox="1"/>
          <p:nvPr/>
        </p:nvSpPr>
        <p:spPr>
          <a:xfrm>
            <a:off x="2715189" y="2892379"/>
            <a:ext cx="778974" cy="307777"/>
          </a:xfrm>
          <a:prstGeom prst="rect">
            <a:avLst/>
          </a:prstGeom>
          <a:noFill/>
        </p:spPr>
        <p:txBody>
          <a:bodyPr wrap="square" rtlCol="0">
            <a:spAutoFit/>
          </a:bodyPr>
          <a:lstStyle/>
          <a:p>
            <a:pPr algn="ctr"/>
            <a:r>
              <a:rPr lang="en-GB" sz="1400" b="1">
                <a:solidFill>
                  <a:srgbClr val="5C5B5A"/>
                </a:solidFill>
              </a:rPr>
              <a:t>64%</a:t>
            </a:r>
          </a:p>
        </p:txBody>
      </p:sp>
      <p:sp>
        <p:nvSpPr>
          <p:cNvPr id="11" name="Footer Placeholder 4">
            <a:extLst>
              <a:ext uri="{FF2B5EF4-FFF2-40B4-BE49-F238E27FC236}">
                <a16:creationId xmlns:a16="http://schemas.microsoft.com/office/drawing/2014/main" id="{D2D10173-C420-09C4-CA91-EAB2456DB307}"/>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a:t>
            </a:r>
            <a:r>
              <a:rPr lang="en-GB" sz="1000">
                <a:solidFill>
                  <a:srgbClr val="FFFFFF">
                    <a:lumMod val="50000"/>
                  </a:srgbClr>
                </a:solidFill>
                <a:latin typeface="Arial"/>
                <a:cs typeface="Arial" panose="020B0604020202020204" pitchFamily="34" charset="0"/>
              </a:rPr>
              <a:t>All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employed residents; 859 (S8), </a:t>
            </a:r>
            <a:r>
              <a:rPr lang="en-GB" sz="1000">
                <a:solidFill>
                  <a:srgbClr val="FFFFFF">
                    <a:lumMod val="50000"/>
                  </a:srgbClr>
                </a:solidFill>
                <a:latin typeface="Arial"/>
                <a:cs typeface="Arial" panose="020B0604020202020204" pitchFamily="34" charset="0"/>
              </a:rPr>
              <a:t>1004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(S11), 878 (S15)</a:t>
            </a:r>
          </a:p>
        </p:txBody>
      </p:sp>
      <p:sp>
        <p:nvSpPr>
          <p:cNvPr id="25" name="Slide Number Placeholder 4">
            <a:extLst>
              <a:ext uri="{FF2B5EF4-FFF2-40B4-BE49-F238E27FC236}">
                <a16:creationId xmlns:a16="http://schemas.microsoft.com/office/drawing/2014/main" id="{563C67FD-2648-CCB8-DA4E-F02FA98F730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24606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846DD-272B-1479-FC0D-46D15EE32D6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6E4030-2B2E-5ABE-A177-6970C4313593}"/>
              </a:ext>
            </a:extLst>
          </p:cNvPr>
          <p:cNvSpPr txBox="1">
            <a:spLocks noGrp="1"/>
          </p:cNvSpPr>
          <p:nvPr>
            <p:ph type="title" idx="4294967295"/>
          </p:nvPr>
        </p:nvSpPr>
        <p:spPr>
          <a:xfrm>
            <a:off x="353635" y="168223"/>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Just under two thirds (63%) of respondents </a:t>
            </a:r>
            <a:r>
              <a:rPr kumimoji="0" lang="en-GB" sz="1800" b="1" i="0" u="none" strike="noStrike" kern="1200" cap="none" spc="0" normalizeH="0" baseline="0" noProof="0" dirty="0">
                <a:ln>
                  <a:noFill/>
                </a:ln>
                <a:solidFill>
                  <a:srgbClr val="009690"/>
                </a:solidFill>
                <a:effectLst/>
                <a:uLnTx/>
                <a:uFillTx/>
                <a:latin typeface="Arial"/>
                <a:ea typeface="+mn-ea"/>
                <a:cs typeface="+mn-cs"/>
              </a:rPr>
              <a:t>are employed in permanent positions </a:t>
            </a:r>
            <a:r>
              <a:rPr kumimoji="0" lang="en-GB" sz="1800" b="1" i="0" u="none" strike="noStrike" kern="1200" cap="none" spc="0" normalizeH="0" baseline="0" noProof="0" dirty="0">
                <a:ln>
                  <a:noFill/>
                </a:ln>
                <a:solidFill>
                  <a:srgbClr val="5C5B5A"/>
                </a:solidFill>
                <a:effectLst/>
                <a:uLnTx/>
                <a:uFillTx/>
                <a:latin typeface="Arial"/>
                <a:ea typeface="+mn-ea"/>
                <a:cs typeface="+mn-cs"/>
              </a:rPr>
              <a:t>– with a further 17% in part-time positions</a:t>
            </a:r>
          </a:p>
        </p:txBody>
      </p:sp>
      <p:sp>
        <p:nvSpPr>
          <p:cNvPr id="4" name="TextBox 3">
            <a:extLst>
              <a:ext uri="{FF2B5EF4-FFF2-40B4-BE49-F238E27FC236}">
                <a16:creationId xmlns:a16="http://schemas.microsoft.com/office/drawing/2014/main" id="{4DB92411-8734-2388-D13B-6A57650FEF46}"/>
              </a:ext>
            </a:extLst>
          </p:cNvPr>
          <p:cNvSpPr txBox="1"/>
          <p:nvPr/>
        </p:nvSpPr>
        <p:spPr>
          <a:xfrm>
            <a:off x="1275029" y="1407311"/>
            <a:ext cx="964194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GB" sz="1400" b="1">
                <a:solidFill>
                  <a:srgbClr val="5C5B5A"/>
                </a:solidFill>
                <a:latin typeface="Arial" panose="020B0604020202020204" pitchFamily="34" charset="0"/>
                <a:ea typeface="Calibri" panose="020F0502020204030204" pitchFamily="34" charset="0"/>
              </a:rPr>
              <a:t>What would you describe your current contract or employment situation as?</a:t>
            </a:r>
          </a:p>
        </p:txBody>
      </p:sp>
      <p:graphicFrame>
        <p:nvGraphicFramePr>
          <p:cNvPr id="9" name="Chart 8" descr="Bar chart showing percentage of respondents employed in permanent positions. 63% are employed in permanent positions, with a further 17% in part time positions.">
            <a:extLst>
              <a:ext uri="{FF2B5EF4-FFF2-40B4-BE49-F238E27FC236}">
                <a16:creationId xmlns:a16="http://schemas.microsoft.com/office/drawing/2014/main" id="{FA9AD8B0-FDA5-1633-F45B-7421202BF294}"/>
              </a:ext>
            </a:extLst>
          </p:cNvPr>
          <p:cNvGraphicFramePr/>
          <p:nvPr>
            <p:extLst>
              <p:ext uri="{D42A27DB-BD31-4B8C-83A1-F6EECF244321}">
                <p14:modId xmlns:p14="http://schemas.microsoft.com/office/powerpoint/2010/main" val="578622166"/>
              </p:ext>
            </p:extLst>
          </p:nvPr>
        </p:nvGraphicFramePr>
        <p:xfrm>
          <a:off x="2022954" y="1680378"/>
          <a:ext cx="8262828" cy="42936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98E2836E-19AF-58A9-4F27-49580A2CAF95}"/>
              </a:ext>
            </a:extLst>
          </p:cNvPr>
          <p:cNvSpPr txBox="1"/>
          <p:nvPr/>
        </p:nvSpPr>
        <p:spPr>
          <a:xfrm>
            <a:off x="6861954" y="2886703"/>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a:solidFill>
                  <a:srgbClr val="5C5B5A"/>
                </a:solidFill>
                <a:latin typeface="Arial"/>
              </a:rPr>
              <a:t>23% </a:t>
            </a:r>
            <a:r>
              <a:rPr lang="en-GB" sz="1050">
                <a:solidFill>
                  <a:srgbClr val="5C5B5A"/>
                </a:solidFill>
                <a:latin typeface="Arial"/>
              </a:rPr>
              <a:t>Those earning below the Real Living Wage</a:t>
            </a:r>
            <a:endParaRPr lang="en-GB" sz="1050" b="1">
              <a:solidFill>
                <a:srgbClr val="5C5B5A"/>
              </a:solidFill>
              <a:latin typeface="Arial"/>
            </a:endParaRPr>
          </a:p>
        </p:txBody>
      </p:sp>
      <p:sp>
        <p:nvSpPr>
          <p:cNvPr id="3" name="TextBox 2">
            <a:extLst>
              <a:ext uri="{FF2B5EF4-FFF2-40B4-BE49-F238E27FC236}">
                <a16:creationId xmlns:a16="http://schemas.microsoft.com/office/drawing/2014/main" id="{C0252CE7-F112-1483-1349-9062A94D6D55}"/>
              </a:ext>
            </a:extLst>
          </p:cNvPr>
          <p:cNvSpPr txBox="1"/>
          <p:nvPr/>
        </p:nvSpPr>
        <p:spPr>
          <a:xfrm>
            <a:off x="6837732" y="3354934"/>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a:solidFill>
                  <a:srgbClr val="5C5B5A"/>
                </a:solidFill>
                <a:latin typeface="Arial"/>
              </a:rPr>
              <a:t>9% </a:t>
            </a:r>
            <a:r>
              <a:rPr lang="en-GB" sz="1050">
                <a:solidFill>
                  <a:srgbClr val="5C5B5A"/>
                </a:solidFill>
                <a:latin typeface="Arial"/>
              </a:rPr>
              <a:t>Those working in the public sector</a:t>
            </a:r>
            <a:endParaRPr lang="en-GB" sz="1050" b="1">
              <a:solidFill>
                <a:srgbClr val="5C5B5A"/>
              </a:solidFill>
              <a:latin typeface="Arial"/>
            </a:endParaRPr>
          </a:p>
        </p:txBody>
      </p:sp>
      <p:sp>
        <p:nvSpPr>
          <p:cNvPr id="21" name="TextBox 20">
            <a:extLst>
              <a:ext uri="{FF2B5EF4-FFF2-40B4-BE49-F238E27FC236}">
                <a16:creationId xmlns:a16="http://schemas.microsoft.com/office/drawing/2014/main" id="{8E90989E-ADB2-9784-BCF2-AC614BA8F96C}"/>
              </a:ext>
            </a:extLst>
          </p:cNvPr>
          <p:cNvSpPr txBox="1"/>
          <p:nvPr/>
        </p:nvSpPr>
        <p:spPr>
          <a:xfrm>
            <a:off x="6598219" y="4294913"/>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a:solidFill>
                  <a:srgbClr val="5C5B5A"/>
                </a:solidFill>
                <a:latin typeface="Arial"/>
              </a:rPr>
              <a:t>5% </a:t>
            </a:r>
            <a:r>
              <a:rPr lang="en-GB" sz="1050">
                <a:solidFill>
                  <a:srgbClr val="5C5B5A"/>
                </a:solidFill>
                <a:latin typeface="Arial"/>
              </a:rPr>
              <a:t>Those from within racially minoritised communities</a:t>
            </a:r>
            <a:endParaRPr lang="en-GB" sz="1050" b="1">
              <a:solidFill>
                <a:srgbClr val="5C5B5A"/>
              </a:solidFill>
              <a:latin typeface="Arial"/>
            </a:endParaRPr>
          </a:p>
        </p:txBody>
      </p:sp>
      <p:sp>
        <p:nvSpPr>
          <p:cNvPr id="19" name="TextBox 18">
            <a:extLst>
              <a:ext uri="{FF2B5EF4-FFF2-40B4-BE49-F238E27FC236}">
                <a16:creationId xmlns:a16="http://schemas.microsoft.com/office/drawing/2014/main" id="{0DF349E8-7320-9699-9807-0F3E9BC7D7B8}"/>
              </a:ext>
            </a:extLst>
          </p:cNvPr>
          <p:cNvSpPr txBox="1"/>
          <p:nvPr/>
        </p:nvSpPr>
        <p:spPr>
          <a:xfrm>
            <a:off x="6598219" y="4697528"/>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a:solidFill>
                  <a:srgbClr val="5C5B5A"/>
                </a:solidFill>
                <a:latin typeface="Arial"/>
              </a:rPr>
              <a:t>6% </a:t>
            </a:r>
            <a:r>
              <a:rPr lang="en-GB" sz="1050">
                <a:solidFill>
                  <a:srgbClr val="5C5B5A"/>
                </a:solidFill>
                <a:latin typeface="Arial"/>
              </a:rPr>
              <a:t>Those aged 16-24</a:t>
            </a:r>
          </a:p>
        </p:txBody>
      </p:sp>
      <p:cxnSp>
        <p:nvCxnSpPr>
          <p:cNvPr id="8" name="Straight Arrow Connector 7">
            <a:extLst>
              <a:ext uri="{FF2B5EF4-FFF2-40B4-BE49-F238E27FC236}">
                <a16:creationId xmlns:a16="http://schemas.microsoft.com/office/drawing/2014/main" id="{6C75081A-792D-F466-E84A-93C7FD999D81}"/>
              </a:ext>
              <a:ext uri="{C183D7F6-B498-43B3-948B-1728B52AA6E4}">
                <adec:decorative xmlns:adec="http://schemas.microsoft.com/office/drawing/2017/decorative" val="1"/>
              </a:ext>
            </a:extLst>
          </p:cNvPr>
          <p:cNvCxnSpPr>
            <a:cxnSpLocks/>
          </p:cNvCxnSpPr>
          <p:nvPr/>
        </p:nvCxnSpPr>
        <p:spPr>
          <a:xfrm flipV="1">
            <a:off x="10046439" y="1578838"/>
            <a:ext cx="592986" cy="39536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92705C9-49E6-C0EC-E19F-07D6249BDC7F}"/>
              </a:ext>
            </a:extLst>
          </p:cNvPr>
          <p:cNvSpPr txBox="1"/>
          <p:nvPr/>
        </p:nvSpPr>
        <p:spPr>
          <a:xfrm>
            <a:off x="10701132" y="1132849"/>
            <a:ext cx="1384475" cy="1292662"/>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rgbClr val="5C5B5A"/>
                </a:solidFill>
                <a:latin typeface="Arial"/>
              </a:rPr>
              <a:t>Men</a:t>
            </a:r>
            <a:r>
              <a:rPr lang="en-GB" sz="1050" b="1">
                <a:solidFill>
                  <a:srgbClr val="5C5B5A"/>
                </a:solidFill>
                <a:latin typeface="Arial"/>
              </a:rPr>
              <a:t> </a:t>
            </a:r>
            <a:r>
              <a:rPr lang="en-GB" sz="1050">
                <a:solidFill>
                  <a:srgbClr val="5C5B5A"/>
                </a:solidFill>
                <a:latin typeface="Arial"/>
              </a:rPr>
              <a:t>(</a:t>
            </a:r>
            <a:r>
              <a:rPr lang="en-GB" sz="1050" b="1">
                <a:solidFill>
                  <a:srgbClr val="5C5B5A"/>
                </a:solidFill>
                <a:latin typeface="Arial"/>
              </a:rPr>
              <a:t>71%</a:t>
            </a:r>
            <a:r>
              <a:rPr lang="en-GB" sz="1050">
                <a:solidFill>
                  <a:srgbClr val="5C5B5A"/>
                </a:solidFill>
                <a:latin typeface="Arial"/>
              </a:rPr>
              <a:t>), those earning above the Real Living Wage (</a:t>
            </a:r>
            <a:r>
              <a:rPr lang="en-GB" sz="1050" b="1">
                <a:solidFill>
                  <a:srgbClr val="5C5B5A"/>
                </a:solidFill>
                <a:latin typeface="Arial"/>
              </a:rPr>
              <a:t>68%</a:t>
            </a:r>
            <a:r>
              <a:rPr lang="en-GB" sz="1050">
                <a:solidFill>
                  <a:srgbClr val="5C5B5A"/>
                </a:solidFill>
                <a:latin typeface="Arial"/>
              </a:rPr>
              <a:t>) and those without a disability (</a:t>
            </a:r>
            <a:r>
              <a:rPr lang="en-GB" sz="1050" b="1">
                <a:solidFill>
                  <a:srgbClr val="5C5B5A"/>
                </a:solidFill>
                <a:latin typeface="Arial"/>
              </a:rPr>
              <a:t>64%</a:t>
            </a:r>
            <a:r>
              <a:rPr lang="en-GB" sz="1050">
                <a:solidFill>
                  <a:srgbClr val="5C5B5A"/>
                </a:solidFill>
                <a:latin typeface="Arial"/>
              </a:rPr>
              <a:t>) were </a:t>
            </a:r>
            <a:r>
              <a:rPr lang="en-GB" sz="1050" b="1">
                <a:solidFill>
                  <a:srgbClr val="5C5B5A"/>
                </a:solidFill>
                <a:latin typeface="Arial"/>
              </a:rPr>
              <a:t>more</a:t>
            </a:r>
            <a:r>
              <a:rPr lang="en-GB" sz="1050">
                <a:solidFill>
                  <a:srgbClr val="5C5B5A"/>
                </a:solidFill>
                <a:latin typeface="Arial"/>
              </a:rPr>
              <a:t> </a:t>
            </a:r>
            <a:r>
              <a:rPr lang="en-GB" sz="1050" b="1">
                <a:solidFill>
                  <a:srgbClr val="5C5B5A"/>
                </a:solidFill>
                <a:latin typeface="Arial"/>
              </a:rPr>
              <a:t>likely</a:t>
            </a:r>
            <a:r>
              <a:rPr lang="en-GB" sz="1050">
                <a:solidFill>
                  <a:srgbClr val="5C5B5A"/>
                </a:solidFill>
                <a:latin typeface="Arial"/>
              </a:rPr>
              <a:t> to be in permanent full-time employment</a:t>
            </a:r>
          </a:p>
        </p:txBody>
      </p:sp>
      <p:cxnSp>
        <p:nvCxnSpPr>
          <p:cNvPr id="12" name="Straight Arrow Connector 11">
            <a:extLst>
              <a:ext uri="{FF2B5EF4-FFF2-40B4-BE49-F238E27FC236}">
                <a16:creationId xmlns:a16="http://schemas.microsoft.com/office/drawing/2014/main" id="{97FB297A-A5B6-180E-AED3-ABFAF28216A7}"/>
              </a:ext>
              <a:ext uri="{C183D7F6-B498-43B3-948B-1728B52AA6E4}">
                <adec:decorative xmlns:adec="http://schemas.microsoft.com/office/drawing/2017/decorative" val="1"/>
              </a:ext>
            </a:extLst>
          </p:cNvPr>
          <p:cNvCxnSpPr>
            <a:cxnSpLocks/>
          </p:cNvCxnSpPr>
          <p:nvPr/>
        </p:nvCxnSpPr>
        <p:spPr>
          <a:xfrm>
            <a:off x="10046439" y="2248430"/>
            <a:ext cx="478686" cy="47572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540D75-3B89-6BC6-ED14-91C1E6FA04D4}"/>
              </a:ext>
            </a:extLst>
          </p:cNvPr>
          <p:cNvSpPr txBox="1"/>
          <p:nvPr/>
        </p:nvSpPr>
        <p:spPr>
          <a:xfrm>
            <a:off x="10639425" y="2621086"/>
            <a:ext cx="1347584" cy="161582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050">
                <a:solidFill>
                  <a:srgbClr val="5C5B5A"/>
                </a:solidFill>
                <a:latin typeface="Arial"/>
              </a:rPr>
              <a:t>Women (</a:t>
            </a:r>
            <a:r>
              <a:rPr lang="en-GB" sz="1050" b="1">
                <a:solidFill>
                  <a:srgbClr val="5C5B5A"/>
                </a:solidFill>
                <a:latin typeface="Arial"/>
              </a:rPr>
              <a:t>56%</a:t>
            </a:r>
            <a:r>
              <a:rPr lang="en-GB" sz="1050">
                <a:solidFill>
                  <a:srgbClr val="5C5B5A"/>
                </a:solidFill>
                <a:latin typeface="Arial"/>
              </a:rPr>
              <a:t>), those from within racially minoritised communities (</a:t>
            </a:r>
            <a:r>
              <a:rPr lang="en-GB" sz="1050" b="1">
                <a:solidFill>
                  <a:srgbClr val="5C5B5A"/>
                </a:solidFill>
                <a:latin typeface="Arial"/>
              </a:rPr>
              <a:t>49%</a:t>
            </a:r>
            <a:r>
              <a:rPr lang="en-GB" sz="1050">
                <a:solidFill>
                  <a:srgbClr val="5C5B5A"/>
                </a:solidFill>
                <a:latin typeface="Arial"/>
              </a:rPr>
              <a:t>) and those with a  mobility disability (</a:t>
            </a:r>
            <a:r>
              <a:rPr lang="en-GB" sz="1050" b="1">
                <a:solidFill>
                  <a:srgbClr val="5C5B5A"/>
                </a:solidFill>
                <a:latin typeface="Arial"/>
              </a:rPr>
              <a:t>43%</a:t>
            </a:r>
            <a:r>
              <a:rPr lang="en-GB" sz="1050">
                <a:solidFill>
                  <a:srgbClr val="5C5B5A"/>
                </a:solidFill>
                <a:latin typeface="Arial"/>
              </a:rPr>
              <a:t>) were </a:t>
            </a:r>
            <a:r>
              <a:rPr lang="en-GB" sz="1050" b="1">
                <a:solidFill>
                  <a:srgbClr val="5C5B5A"/>
                </a:solidFill>
                <a:latin typeface="Arial"/>
              </a:rPr>
              <a:t>less likely </a:t>
            </a:r>
            <a:r>
              <a:rPr lang="en-GB" sz="1050">
                <a:solidFill>
                  <a:srgbClr val="5C5B5A"/>
                </a:solidFill>
                <a:latin typeface="Arial"/>
              </a:rPr>
              <a:t>to be in full time permanent employment</a:t>
            </a:r>
          </a:p>
        </p:txBody>
      </p:sp>
      <p:cxnSp>
        <p:nvCxnSpPr>
          <p:cNvPr id="17" name="Straight Arrow Connector 16">
            <a:extLst>
              <a:ext uri="{FF2B5EF4-FFF2-40B4-BE49-F238E27FC236}">
                <a16:creationId xmlns:a16="http://schemas.microsoft.com/office/drawing/2014/main" id="{B711CFA6-CB4F-13A8-B72D-8935572A693C}"/>
              </a:ext>
              <a:ext uri="{C183D7F6-B498-43B3-948B-1728B52AA6E4}">
                <adec:decorative xmlns:adec="http://schemas.microsoft.com/office/drawing/2017/decorative" val="1"/>
              </a:ext>
            </a:extLst>
          </p:cNvPr>
          <p:cNvCxnSpPr>
            <a:cxnSpLocks/>
          </p:cNvCxnSpPr>
          <p:nvPr/>
        </p:nvCxnSpPr>
        <p:spPr>
          <a:xfrm>
            <a:off x="5857875" y="4813474"/>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94118B4-B4EC-9580-53A7-08667B0FA622}"/>
              </a:ext>
              <a:ext uri="{C183D7F6-B498-43B3-948B-1728B52AA6E4}">
                <adec:decorative xmlns:adec="http://schemas.microsoft.com/office/drawing/2017/decorative" val="1"/>
              </a:ext>
            </a:extLst>
          </p:cNvPr>
          <p:cNvCxnSpPr>
            <a:cxnSpLocks/>
          </p:cNvCxnSpPr>
          <p:nvPr/>
        </p:nvCxnSpPr>
        <p:spPr>
          <a:xfrm>
            <a:off x="5857875" y="4394374"/>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CF992BFD-8834-E3F8-7187-3C2F981ED37B}"/>
              </a:ext>
              <a:ext uri="{C183D7F6-B498-43B3-948B-1728B52AA6E4}">
                <adec:decorative xmlns:adec="http://schemas.microsoft.com/office/drawing/2017/decorative" val="1"/>
              </a:ext>
            </a:extLst>
          </p:cNvPr>
          <p:cNvCxnSpPr>
            <a:cxnSpLocks/>
          </p:cNvCxnSpPr>
          <p:nvPr/>
        </p:nvCxnSpPr>
        <p:spPr>
          <a:xfrm>
            <a:off x="6097388" y="3454395"/>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2A5975E0-5E96-8726-4F35-386B0D20F9E0}"/>
              </a:ext>
              <a:ext uri="{C183D7F6-B498-43B3-948B-1728B52AA6E4}">
                <adec:decorative xmlns:adec="http://schemas.microsoft.com/office/drawing/2017/decorative" val="1"/>
              </a:ext>
            </a:extLst>
          </p:cNvPr>
          <p:cNvCxnSpPr>
            <a:cxnSpLocks/>
          </p:cNvCxnSpPr>
          <p:nvPr/>
        </p:nvCxnSpPr>
        <p:spPr>
          <a:xfrm>
            <a:off x="6121610" y="2986164"/>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63D42C0E-64FB-127B-244D-3ADE285F16BB}"/>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GW2_4. </a:t>
            </a:r>
            <a:r>
              <a:rPr lang="en-GB" sz="1000">
                <a:solidFill>
                  <a:srgbClr val="FFFFFF">
                    <a:lumMod val="50000"/>
                  </a:srgbClr>
                </a:solidFill>
                <a:latin typeface="Arial"/>
                <a:cs typeface="Arial" panose="020B0604020202020204" pitchFamily="34" charset="0"/>
              </a:rPr>
              <a:t>What would you describe your current contract or employment situation as? Base: Those who are employed (878).</a:t>
            </a:r>
          </a:p>
        </p:txBody>
      </p:sp>
    </p:spTree>
    <p:custDataLst>
      <p:tags r:id="rId1"/>
    </p:custDataLst>
    <p:extLst>
      <p:ext uri="{BB962C8B-B14F-4D97-AF65-F5344CB8AC3E}">
        <p14:creationId xmlns:p14="http://schemas.microsoft.com/office/powerpoint/2010/main" val="11606480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0995038" cy="840230"/>
          </a:xfrm>
        </p:spPr>
        <p:txBody>
          <a:bodyPr vert="horz" wrap="square" anchor="t">
            <a:spAutoFit/>
          </a:bodyPr>
          <a:lstStyle/>
          <a:p>
            <a:r>
              <a:rPr lang="en-GB" sz="1800" b="1" dirty="0">
                <a:solidFill>
                  <a:srgbClr val="5C5B5A"/>
                </a:solidFill>
                <a:latin typeface="Arial"/>
                <a:ea typeface="+mn-ea"/>
                <a:cs typeface="+mn-cs"/>
              </a:rPr>
              <a:t>There has been no significant change since February 2024 of employed respondents being unable to </a:t>
            </a:r>
            <a:r>
              <a:rPr lang="en-GB" sz="1800" b="1" dirty="0">
                <a:solidFill>
                  <a:srgbClr val="009690"/>
                </a:solidFill>
                <a:latin typeface="Arial"/>
                <a:ea typeface="+mn-ea"/>
                <a:cs typeface="+mn-cs"/>
              </a:rPr>
              <a:t>influence the pace of their work </a:t>
            </a:r>
            <a:r>
              <a:rPr lang="en-GB" sz="1800" b="1" dirty="0">
                <a:solidFill>
                  <a:srgbClr val="5C5B5A"/>
                </a:solidFill>
                <a:latin typeface="Arial"/>
                <a:ea typeface="+mn-ea"/>
                <a:cs typeface="+mn-cs"/>
              </a:rPr>
              <a:t>(20%) or </a:t>
            </a:r>
            <a:r>
              <a:rPr lang="en-GB" sz="1800" b="1" dirty="0">
                <a:solidFill>
                  <a:srgbClr val="009690"/>
                </a:solidFill>
                <a:latin typeface="Arial"/>
                <a:ea typeface="+mn-ea"/>
                <a:cs typeface="+mn-cs"/>
              </a:rPr>
              <a:t>choose the task they do next </a:t>
            </a:r>
            <a:r>
              <a:rPr lang="en-GB" sz="1800" b="1" dirty="0">
                <a:solidFill>
                  <a:srgbClr val="5C5B5A"/>
                </a:solidFill>
                <a:latin typeface="Arial"/>
                <a:ea typeface="+mn-ea"/>
                <a:cs typeface="+mn-cs"/>
              </a:rPr>
              <a:t>(16%). They are equally as likely to not have any </a:t>
            </a:r>
            <a:r>
              <a:rPr lang="en-GB" sz="1800" b="1" dirty="0">
                <a:solidFill>
                  <a:srgbClr val="009690"/>
                </a:solidFill>
                <a:latin typeface="Arial"/>
                <a:ea typeface="+mn-ea"/>
                <a:cs typeface="+mn-cs"/>
              </a:rPr>
              <a:t>influence on how to do the task </a:t>
            </a:r>
            <a:r>
              <a:rPr lang="en-GB" sz="1800" b="1" dirty="0">
                <a:solidFill>
                  <a:srgbClr val="5C5B5A"/>
                </a:solidFill>
                <a:latin typeface="Arial"/>
                <a:ea typeface="+mn-ea"/>
                <a:cs typeface="+mn-cs"/>
              </a:rPr>
              <a:t>(13%).</a:t>
            </a: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3433818" y="1082845"/>
            <a:ext cx="5324364" cy="686498"/>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How much influence do you have on…?</a:t>
            </a:r>
          </a:p>
        </p:txBody>
      </p:sp>
      <p:sp>
        <p:nvSpPr>
          <p:cNvPr id="32" name="TextBox 31">
            <a:extLst>
              <a:ext uri="{FF2B5EF4-FFF2-40B4-BE49-F238E27FC236}">
                <a16:creationId xmlns:a16="http://schemas.microsoft.com/office/drawing/2014/main" id="{1626A9D6-1687-405A-8149-4C3C476315DA}"/>
              </a:ext>
              <a:ext uri="{C183D7F6-B498-43B3-948B-1728B52AA6E4}">
                <adec:decorative xmlns:adec="http://schemas.microsoft.com/office/drawing/2017/decorative" val="0"/>
              </a:ext>
            </a:extLst>
          </p:cNvPr>
          <p:cNvSpPr txBox="1"/>
          <p:nvPr/>
        </p:nvSpPr>
        <p:spPr>
          <a:xfrm>
            <a:off x="4640073" y="1588587"/>
            <a:ext cx="3263441"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Feb ‘24 (S11)</a:t>
            </a:r>
          </a:p>
        </p:txBody>
      </p:sp>
      <p:graphicFrame>
        <p:nvGraphicFramePr>
          <p:cNvPr id="21" name="Chart Placeholder 20" descr="Stacked bar chart showing how much influence they have at work. 16% say they have little influence on deciding what task to do next, 13% have little influence on how to do the task and 20% on the pace of their work.">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1377307208"/>
              </p:ext>
            </p:extLst>
          </p:nvPr>
        </p:nvGraphicFramePr>
        <p:xfrm>
          <a:off x="1349407" y="1815003"/>
          <a:ext cx="8606926" cy="4627029"/>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7218309" y="5027081"/>
            <a:ext cx="68520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Arial"/>
                <a:ea typeface="+mn-ea"/>
                <a:cs typeface="+mn-cs"/>
              </a:rPr>
              <a:t>(+/-0pp)</a:t>
            </a: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7176970" y="4954742"/>
            <a:ext cx="132875" cy="45589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4587030" y="5010528"/>
            <a:ext cx="447238" cy="4001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16%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lumMod val="75000"/>
                    <a:lumOff val="25000"/>
                  </a:prstClr>
                </a:solidFill>
                <a:effectLst/>
                <a:uLnTx/>
                <a:uFillTx/>
                <a:latin typeface="Arial"/>
                <a:ea typeface="+mn-ea"/>
                <a:cs typeface="+mn-cs"/>
              </a:rPr>
              <a:t>(+2pp)</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4392634" y="4931610"/>
            <a:ext cx="175703" cy="500977"/>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10063372" y="4959395"/>
            <a:ext cx="520976"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Arial"/>
                <a:ea typeface="+mn-ea"/>
                <a:cs typeface="+mn-cs"/>
              </a:rPr>
              <a:t>(+2pp)</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9915427" y="4829207"/>
            <a:ext cx="175772" cy="62875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3" name="TextBox 1">
            <a:extLst>
              <a:ext uri="{FF2B5EF4-FFF2-40B4-BE49-F238E27FC236}">
                <a16:creationId xmlns:a16="http://schemas.microsoft.com/office/drawing/2014/main" id="{6610170E-BD0D-47D6-BDB3-9A78D3899518}"/>
              </a:ext>
              <a:ext uri="{C183D7F6-B498-43B3-948B-1728B52AA6E4}">
                <adec:decorative xmlns:adec="http://schemas.microsoft.com/office/drawing/2017/decorative" val="1"/>
              </a:ext>
            </a:extLst>
          </p:cNvPr>
          <p:cNvSpPr txBox="1"/>
          <p:nvPr/>
        </p:nvSpPr>
        <p:spPr>
          <a:xfrm>
            <a:off x="3388553" y="280171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(-3pp)</a:t>
            </a:r>
          </a:p>
        </p:txBody>
      </p:sp>
      <p:sp>
        <p:nvSpPr>
          <p:cNvPr id="14" name="TextBox 1">
            <a:extLst>
              <a:ext uri="{FF2B5EF4-FFF2-40B4-BE49-F238E27FC236}">
                <a16:creationId xmlns:a16="http://schemas.microsoft.com/office/drawing/2014/main" id="{17362D93-EC5B-4727-88A1-3935878A7F36}"/>
              </a:ext>
              <a:ext uri="{C183D7F6-B498-43B3-948B-1728B52AA6E4}">
                <adec:decorative xmlns:adec="http://schemas.microsoft.com/office/drawing/2017/decorative" val="1"/>
              </a:ext>
            </a:extLst>
          </p:cNvPr>
          <p:cNvSpPr txBox="1"/>
          <p:nvPr/>
        </p:nvSpPr>
        <p:spPr>
          <a:xfrm>
            <a:off x="3388553" y="4279816"/>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(+2pp)</a:t>
            </a:r>
          </a:p>
        </p:txBody>
      </p:sp>
      <p:sp>
        <p:nvSpPr>
          <p:cNvPr id="15" name="TextBox 1">
            <a:extLst>
              <a:ext uri="{FF2B5EF4-FFF2-40B4-BE49-F238E27FC236}">
                <a16:creationId xmlns:a16="http://schemas.microsoft.com/office/drawing/2014/main" id="{42ECDCB5-5A7A-4689-BC24-164198F4FCC5}"/>
              </a:ext>
              <a:ext uri="{C183D7F6-B498-43B3-948B-1728B52AA6E4}">
                <adec:decorative xmlns:adec="http://schemas.microsoft.com/office/drawing/2017/decorative" val="1"/>
              </a:ext>
            </a:extLst>
          </p:cNvPr>
          <p:cNvSpPr txBox="1"/>
          <p:nvPr/>
        </p:nvSpPr>
        <p:spPr>
          <a:xfrm>
            <a:off x="3399620" y="5037537"/>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(+2pp)</a:t>
            </a:r>
          </a:p>
        </p:txBody>
      </p:sp>
      <p:sp>
        <p:nvSpPr>
          <p:cNvPr id="17" name="TextBox 1">
            <a:extLst>
              <a:ext uri="{FF2B5EF4-FFF2-40B4-BE49-F238E27FC236}">
                <a16:creationId xmlns:a16="http://schemas.microsoft.com/office/drawing/2014/main" id="{23DEB55D-D41D-43C6-BB6D-6DEDB2344903}"/>
              </a:ext>
              <a:ext uri="{C183D7F6-B498-43B3-948B-1728B52AA6E4}">
                <adec:decorative xmlns:adec="http://schemas.microsoft.com/office/drawing/2017/decorative" val="1"/>
              </a:ext>
            </a:extLst>
          </p:cNvPr>
          <p:cNvSpPr txBox="1"/>
          <p:nvPr/>
        </p:nvSpPr>
        <p:spPr>
          <a:xfrm>
            <a:off x="3467347" y="5200822"/>
            <a:ext cx="747215"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(+/-0pp)</a:t>
            </a:r>
          </a:p>
        </p:txBody>
      </p:sp>
      <p:sp>
        <p:nvSpPr>
          <p:cNvPr id="18" name="TextBox 1">
            <a:extLst>
              <a:ext uri="{FF2B5EF4-FFF2-40B4-BE49-F238E27FC236}">
                <a16:creationId xmlns:a16="http://schemas.microsoft.com/office/drawing/2014/main" id="{FD3F55D1-17D7-4387-B95A-D66A3B327646}"/>
              </a:ext>
              <a:ext uri="{C183D7F6-B498-43B3-948B-1728B52AA6E4}">
                <adec:decorative xmlns:adec="http://schemas.microsoft.com/office/drawing/2017/decorative" val="1"/>
              </a:ext>
            </a:extLst>
          </p:cNvPr>
          <p:cNvSpPr txBox="1"/>
          <p:nvPr/>
        </p:nvSpPr>
        <p:spPr>
          <a:xfrm>
            <a:off x="6157729" y="283166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(-1pp)</a:t>
            </a:r>
          </a:p>
        </p:txBody>
      </p:sp>
      <p:sp>
        <p:nvSpPr>
          <p:cNvPr id="20" name="TextBox 1">
            <a:extLst>
              <a:ext uri="{FF2B5EF4-FFF2-40B4-BE49-F238E27FC236}">
                <a16:creationId xmlns:a16="http://schemas.microsoft.com/office/drawing/2014/main" id="{4E4F10A3-BD29-4815-8B6F-0C7290DAD309}"/>
              </a:ext>
              <a:ext uri="{C183D7F6-B498-43B3-948B-1728B52AA6E4}">
                <adec:decorative xmlns:adec="http://schemas.microsoft.com/office/drawing/2017/decorative" val="1"/>
              </a:ext>
            </a:extLst>
          </p:cNvPr>
          <p:cNvSpPr txBox="1"/>
          <p:nvPr/>
        </p:nvSpPr>
        <p:spPr>
          <a:xfrm>
            <a:off x="6157729" y="432149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(+1pp)</a:t>
            </a:r>
          </a:p>
        </p:txBody>
      </p:sp>
      <p:sp>
        <p:nvSpPr>
          <p:cNvPr id="22" name="TextBox 1">
            <a:extLst>
              <a:ext uri="{FF2B5EF4-FFF2-40B4-BE49-F238E27FC236}">
                <a16:creationId xmlns:a16="http://schemas.microsoft.com/office/drawing/2014/main" id="{350337DA-8D49-4471-B4B3-39A193B28827}"/>
              </a:ext>
              <a:ext uri="{C183D7F6-B498-43B3-948B-1728B52AA6E4}">
                <adec:decorative xmlns:adec="http://schemas.microsoft.com/office/drawing/2017/decorative" val="1"/>
              </a:ext>
            </a:extLst>
          </p:cNvPr>
          <p:cNvSpPr txBox="1"/>
          <p:nvPr/>
        </p:nvSpPr>
        <p:spPr>
          <a:xfrm>
            <a:off x="6133118" y="5085312"/>
            <a:ext cx="733623"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(+/-0pp)</a:t>
            </a:r>
          </a:p>
        </p:txBody>
      </p:sp>
      <p:sp>
        <p:nvSpPr>
          <p:cNvPr id="25" name="TextBox 1">
            <a:extLst>
              <a:ext uri="{FF2B5EF4-FFF2-40B4-BE49-F238E27FC236}">
                <a16:creationId xmlns:a16="http://schemas.microsoft.com/office/drawing/2014/main" id="{7FB6EA59-4466-4A63-9F94-56F4EE950546}"/>
              </a:ext>
              <a:ext uri="{C183D7F6-B498-43B3-948B-1728B52AA6E4}">
                <adec:decorative xmlns:adec="http://schemas.microsoft.com/office/drawing/2017/decorative" val="1"/>
              </a:ext>
            </a:extLst>
          </p:cNvPr>
          <p:cNvSpPr txBox="1"/>
          <p:nvPr/>
        </p:nvSpPr>
        <p:spPr>
          <a:xfrm>
            <a:off x="6117718" y="5204814"/>
            <a:ext cx="789519"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(+/-0pp)</a:t>
            </a:r>
          </a:p>
        </p:txBody>
      </p:sp>
      <p:sp>
        <p:nvSpPr>
          <p:cNvPr id="26" name="TextBox 1">
            <a:extLst>
              <a:ext uri="{FF2B5EF4-FFF2-40B4-BE49-F238E27FC236}">
                <a16:creationId xmlns:a16="http://schemas.microsoft.com/office/drawing/2014/main" id="{72D543E4-DEB7-4C40-B936-825845CFFAEE}"/>
              </a:ext>
              <a:ext uri="{C183D7F6-B498-43B3-948B-1728B52AA6E4}">
                <adec:decorative xmlns:adec="http://schemas.microsoft.com/office/drawing/2017/decorative" val="1"/>
              </a:ext>
            </a:extLst>
          </p:cNvPr>
          <p:cNvSpPr txBox="1"/>
          <p:nvPr/>
        </p:nvSpPr>
        <p:spPr>
          <a:xfrm>
            <a:off x="8907784" y="2756656"/>
            <a:ext cx="745602"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(+2pp)</a:t>
            </a:r>
          </a:p>
        </p:txBody>
      </p:sp>
      <p:sp>
        <p:nvSpPr>
          <p:cNvPr id="29" name="TextBox 1">
            <a:extLst>
              <a:ext uri="{FF2B5EF4-FFF2-40B4-BE49-F238E27FC236}">
                <a16:creationId xmlns:a16="http://schemas.microsoft.com/office/drawing/2014/main" id="{C79D7C54-4D4E-4BFB-875D-50965218CF0E}"/>
              </a:ext>
              <a:ext uri="{C183D7F6-B498-43B3-948B-1728B52AA6E4}">
                <adec:decorative xmlns:adec="http://schemas.microsoft.com/office/drawing/2017/decorative" val="1"/>
              </a:ext>
            </a:extLst>
          </p:cNvPr>
          <p:cNvSpPr txBox="1"/>
          <p:nvPr/>
        </p:nvSpPr>
        <p:spPr>
          <a:xfrm>
            <a:off x="8945031" y="4106182"/>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(-4pp)</a:t>
            </a:r>
          </a:p>
        </p:txBody>
      </p:sp>
      <p:sp>
        <p:nvSpPr>
          <p:cNvPr id="30" name="TextBox 1">
            <a:extLst>
              <a:ext uri="{FF2B5EF4-FFF2-40B4-BE49-F238E27FC236}">
                <a16:creationId xmlns:a16="http://schemas.microsoft.com/office/drawing/2014/main" id="{3132B62B-A7FF-4018-8A24-581575597946}"/>
              </a:ext>
              <a:ext uri="{C183D7F6-B498-43B3-948B-1728B52AA6E4}">
                <adec:decorative xmlns:adec="http://schemas.microsoft.com/office/drawing/2017/decorative" val="1"/>
              </a:ext>
            </a:extLst>
          </p:cNvPr>
          <p:cNvSpPr txBox="1"/>
          <p:nvPr/>
        </p:nvSpPr>
        <p:spPr>
          <a:xfrm>
            <a:off x="8925973" y="5062354"/>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(+1pp)</a:t>
            </a:r>
          </a:p>
        </p:txBody>
      </p:sp>
      <p:sp>
        <p:nvSpPr>
          <p:cNvPr id="31" name="TextBox 1">
            <a:extLst>
              <a:ext uri="{FF2B5EF4-FFF2-40B4-BE49-F238E27FC236}">
                <a16:creationId xmlns:a16="http://schemas.microsoft.com/office/drawing/2014/main" id="{8ED39183-9BA3-47E9-B136-72F8F4613727}"/>
              </a:ext>
              <a:ext uri="{C183D7F6-B498-43B3-948B-1728B52AA6E4}">
                <adec:decorative xmlns:adec="http://schemas.microsoft.com/office/drawing/2017/decorative" val="1"/>
              </a:ext>
            </a:extLst>
          </p:cNvPr>
          <p:cNvSpPr txBox="1"/>
          <p:nvPr/>
        </p:nvSpPr>
        <p:spPr>
          <a:xfrm>
            <a:off x="8980329" y="5227725"/>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(+1pp)</a:t>
            </a:r>
          </a:p>
        </p:txBody>
      </p:sp>
      <p:grpSp>
        <p:nvGrpSpPr>
          <p:cNvPr id="2" name="Group 1">
            <a:extLst>
              <a:ext uri="{FF2B5EF4-FFF2-40B4-BE49-F238E27FC236}">
                <a16:creationId xmlns:a16="http://schemas.microsoft.com/office/drawing/2014/main" id="{65332756-CCC4-9504-DBF6-FB655385B963}"/>
              </a:ext>
              <a:ext uri="{C183D7F6-B498-43B3-948B-1728B52AA6E4}">
                <adec:decorative xmlns:adec="http://schemas.microsoft.com/office/drawing/2017/decorative" val="1"/>
              </a:ext>
            </a:extLst>
          </p:cNvPr>
          <p:cNvGrpSpPr/>
          <p:nvPr/>
        </p:nvGrpSpPr>
        <p:grpSpPr>
          <a:xfrm>
            <a:off x="9288100" y="5924948"/>
            <a:ext cx="2808115" cy="269304"/>
            <a:chOff x="229117" y="5927615"/>
            <a:chExt cx="2808115"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594006CB-F67B-B3D3-9CC8-7A63BD569F22}"/>
                </a:ext>
              </a:extLst>
            </p:cNvPr>
            <p:cNvGrpSpPr/>
            <p:nvPr/>
          </p:nvGrpSpPr>
          <p:grpSpPr>
            <a:xfrm>
              <a:off x="229117" y="5927615"/>
              <a:ext cx="2808115" cy="269304"/>
              <a:chOff x="520117" y="5772736"/>
              <a:chExt cx="2808115" cy="269304"/>
            </a:xfrm>
          </p:grpSpPr>
          <p:sp>
            <p:nvSpPr>
              <p:cNvPr id="9" name="Arrow: Down 8">
                <a:extLst>
                  <a:ext uri="{FF2B5EF4-FFF2-40B4-BE49-F238E27FC236}">
                    <a16:creationId xmlns:a16="http://schemas.microsoft.com/office/drawing/2014/main" id="{BAEE05A8-931D-C43B-B624-74CECCE17D53}"/>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TextBox 9">
                <a:extLst>
                  <a:ext uri="{FF2B5EF4-FFF2-40B4-BE49-F238E27FC236}">
                    <a16:creationId xmlns:a16="http://schemas.microsoft.com/office/drawing/2014/main" id="{F0B77358-095E-0F9F-8601-144F3E41C425}"/>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S11</a:t>
                </a:r>
              </a:p>
            </p:txBody>
          </p:sp>
        </p:grpSp>
        <p:sp>
          <p:nvSpPr>
            <p:cNvPr id="8" name="Arrow: Down 7">
              <a:extLst>
                <a:ext uri="{FF2B5EF4-FFF2-40B4-BE49-F238E27FC236}">
                  <a16:creationId xmlns:a16="http://schemas.microsoft.com/office/drawing/2014/main" id="{D7682B0B-D3BF-77EF-04D2-DB3CB7B31182}"/>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Rectangle 10">
            <a:extLst>
              <a:ext uri="{FF2B5EF4-FFF2-40B4-BE49-F238E27FC236}">
                <a16:creationId xmlns:a16="http://schemas.microsoft.com/office/drawing/2014/main" id="{778480C5-4C39-17BE-49E2-29A6BDA88801}"/>
              </a:ext>
            </a:extLst>
          </p:cNvPr>
          <p:cNvSpPr/>
          <p:nvPr/>
        </p:nvSpPr>
        <p:spPr>
          <a:xfrm>
            <a:off x="10240926" y="2608783"/>
            <a:ext cx="1755924" cy="152367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5C5B5A"/>
                </a:solidFill>
              </a:rPr>
              <a:t>Those earning above the Real Living Wage are significantly more likely to agree they have at least a fair amount of influence on each of these tasks </a:t>
            </a: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GW1. How much influence do you personally have 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S15, 878 (All online respondents who are working)</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604651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1089529"/>
          </a:xfrm>
        </p:spPr>
        <p:txBody>
          <a:bodyPr vert="horz" wrap="square" anchor="t">
            <a:spAutoFit/>
          </a:bodyPr>
          <a:lstStyle/>
          <a:p>
            <a:r>
              <a:rPr lang="en-GB" sz="1800" b="1" dirty="0">
                <a:solidFill>
                  <a:srgbClr val="5C5B5A"/>
                </a:solidFill>
                <a:latin typeface="Arial"/>
                <a:ea typeface="+mn-ea"/>
                <a:cs typeface="+mn-cs"/>
              </a:rPr>
              <a:t>However, despite this, flexibility has improved somewhat since February. Respondents were significantly less likely to say they find it </a:t>
            </a:r>
            <a:r>
              <a:rPr lang="en-GB" sz="1800" b="1" dirty="0">
                <a:solidFill>
                  <a:srgbClr val="009690"/>
                </a:solidFill>
                <a:latin typeface="Arial"/>
                <a:ea typeface="+mn-ea"/>
                <a:cs typeface="+mn-cs"/>
              </a:rPr>
              <a:t>difficult to arrange to take an hour or two off during work hours</a:t>
            </a:r>
            <a:r>
              <a:rPr lang="en-GB" sz="1800" b="1" dirty="0">
                <a:solidFill>
                  <a:srgbClr val="5C5B5A"/>
                </a:solidFill>
                <a:latin typeface="Arial"/>
                <a:ea typeface="+mn-ea"/>
                <a:cs typeface="+mn-cs"/>
              </a:rPr>
              <a:t> (34% cf. 40%). A slightly higher proportion (45%) find it </a:t>
            </a:r>
            <a:r>
              <a:rPr lang="en-GB" sz="1800" b="1" dirty="0">
                <a:solidFill>
                  <a:srgbClr val="009690"/>
                </a:solidFill>
                <a:latin typeface="Arial"/>
                <a:ea typeface="+mn-ea"/>
                <a:cs typeface="+mn-cs"/>
              </a:rPr>
              <a:t>difficult to vary working hours</a:t>
            </a:r>
            <a:r>
              <a:rPr lang="en-GB" sz="1800" b="1" dirty="0">
                <a:solidFill>
                  <a:srgbClr val="5C5B5A"/>
                </a:solidFill>
                <a:latin typeface="Arial"/>
                <a:ea typeface="+mn-ea"/>
                <a:cs typeface="+mn-cs"/>
              </a:rPr>
              <a:t>. Similar figures (43%) are able to </a:t>
            </a:r>
            <a:r>
              <a:rPr lang="en-GB" sz="1800" b="1" dirty="0">
                <a:solidFill>
                  <a:srgbClr val="009690"/>
                </a:solidFill>
                <a:latin typeface="Arial"/>
                <a:ea typeface="+mn-ea"/>
                <a:cs typeface="+mn-cs"/>
              </a:rPr>
              <a:t>decide the time they start and finish work</a:t>
            </a:r>
            <a:endParaRPr lang="en-GB" sz="1800" b="1" dirty="0">
              <a:solidFill>
                <a:srgbClr val="009690"/>
              </a:solidFill>
              <a:latin typeface="Arial"/>
              <a:ea typeface="+mj-lt"/>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4544614" y="1171535"/>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5C5B5A"/>
                </a:solidFill>
                <a:effectLst/>
                <a:uLnTx/>
                <a:uFillTx/>
                <a:latin typeface="Arial" panose="020B0604020202020204" pitchFamily="34" charset="0"/>
                <a:ea typeface="Calibri" panose="020F0502020204030204" pitchFamily="34" charset="0"/>
                <a:cs typeface="+mn-cs"/>
              </a:rPr>
              <a:t>Flexible aspects of working</a:t>
            </a:r>
          </a:p>
        </p:txBody>
      </p:sp>
      <p:sp>
        <p:nvSpPr>
          <p:cNvPr id="7" name="TextBox 6">
            <a:extLst>
              <a:ext uri="{FF2B5EF4-FFF2-40B4-BE49-F238E27FC236}">
                <a16:creationId xmlns:a16="http://schemas.microsoft.com/office/drawing/2014/main" id="{7A5E03B4-3EB2-B5A4-E583-DF129A89B429}"/>
              </a:ext>
              <a:ext uri="{C183D7F6-B498-43B3-948B-1728B52AA6E4}">
                <adec:decorative xmlns:adec="http://schemas.microsoft.com/office/drawing/2017/decorative" val="0"/>
              </a:ext>
            </a:extLst>
          </p:cNvPr>
          <p:cNvSpPr txBox="1"/>
          <p:nvPr/>
        </p:nvSpPr>
        <p:spPr>
          <a:xfrm>
            <a:off x="4742916" y="1499915"/>
            <a:ext cx="3110155"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Feb ‘24 (S11)</a:t>
            </a:r>
          </a:p>
        </p:txBody>
      </p:sp>
      <p:graphicFrame>
        <p:nvGraphicFramePr>
          <p:cNvPr id="21" name="Chart Placeholder 20" descr="Stacked bar chart showing the proportion of respondents who say it's easy or difficult to ask to vary their hours. 45% say they it is difficult to ask to vary their work hours and 34% say it is difficult to arrange to take an hour or two off. ">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2964471383"/>
              </p:ext>
            </p:extLst>
          </p:nvPr>
        </p:nvGraphicFramePr>
        <p:xfrm>
          <a:off x="218114" y="1744988"/>
          <a:ext cx="5982675" cy="476196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3511605" y="2501043"/>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Arial"/>
                <a:ea typeface="+mn-ea"/>
                <a:cs typeface="+mn-cs"/>
              </a:rPr>
              <a:t>(-6pp)</a:t>
            </a:r>
          </a:p>
        </p:txBody>
      </p:sp>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3270592" y="1925273"/>
            <a:ext cx="182195" cy="121504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6AED256B-BB38-64DD-2F60-4FEE4E2E034A}"/>
              </a:ext>
              <a:ext uri="{C183D7F6-B498-43B3-948B-1728B52AA6E4}">
                <adec:decorative xmlns:adec="http://schemas.microsoft.com/office/drawing/2017/decorative" val="1"/>
              </a:ext>
            </a:extLst>
          </p:cNvPr>
          <p:cNvSpPr txBox="1"/>
          <p:nvPr/>
        </p:nvSpPr>
        <p:spPr>
          <a:xfrm>
            <a:off x="5943043" y="2555888"/>
            <a:ext cx="476092"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rPr>
              <a:t>45%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lumMod val="75000"/>
                    <a:lumOff val="25000"/>
                  </a:prstClr>
                </a:solidFill>
                <a:effectLst/>
                <a:uLnTx/>
                <a:uFillTx/>
                <a:latin typeface="Arial"/>
                <a:ea typeface="+mn-ea"/>
                <a:cs typeface="+mn-cs"/>
              </a:rPr>
              <a:t>(-4pp)</a:t>
            </a:r>
          </a:p>
        </p:txBody>
      </p:sp>
      <p:sp>
        <p:nvSpPr>
          <p:cNvPr id="5" name="Right Brace 4" descr="Arrow showing in total, 30% are worried about coronavirus.">
            <a:extLst>
              <a:ext uri="{FF2B5EF4-FFF2-40B4-BE49-F238E27FC236}">
                <a16:creationId xmlns:a16="http://schemas.microsoft.com/office/drawing/2014/main" id="{AB4D0EEB-489D-EA67-6DB0-B351B0C6FCD8}"/>
              </a:ext>
              <a:ext uri="{C183D7F6-B498-43B3-948B-1728B52AA6E4}">
                <adec:decorative xmlns:adec="http://schemas.microsoft.com/office/drawing/2017/decorative" val="1"/>
              </a:ext>
            </a:extLst>
          </p:cNvPr>
          <p:cNvSpPr/>
          <p:nvPr/>
        </p:nvSpPr>
        <p:spPr>
          <a:xfrm>
            <a:off x="5695619" y="1927359"/>
            <a:ext cx="247424" cy="1641696"/>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96F83160-D5FB-5E6C-6255-B166FDCFBC9E}"/>
              </a:ext>
            </a:extLst>
          </p:cNvPr>
          <p:cNvSpPr/>
          <p:nvPr/>
        </p:nvSpPr>
        <p:spPr>
          <a:xfrm>
            <a:off x="6225537" y="3140318"/>
            <a:ext cx="1755924" cy="1009741"/>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5C5B5A"/>
                </a:solidFill>
              </a:rPr>
              <a:t>Those in the public sector are significantly more likely to find it very difficult to ask to vary their working hours</a:t>
            </a:r>
          </a:p>
        </p:txBody>
      </p:sp>
      <p:sp>
        <p:nvSpPr>
          <p:cNvPr id="28" name="Rectangle 27">
            <a:extLst>
              <a:ext uri="{FF2B5EF4-FFF2-40B4-BE49-F238E27FC236}">
                <a16:creationId xmlns:a16="http://schemas.microsoft.com/office/drawing/2014/main" id="{45C14547-3423-9E98-9BE6-2FEEDBC13ADA}"/>
              </a:ext>
            </a:extLst>
          </p:cNvPr>
          <p:cNvSpPr/>
          <p:nvPr/>
        </p:nvSpPr>
        <p:spPr>
          <a:xfrm>
            <a:off x="6230879" y="4234176"/>
            <a:ext cx="1755924" cy="1183215"/>
          </a:xfrm>
          <a:prstGeom prst="rect">
            <a:avLst/>
          </a:prstGeom>
          <a:no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5C5B5A"/>
                </a:solidFill>
              </a:rPr>
              <a:t>Those earning below the Real Living Wage are significantly less likely to agree they can decide their start and finish times at work</a:t>
            </a:r>
          </a:p>
        </p:txBody>
      </p:sp>
      <p:graphicFrame>
        <p:nvGraphicFramePr>
          <p:cNvPr id="9" name="Chart 8" descr="Stacked  bar chart showing agreement that respondents can decide the time they start and finish work. 43% agree they are able to do so. ">
            <a:extLst>
              <a:ext uri="{FF2B5EF4-FFF2-40B4-BE49-F238E27FC236}">
                <a16:creationId xmlns:a16="http://schemas.microsoft.com/office/drawing/2014/main" id="{89999213-300E-7C36-797B-D5F61AD47FA1}"/>
              </a:ext>
            </a:extLst>
          </p:cNvPr>
          <p:cNvGraphicFramePr/>
          <p:nvPr>
            <p:extLst>
              <p:ext uri="{D42A27DB-BD31-4B8C-83A1-F6EECF244321}">
                <p14:modId xmlns:p14="http://schemas.microsoft.com/office/powerpoint/2010/main" val="2020794966"/>
              </p:ext>
            </p:extLst>
          </p:nvPr>
        </p:nvGraphicFramePr>
        <p:xfrm>
          <a:off x="7567265" y="956496"/>
          <a:ext cx="4469038" cy="5015679"/>
        </p:xfrm>
        <a:graphic>
          <a:graphicData uri="http://schemas.openxmlformats.org/drawingml/2006/chart">
            <c:chart xmlns:c="http://schemas.openxmlformats.org/drawingml/2006/chart" xmlns:r="http://schemas.openxmlformats.org/officeDocument/2006/relationships" r:id="rId5"/>
          </a:graphicData>
        </a:graphic>
      </p:graphicFrame>
      <p:sp>
        <p:nvSpPr>
          <p:cNvPr id="10" name="Right Brace 9">
            <a:extLst>
              <a:ext uri="{FF2B5EF4-FFF2-40B4-BE49-F238E27FC236}">
                <a16:creationId xmlns:a16="http://schemas.microsoft.com/office/drawing/2014/main" id="{D7F2A854-0972-FF25-FE4C-ADEACF58E08B}"/>
              </a:ext>
              <a:ext uri="{C183D7F6-B498-43B3-948B-1728B52AA6E4}">
                <adec:decorative xmlns:adec="http://schemas.microsoft.com/office/drawing/2017/decorative" val="1"/>
              </a:ext>
            </a:extLst>
          </p:cNvPr>
          <p:cNvSpPr/>
          <p:nvPr/>
        </p:nvSpPr>
        <p:spPr>
          <a:xfrm rot="10800000">
            <a:off x="8501201" y="2009867"/>
            <a:ext cx="238957" cy="1485807"/>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2" name="TextBox 11">
            <a:extLst>
              <a:ext uri="{FF2B5EF4-FFF2-40B4-BE49-F238E27FC236}">
                <a16:creationId xmlns:a16="http://schemas.microsoft.com/office/drawing/2014/main" id="{97B81B43-C640-77BB-520B-6BC911AEFF3D}"/>
              </a:ext>
              <a:ext uri="{C183D7F6-B498-43B3-948B-1728B52AA6E4}">
                <adec:decorative xmlns:adec="http://schemas.microsoft.com/office/drawing/2017/decorative" val="1"/>
              </a:ext>
            </a:extLst>
          </p:cNvPr>
          <p:cNvSpPr txBox="1"/>
          <p:nvPr/>
        </p:nvSpPr>
        <p:spPr>
          <a:xfrm>
            <a:off x="7789231" y="2530167"/>
            <a:ext cx="8314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ptos" panose="02110004020202020204"/>
                <a:ea typeface="+mn-ea"/>
                <a:cs typeface="+mn-cs"/>
              </a:rPr>
              <a:t>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5C5B5A"/>
                </a:solidFill>
                <a:effectLst/>
                <a:uLnTx/>
                <a:uFillTx/>
                <a:latin typeface="Aptos" panose="02110004020202020204"/>
                <a:ea typeface="+mn-ea"/>
                <a:cs typeface="+mn-cs"/>
              </a:rPr>
              <a:t>(+5pp)</a:t>
            </a:r>
          </a:p>
        </p:txBody>
      </p:sp>
      <p:sp>
        <p:nvSpPr>
          <p:cNvPr id="13" name="TextBox 12">
            <a:extLst>
              <a:ext uri="{FF2B5EF4-FFF2-40B4-BE49-F238E27FC236}">
                <a16:creationId xmlns:a16="http://schemas.microsoft.com/office/drawing/2014/main" id="{5C713B89-7056-BAC4-D646-0B3EF9E8B48F}"/>
              </a:ext>
              <a:ext uri="{C183D7F6-B498-43B3-948B-1728B52AA6E4}">
                <adec:decorative xmlns:adec="http://schemas.microsoft.com/office/drawing/2017/decorative" val="1"/>
              </a:ext>
            </a:extLst>
          </p:cNvPr>
          <p:cNvSpPr txBox="1"/>
          <p:nvPr/>
        </p:nvSpPr>
        <p:spPr>
          <a:xfrm>
            <a:off x="9007490" y="5095822"/>
            <a:ext cx="76319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(-1pp)</a:t>
            </a:r>
          </a:p>
        </p:txBody>
      </p:sp>
      <p:sp>
        <p:nvSpPr>
          <p:cNvPr id="15" name="TextBox 1">
            <a:extLst>
              <a:ext uri="{FF2B5EF4-FFF2-40B4-BE49-F238E27FC236}">
                <a16:creationId xmlns:a16="http://schemas.microsoft.com/office/drawing/2014/main" id="{A2E9C13F-BFC9-CADE-26C9-EBDB70304F20}"/>
              </a:ext>
              <a:ext uri="{C183D7F6-B498-43B3-948B-1728B52AA6E4}">
                <adec:decorative xmlns:adec="http://schemas.microsoft.com/office/drawing/2017/decorative" val="1"/>
              </a:ext>
            </a:extLst>
          </p:cNvPr>
          <p:cNvSpPr txBox="1"/>
          <p:nvPr/>
        </p:nvSpPr>
        <p:spPr>
          <a:xfrm>
            <a:off x="9159309" y="2268557"/>
            <a:ext cx="611378"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white"/>
                </a:solidFill>
                <a:effectLst/>
                <a:uLnTx/>
                <a:uFillTx/>
                <a:latin typeface="Aptos" panose="02110004020202020204"/>
                <a:ea typeface="+mn-ea"/>
                <a:cs typeface="+mn-cs"/>
              </a:rPr>
              <a:t>(+3pp)</a:t>
            </a:r>
          </a:p>
        </p:txBody>
      </p:sp>
      <p:sp>
        <p:nvSpPr>
          <p:cNvPr id="17" name="TextBox 1">
            <a:extLst>
              <a:ext uri="{FF2B5EF4-FFF2-40B4-BE49-F238E27FC236}">
                <a16:creationId xmlns:a16="http://schemas.microsoft.com/office/drawing/2014/main" id="{891C3EF4-743B-B969-7944-F1A078A5D589}"/>
              </a:ext>
              <a:ext uri="{C183D7F6-B498-43B3-948B-1728B52AA6E4}">
                <adec:decorative xmlns:adec="http://schemas.microsoft.com/office/drawing/2017/decorative" val="1"/>
              </a:ext>
            </a:extLst>
          </p:cNvPr>
          <p:cNvSpPr txBox="1"/>
          <p:nvPr/>
        </p:nvSpPr>
        <p:spPr>
          <a:xfrm>
            <a:off x="9104013" y="3073485"/>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(+2pp)</a:t>
            </a:r>
          </a:p>
        </p:txBody>
      </p:sp>
      <p:sp>
        <p:nvSpPr>
          <p:cNvPr id="18" name="TextBox 1">
            <a:extLst>
              <a:ext uri="{FF2B5EF4-FFF2-40B4-BE49-F238E27FC236}">
                <a16:creationId xmlns:a16="http://schemas.microsoft.com/office/drawing/2014/main" id="{4EB74B14-A7C0-6918-1739-4EAB8498E923}"/>
              </a:ext>
              <a:ext uri="{C183D7F6-B498-43B3-948B-1728B52AA6E4}">
                <adec:decorative xmlns:adec="http://schemas.microsoft.com/office/drawing/2017/decorative" val="1"/>
              </a:ext>
            </a:extLst>
          </p:cNvPr>
          <p:cNvSpPr txBox="1"/>
          <p:nvPr/>
        </p:nvSpPr>
        <p:spPr>
          <a:xfrm>
            <a:off x="9104013" y="3729598"/>
            <a:ext cx="611378" cy="26157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(-3pp)</a:t>
            </a:r>
          </a:p>
        </p:txBody>
      </p:sp>
      <p:sp>
        <p:nvSpPr>
          <p:cNvPr id="22" name="TextBox 1">
            <a:extLst>
              <a:ext uri="{FF2B5EF4-FFF2-40B4-BE49-F238E27FC236}">
                <a16:creationId xmlns:a16="http://schemas.microsoft.com/office/drawing/2014/main" id="{9127951F-39F0-550B-87F5-C53E552FA7E2}"/>
              </a:ext>
              <a:ext uri="{C183D7F6-B498-43B3-948B-1728B52AA6E4}">
                <adec:decorative xmlns:adec="http://schemas.microsoft.com/office/drawing/2017/decorative" val="1"/>
              </a:ext>
            </a:extLst>
          </p:cNvPr>
          <p:cNvSpPr txBox="1"/>
          <p:nvPr/>
        </p:nvSpPr>
        <p:spPr>
          <a:xfrm>
            <a:off x="9013471" y="4353473"/>
            <a:ext cx="757216" cy="2616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lumMod val="75000"/>
                    <a:lumOff val="25000"/>
                  </a:prstClr>
                </a:solidFill>
                <a:effectLst/>
                <a:uLnTx/>
                <a:uFillTx/>
                <a:latin typeface="Aptos" panose="02110004020202020204"/>
                <a:ea typeface="+mn-ea"/>
                <a:cs typeface="+mn-cs"/>
              </a:rPr>
              <a:t>(-1pp)</a:t>
            </a:r>
          </a:p>
        </p:txBody>
      </p:sp>
      <p:grpSp>
        <p:nvGrpSpPr>
          <p:cNvPr id="2" name="Group 1">
            <a:extLst>
              <a:ext uri="{FF2B5EF4-FFF2-40B4-BE49-F238E27FC236}">
                <a16:creationId xmlns:a16="http://schemas.microsoft.com/office/drawing/2014/main" id="{DB1CFE09-5152-50EC-396D-06D92B618AD4}"/>
              </a:ext>
              <a:ext uri="{C183D7F6-B498-43B3-948B-1728B52AA6E4}">
                <adec:decorative xmlns:adec="http://schemas.microsoft.com/office/drawing/2017/decorative" val="1"/>
              </a:ext>
            </a:extLst>
          </p:cNvPr>
          <p:cNvGrpSpPr/>
          <p:nvPr/>
        </p:nvGrpSpPr>
        <p:grpSpPr>
          <a:xfrm>
            <a:off x="8867250" y="5931440"/>
            <a:ext cx="2808115" cy="269304"/>
            <a:chOff x="229117" y="5927615"/>
            <a:chExt cx="2808115" cy="269304"/>
          </a:xfrm>
        </p:grpSpPr>
        <p:grpSp>
          <p:nvGrpSpPr>
            <p:cNvPr id="11" name="Group 10" descr="Green and Red arrows to signify when a statistic is significantly higher or lower than the previous survey.">
              <a:extLst>
                <a:ext uri="{FF2B5EF4-FFF2-40B4-BE49-F238E27FC236}">
                  <a16:creationId xmlns:a16="http://schemas.microsoft.com/office/drawing/2014/main" id="{73966485-40A0-61FB-42E4-2B96FDA5DA6B}"/>
                </a:ext>
              </a:extLst>
            </p:cNvPr>
            <p:cNvGrpSpPr/>
            <p:nvPr/>
          </p:nvGrpSpPr>
          <p:grpSpPr>
            <a:xfrm>
              <a:off x="229117" y="5927615"/>
              <a:ext cx="2808115" cy="269304"/>
              <a:chOff x="520117" y="5772736"/>
              <a:chExt cx="2808115" cy="269304"/>
            </a:xfrm>
          </p:grpSpPr>
          <p:sp>
            <p:nvSpPr>
              <p:cNvPr id="20" name="Arrow: Down 19">
                <a:extLst>
                  <a:ext uri="{FF2B5EF4-FFF2-40B4-BE49-F238E27FC236}">
                    <a16:creationId xmlns:a16="http://schemas.microsoft.com/office/drawing/2014/main" id="{A02D6581-24B3-C035-4A6C-27E6C009BAF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9D0CDEF2-0D32-6642-B5F4-9B2A2BDF49F5}"/>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S11</a:t>
                </a:r>
              </a:p>
            </p:txBody>
          </p:sp>
        </p:grpSp>
        <p:sp>
          <p:nvSpPr>
            <p:cNvPr id="14" name="Arrow: Down 13">
              <a:extLst>
                <a:ext uri="{FF2B5EF4-FFF2-40B4-BE49-F238E27FC236}">
                  <a16:creationId xmlns:a16="http://schemas.microsoft.com/office/drawing/2014/main" id="{568815D4-B8FC-B546-F5DE-4627E2D1D18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6" name="Arrow: Down 25">
            <a:extLst>
              <a:ext uri="{FF2B5EF4-FFF2-40B4-BE49-F238E27FC236}">
                <a16:creationId xmlns:a16="http://schemas.microsoft.com/office/drawing/2014/main" id="{F3BCC67C-C7BF-A400-61D6-78377B9E5938}"/>
              </a:ext>
              <a:ext uri="{C183D7F6-B498-43B3-948B-1728B52AA6E4}">
                <adec:decorative xmlns:adec="http://schemas.microsoft.com/office/drawing/2017/decorative" val="1"/>
              </a:ext>
            </a:extLst>
          </p:cNvPr>
          <p:cNvSpPr/>
          <p:nvPr/>
        </p:nvSpPr>
        <p:spPr>
          <a:xfrm>
            <a:off x="4024857" y="277601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62214444-EC33-B304-3EE8-83BD8CFE5E33}"/>
              </a:ext>
              <a:ext uri="{C183D7F6-B498-43B3-948B-1728B52AA6E4}">
                <adec:decorative xmlns:adec="http://schemas.microsoft.com/office/drawing/2017/decorative" val="1"/>
              </a:ext>
            </a:extLst>
          </p:cNvPr>
          <p:cNvSpPr/>
          <p:nvPr/>
        </p:nvSpPr>
        <p:spPr>
          <a:xfrm rot="10800000">
            <a:off x="2886936" y="482833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take care of personal or family matters | Asking to vary your working hours Base: 878 (All online respondents who are working)</a:t>
            </a:r>
            <a:r>
              <a:rPr kumimoji="0" lang="en-GB" sz="1000" b="0" i="0" u="none" strike="noStrike" kern="1200" cap="none" spc="0" normalizeH="0" baseline="0" noProof="0">
                <a:ln>
                  <a:noFill/>
                </a:ln>
                <a:solidFill>
                  <a:srgbClr val="0039A6"/>
                </a:solidFill>
                <a:effectLst/>
                <a:uLnTx/>
                <a:uFillTx/>
                <a:latin typeface="Arial"/>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GW8. How much do you agree or disagree with the following statements? Base: 878 (Rapid response panel respondents who are working)</a:t>
            </a: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07459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91549" y="161238"/>
            <a:ext cx="11614589" cy="590931"/>
          </a:xfrm>
        </p:spPr>
        <p:txBody>
          <a:bodyPr vert="horz" wrap="square" anchor="t">
            <a:spAutoFit/>
          </a:bodyPr>
          <a:lstStyle/>
          <a:p>
            <a:r>
              <a:rPr lang="en-GB" sz="1800" b="1" dirty="0">
                <a:solidFill>
                  <a:srgbClr val="5C5B5A"/>
                </a:solidFill>
                <a:latin typeface="Arial" panose="020B0604020202020204" pitchFamily="34" charset="0"/>
                <a:ea typeface="+mj-lt"/>
                <a:cs typeface="Arial" panose="020B0604020202020204" pitchFamily="34" charset="0"/>
              </a:rPr>
              <a:t>Those reporting difficulty with job flexibility at a significantly higher rate include people in racially minoritised groups and those with long term health conditions</a:t>
            </a:r>
          </a:p>
        </p:txBody>
      </p:sp>
      <p:sp>
        <p:nvSpPr>
          <p:cNvPr id="14" name="Text Placeholder 30">
            <a:extLst>
              <a:ext uri="{FF2B5EF4-FFF2-40B4-BE49-F238E27FC236}">
                <a16:creationId xmlns:a16="http://schemas.microsoft.com/office/drawing/2014/main" id="{88AFC304-6159-4053-3EAD-36F6564355EE}"/>
              </a:ext>
            </a:extLst>
          </p:cNvPr>
          <p:cNvSpPr txBox="1">
            <a:spLocks/>
          </p:cNvSpPr>
          <p:nvPr/>
        </p:nvSpPr>
        <p:spPr>
          <a:xfrm>
            <a:off x="498797" y="918756"/>
            <a:ext cx="5597202" cy="521572"/>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take an hour or two off during work hours compared to the merged S8-15 GM average (38%):</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1" name="Content Placeholder 32">
            <a:extLst>
              <a:ext uri="{FF2B5EF4-FFF2-40B4-BE49-F238E27FC236}">
                <a16:creationId xmlns:a16="http://schemas.microsoft.com/office/drawing/2014/main" id="{25037DE4-61DF-A1D6-1AFC-8220BC5FF6D5}"/>
              </a:ext>
            </a:extLst>
          </p:cNvPr>
          <p:cNvSpPr txBox="1">
            <a:spLocks/>
          </p:cNvSpPr>
          <p:nvPr/>
        </p:nvSpPr>
        <p:spPr>
          <a:xfrm>
            <a:off x="498799" y="1403822"/>
            <a:ext cx="5597201"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endParaRPr lang="en-GB" sz="105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are Black or Black British (54%)</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are Muslim (47%)</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identify as trans (60%)</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disability (47%) </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have a long term health condition (45%), specifically those whose condition impacts their ability to do things by a lot (56%)</a:t>
            </a:r>
          </a:p>
          <a:p>
            <a:pPr>
              <a:lnSpc>
                <a:spcPct val="100000"/>
              </a:lnSpc>
              <a:spcBef>
                <a:spcPts val="0"/>
              </a:spcBef>
              <a:spcAft>
                <a:spcPts val="400"/>
              </a:spcAft>
              <a:defRPr/>
            </a:pPr>
            <a:r>
              <a:rPr lang="en-GB" sz="1050">
                <a:solidFill>
                  <a:srgbClr val="5C5B5A"/>
                </a:solidFill>
                <a:latin typeface="Arial" panose="020B0604020202020204" pitchFamily="34" charset="0"/>
                <a:cs typeface="Arial" panose="020B0604020202020204" pitchFamily="34" charset="0"/>
              </a:rPr>
              <a:t>Those who are currently carers (46%)</a:t>
            </a:r>
          </a:p>
          <a:p>
            <a:pPr>
              <a:lnSpc>
                <a:spcPct val="100000"/>
              </a:lnSpc>
              <a:spcBef>
                <a:spcPts val="0"/>
              </a:spcBef>
              <a:spcAft>
                <a:spcPts val="400"/>
              </a:spcAft>
              <a:defRPr/>
            </a:pPr>
            <a:endParaRPr lang="en-GB" sz="105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lang="en-GB" sz="1050" b="1">
                <a:solidFill>
                  <a:srgbClr val="5C5B5A"/>
                </a:solidFill>
                <a:latin typeface="Arial" panose="020B0604020202020204" pitchFamily="34" charset="0"/>
                <a:cs typeface="Arial" panose="020B0604020202020204" pitchFamily="34" charset="0"/>
              </a:rPr>
              <a:t>Individual or family circumstance:</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(59%)</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(55%)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their life is worthwhile (50%)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finding it difficult to afford their rent (48%) or mortgage (48%)</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(47%)</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(43%)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(45%)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(46%)</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finding it difficult to afford their energy costs (45%)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(41%)</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20" name="Text Placeholder 30">
            <a:extLst>
              <a:ext uri="{FF2B5EF4-FFF2-40B4-BE49-F238E27FC236}">
                <a16:creationId xmlns:a16="http://schemas.microsoft.com/office/drawing/2014/main" id="{38403C30-9B1E-8C68-7BB6-C24DF560AF02}"/>
              </a:ext>
            </a:extLst>
          </p:cNvPr>
          <p:cNvSpPr txBox="1">
            <a:spLocks/>
          </p:cNvSpPr>
          <p:nvPr/>
        </p:nvSpPr>
        <p:spPr>
          <a:xfrm>
            <a:off x="6096000" y="918143"/>
            <a:ext cx="5699126" cy="490191"/>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difficult to ask to vary their working hours compared to the merged  S8-15  GM average (48%):</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5" name="Content Placeholder 32">
            <a:extLst>
              <a:ext uri="{FF2B5EF4-FFF2-40B4-BE49-F238E27FC236}">
                <a16:creationId xmlns:a16="http://schemas.microsoft.com/office/drawing/2014/main" id="{D227DFBA-B4C8-2195-F270-FB2A20EFFC2F}"/>
              </a:ext>
            </a:extLst>
          </p:cNvPr>
          <p:cNvSpPr txBox="1">
            <a:spLocks/>
          </p:cNvSpPr>
          <p:nvPr/>
        </p:nvSpPr>
        <p:spPr>
          <a:xfrm>
            <a:off x="6096000" y="1399431"/>
            <a:ext cx="5699124" cy="4654077"/>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a long-term health condition lasting longer than 12 months (53%)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aged 25-44 (52%)</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are Black or Black British (61%)</a:t>
            </a: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marL="0" indent="0">
              <a:lnSpc>
                <a:spcPct val="100000"/>
              </a:lnSpc>
              <a:spcBef>
                <a:spcPts val="0"/>
              </a:spcBef>
              <a:spcAft>
                <a:spcPts val="400"/>
              </a:spcAft>
              <a:buNone/>
              <a:defRPr/>
            </a:pPr>
            <a:r>
              <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or family circumstance</a:t>
            </a:r>
            <a:r>
              <a:rPr lang="en-GB" sz="1100" b="1">
                <a:solidFill>
                  <a:srgbClr val="5C5B5A"/>
                </a:solidFill>
                <a:latin typeface="Arial" panose="020B0604020202020204" pitchFamily="34" charset="0"/>
                <a:cs typeface="Arial" panose="020B0604020202020204" pitchFamily="34" charset="0"/>
              </a:rPr>
              <a:t>:</a:t>
            </a:r>
            <a:endParaRPr kumimoji="0" lang="en-GB" sz="11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happiness (63%)</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likely to lose their job in the next 12 months (65%)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low levels of life satisfaction (64%)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do not feel that their life is worthwhile (60%)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unable to save any money in the next 12 months (55%)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a household income of £15,600 - £36,400 (54%)</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employed in the public sector (51%)</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high levels of anxiety (55%)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 have had to borrow more money or use more credit in the last month (55%)</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with children (50%)</a:t>
            </a:r>
          </a:p>
          <a:p>
            <a:pPr>
              <a:lnSpc>
                <a:spcPct val="100000"/>
              </a:lnSpc>
              <a:spcBef>
                <a:spcPts val="0"/>
              </a:spcBef>
              <a:spcAft>
                <a:spcPts val="400"/>
              </a:spcAft>
              <a:defRPr/>
            </a:pPr>
            <a:r>
              <a:rPr lang="en-GB" sz="1100">
                <a:solidFill>
                  <a:srgbClr val="5C5B5A"/>
                </a:solidFill>
                <a:latin typeface="Arial" panose="020B0604020202020204" pitchFamily="34" charset="0"/>
                <a:cs typeface="Arial" panose="020B0604020202020204" pitchFamily="34" charset="0"/>
              </a:rPr>
              <a:t>Those whose cost of living has increased in the last month (50%)</a:t>
            </a:r>
          </a:p>
          <a:p>
            <a:pPr marL="0" indent="0">
              <a:lnSpc>
                <a:spcPct val="100000"/>
              </a:lnSpc>
              <a:spcBef>
                <a:spcPts val="0"/>
              </a:spcBef>
              <a:spcAft>
                <a:spcPts val="400"/>
              </a:spcAft>
              <a:buNone/>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400"/>
              </a:spcAft>
              <a:defRPr/>
            </a:pPr>
            <a:endParaRPr lang="en-GB" sz="1100">
              <a:solidFill>
                <a:srgbClr val="5C5B5A"/>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E20EB8A-B013-1075-C179-5D3C4836E680}"/>
              </a:ext>
            </a:extLst>
          </p:cNvPr>
          <p:cNvSpPr txBox="1"/>
          <p:nvPr/>
        </p:nvSpPr>
        <p:spPr>
          <a:xfrm>
            <a:off x="4433856" y="6072800"/>
            <a:ext cx="3547916" cy="246221"/>
          </a:xfrm>
          <a:prstGeom prst="rect">
            <a:avLst/>
          </a:prstGeom>
          <a:noFill/>
        </p:spPr>
        <p:txBody>
          <a:bodyPr wrap="square">
            <a:spAutoFit/>
          </a:bodyPr>
          <a:lstStyle/>
          <a:p>
            <a:pPr algn="ctr"/>
            <a:r>
              <a:rPr lang="en-GB" sz="1000">
                <a:solidFill>
                  <a:srgbClr val="FFFFFF">
                    <a:lumMod val="50000"/>
                  </a:srgbClr>
                </a:solidFill>
                <a:latin typeface="Arial" panose="020B0604020202020204" pitchFamily="34" charset="0"/>
                <a:cs typeface="Arial" panose="020B0604020202020204" pitchFamily="34" charset="0"/>
              </a:rPr>
              <a:t> Subgroup analysis uses merged data from S8, 11, 15</a:t>
            </a:r>
            <a:endParaRPr lang="en-GB" sz="100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GW3. How difficult would you say the following aspects of work are? Arranging to take an hour or two off during work hours to </a:t>
            </a:r>
            <a:r>
              <a:rPr lang="en-GB" sz="1000">
                <a:solidFill>
                  <a:srgbClr val="FFFFFF">
                    <a:lumMod val="50000"/>
                  </a:srgbClr>
                </a:solidFill>
                <a:latin typeface="Arial"/>
                <a:cs typeface="Arial" panose="020B0604020202020204" pitchFamily="34" charset="0"/>
              </a:rPr>
              <a:t>take care of personal or family matters | Asking to vary your working hours. Base: 2185, S5, 704, S8, 807, S11, 674  (All online respondents who are working)</a:t>
            </a:r>
            <a:endParaRPr kumimoji="0" lang="en-GB" sz="1000" b="0"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12873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353635" y="168223"/>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In terms of </a:t>
            </a:r>
            <a:r>
              <a:rPr kumimoji="0" lang="en-GB" sz="1800" b="1" i="0" u="none" strike="noStrike" kern="1200" cap="none" spc="0" normalizeH="0" baseline="0" noProof="0" dirty="0">
                <a:ln>
                  <a:noFill/>
                </a:ln>
                <a:solidFill>
                  <a:srgbClr val="009690"/>
                </a:solidFill>
                <a:effectLst/>
                <a:uLnTx/>
                <a:uFillTx/>
                <a:latin typeface="Arial"/>
                <a:ea typeface="+mn-ea"/>
                <a:cs typeface="+mn-cs"/>
              </a:rPr>
              <a:t>development and training opportunities</a:t>
            </a:r>
            <a:r>
              <a:rPr kumimoji="0" lang="en-GB" sz="1800" b="1" i="0" u="none" strike="noStrike" kern="1200" cap="none" spc="0" normalizeH="0" baseline="0" noProof="0" dirty="0">
                <a:ln>
                  <a:noFill/>
                </a:ln>
                <a:solidFill>
                  <a:srgbClr val="5C5B5A"/>
                </a:solidFill>
                <a:effectLst/>
                <a:uLnTx/>
                <a:uFillTx/>
                <a:latin typeface="Arial"/>
                <a:ea typeface="+mn-ea"/>
                <a:cs typeface="+mn-cs"/>
              </a:rPr>
              <a:t>, a fifth (22%) say they have not had any opportunities made available to them. A third (35%) say they have had at least 1-2 opportunities over the last year – consistent among full or part time employees</a:t>
            </a:r>
          </a:p>
        </p:txBody>
      </p:sp>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GW2_7.How many professional development or training opportunities have been available to you in the past 12 months</a:t>
            </a:r>
            <a:r>
              <a:rPr lang="en-GB" sz="1000">
                <a:solidFill>
                  <a:srgbClr val="FFFFFF">
                    <a:lumMod val="50000"/>
                  </a:srgbClr>
                </a:solidFill>
                <a:latin typeface="Arial"/>
                <a:cs typeface="Arial" panose="020B0604020202020204" pitchFamily="34" charset="0"/>
              </a:rPr>
              <a:t>? Base: All online respondents who are employed (751) All in full time permanent employment (549), All in part time permanent employment (166)</a:t>
            </a:r>
          </a:p>
        </p:txBody>
      </p:sp>
      <p:sp>
        <p:nvSpPr>
          <p:cNvPr id="10" name="TextBox 9">
            <a:extLst>
              <a:ext uri="{FF2B5EF4-FFF2-40B4-BE49-F238E27FC236}">
                <a16:creationId xmlns:a16="http://schemas.microsoft.com/office/drawing/2014/main" id="{59844275-CB27-9C26-E131-221C9EB65662}"/>
              </a:ext>
            </a:extLst>
          </p:cNvPr>
          <p:cNvSpPr txBox="1"/>
          <p:nvPr/>
        </p:nvSpPr>
        <p:spPr>
          <a:xfrm>
            <a:off x="2486819" y="1179153"/>
            <a:ext cx="7218361" cy="584775"/>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600" b="1">
                <a:solidFill>
                  <a:srgbClr val="5C5B5A"/>
                </a:solidFill>
                <a:latin typeface="Arial" panose="020B0604020202020204" pitchFamily="34" charset="0"/>
                <a:ea typeface="Calibri" panose="020F0502020204030204" pitchFamily="34" charset="0"/>
              </a:rPr>
              <a:t>How many professional development or training opportunities have been available to you in the past 12 months?</a:t>
            </a:r>
          </a:p>
        </p:txBody>
      </p:sp>
      <p:graphicFrame>
        <p:nvGraphicFramePr>
          <p:cNvPr id="3" name="Chart 2" descr="Bar chart showing available development or training opportunities in the past 12 months. 22% say they have not had any opportunities, compared to 35% who say they have had at least 1-2 opportunities over the last year.">
            <a:extLst>
              <a:ext uri="{FF2B5EF4-FFF2-40B4-BE49-F238E27FC236}">
                <a16:creationId xmlns:a16="http://schemas.microsoft.com/office/drawing/2014/main" id="{A8BCE898-35AC-E702-2CAD-670348EF2046}"/>
              </a:ext>
            </a:extLst>
          </p:cNvPr>
          <p:cNvGraphicFramePr/>
          <p:nvPr/>
        </p:nvGraphicFramePr>
        <p:xfrm>
          <a:off x="353635" y="1763928"/>
          <a:ext cx="9965431" cy="4422268"/>
        </p:xfrm>
        <a:graphic>
          <a:graphicData uri="http://schemas.openxmlformats.org/drawingml/2006/chart">
            <c:chart xmlns:c="http://schemas.openxmlformats.org/drawingml/2006/chart" xmlns:r="http://schemas.openxmlformats.org/officeDocument/2006/relationships" r:id="rId2"/>
          </a:graphicData>
        </a:graphic>
      </p:graphicFrame>
      <p:sp>
        <p:nvSpPr>
          <p:cNvPr id="2" name="Arrow: Down 1">
            <a:extLst>
              <a:ext uri="{FF2B5EF4-FFF2-40B4-BE49-F238E27FC236}">
                <a16:creationId xmlns:a16="http://schemas.microsoft.com/office/drawing/2014/main" id="{D894912C-0EFB-33AE-F8D1-C8B119E45E7F}"/>
              </a:ext>
              <a:ext uri="{C183D7F6-B498-43B3-948B-1728B52AA6E4}">
                <adec:decorative xmlns:adec="http://schemas.microsoft.com/office/drawing/2017/decorative" val="1"/>
              </a:ext>
            </a:extLst>
          </p:cNvPr>
          <p:cNvSpPr/>
          <p:nvPr/>
        </p:nvSpPr>
        <p:spPr>
          <a:xfrm rot="10800000">
            <a:off x="9244815" y="227064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AD5E51A1-561F-1176-2326-85032511C7AE}"/>
              </a:ext>
              <a:ext uri="{C183D7F6-B498-43B3-948B-1728B52AA6E4}">
                <adec:decorative xmlns:adec="http://schemas.microsoft.com/office/drawing/2017/decorative" val="1"/>
              </a:ext>
            </a:extLst>
          </p:cNvPr>
          <p:cNvSpPr/>
          <p:nvPr/>
        </p:nvSpPr>
        <p:spPr>
          <a:xfrm>
            <a:off x="7536884" y="210458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7" name="Straight Arrow Connector 6">
            <a:extLst>
              <a:ext uri="{FF2B5EF4-FFF2-40B4-BE49-F238E27FC236}">
                <a16:creationId xmlns:a16="http://schemas.microsoft.com/office/drawing/2014/main" id="{BC675963-AEF5-7C67-7F3D-2FF03F2522D1}"/>
              </a:ext>
              <a:ext uri="{C183D7F6-B498-43B3-948B-1728B52AA6E4}">
                <adec:decorative xmlns:adec="http://schemas.microsoft.com/office/drawing/2017/decorative" val="1"/>
              </a:ext>
            </a:extLst>
          </p:cNvPr>
          <p:cNvCxnSpPr>
            <a:cxnSpLocks/>
          </p:cNvCxnSpPr>
          <p:nvPr/>
        </p:nvCxnSpPr>
        <p:spPr>
          <a:xfrm>
            <a:off x="8038332" y="2044630"/>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98A372-D0A1-839C-4874-DB9DE4148C31}"/>
              </a:ext>
            </a:extLst>
          </p:cNvPr>
          <p:cNvSpPr txBox="1"/>
          <p:nvPr/>
        </p:nvSpPr>
        <p:spPr>
          <a:xfrm>
            <a:off x="8778676" y="1945169"/>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a:solidFill>
                  <a:srgbClr val="5C5B5A"/>
                </a:solidFill>
                <a:latin typeface="Arial"/>
              </a:rPr>
              <a:t>27% </a:t>
            </a:r>
            <a:r>
              <a:rPr lang="en-GB" sz="1050">
                <a:solidFill>
                  <a:srgbClr val="5C5B5A"/>
                </a:solidFill>
                <a:latin typeface="Arial"/>
              </a:rPr>
              <a:t>Those working in the private sector</a:t>
            </a:r>
            <a:endParaRPr lang="en-GB" sz="1050" b="1">
              <a:solidFill>
                <a:srgbClr val="5C5B5A"/>
              </a:solidFill>
              <a:latin typeface="Arial"/>
            </a:endParaRPr>
          </a:p>
        </p:txBody>
      </p:sp>
      <p:cxnSp>
        <p:nvCxnSpPr>
          <p:cNvPr id="9" name="Straight Arrow Connector 8">
            <a:extLst>
              <a:ext uri="{FF2B5EF4-FFF2-40B4-BE49-F238E27FC236}">
                <a16:creationId xmlns:a16="http://schemas.microsoft.com/office/drawing/2014/main" id="{EA64834D-B5C0-906B-DB7C-108A12444932}"/>
              </a:ext>
              <a:ext uri="{C183D7F6-B498-43B3-948B-1728B52AA6E4}">
                <adec:decorative xmlns:adec="http://schemas.microsoft.com/office/drawing/2017/decorative" val="1"/>
              </a:ext>
            </a:extLst>
          </p:cNvPr>
          <p:cNvCxnSpPr>
            <a:cxnSpLocks/>
          </p:cNvCxnSpPr>
          <p:nvPr/>
        </p:nvCxnSpPr>
        <p:spPr>
          <a:xfrm>
            <a:off x="6068634" y="4478664"/>
            <a:ext cx="66675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64C60F7-82AA-3D76-3970-E47D9E630BDD}"/>
              </a:ext>
            </a:extLst>
          </p:cNvPr>
          <p:cNvSpPr txBox="1"/>
          <p:nvPr/>
        </p:nvSpPr>
        <p:spPr>
          <a:xfrm>
            <a:off x="6808978" y="4379203"/>
            <a:ext cx="3331314" cy="169277"/>
          </a:xfrm>
          <a:prstGeom prst="rect">
            <a:avLst/>
          </a:prstGeom>
          <a:noFill/>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b="1">
                <a:solidFill>
                  <a:srgbClr val="5C5B5A"/>
                </a:solidFill>
                <a:latin typeface="Arial"/>
              </a:rPr>
              <a:t>12% </a:t>
            </a:r>
            <a:r>
              <a:rPr lang="en-GB" sz="1050">
                <a:solidFill>
                  <a:srgbClr val="5C5B5A"/>
                </a:solidFill>
                <a:latin typeface="Arial"/>
              </a:rPr>
              <a:t>Those working in the public sector</a:t>
            </a:r>
            <a:endParaRPr lang="en-GB" sz="1050" b="1">
              <a:solidFill>
                <a:srgbClr val="5C5B5A"/>
              </a:solidFill>
              <a:latin typeface="Arial"/>
            </a:endParaRPr>
          </a:p>
        </p:txBody>
      </p:sp>
      <p:grpSp>
        <p:nvGrpSpPr>
          <p:cNvPr id="12" name="Group 11">
            <a:extLst>
              <a:ext uri="{FF2B5EF4-FFF2-40B4-BE49-F238E27FC236}">
                <a16:creationId xmlns:a16="http://schemas.microsoft.com/office/drawing/2014/main" id="{2AD1CF66-F391-80BD-8406-64E8E2095093}"/>
              </a:ext>
              <a:ext uri="{C183D7F6-B498-43B3-948B-1728B52AA6E4}">
                <adec:decorative xmlns:adec="http://schemas.microsoft.com/office/drawing/2017/decorative" val="1"/>
              </a:ext>
            </a:extLst>
          </p:cNvPr>
          <p:cNvGrpSpPr/>
          <p:nvPr/>
        </p:nvGrpSpPr>
        <p:grpSpPr>
          <a:xfrm>
            <a:off x="7924896" y="6003278"/>
            <a:ext cx="4225169" cy="269304"/>
            <a:chOff x="229117" y="5927615"/>
            <a:chExt cx="4225169" cy="269304"/>
          </a:xfrm>
        </p:grpSpPr>
        <p:grpSp>
          <p:nvGrpSpPr>
            <p:cNvPr id="13" name="Group 12" descr="Green and Red arrows to signify when a statistic is significantly higher or lower than the previous survey.">
              <a:extLst>
                <a:ext uri="{FF2B5EF4-FFF2-40B4-BE49-F238E27FC236}">
                  <a16:creationId xmlns:a16="http://schemas.microsoft.com/office/drawing/2014/main" id="{C5078FDC-B83D-D554-8B0C-9DE069D7FD24}"/>
                </a:ext>
              </a:extLst>
            </p:cNvPr>
            <p:cNvGrpSpPr/>
            <p:nvPr/>
          </p:nvGrpSpPr>
          <p:grpSpPr>
            <a:xfrm>
              <a:off x="229117" y="5927615"/>
              <a:ext cx="4225169" cy="269304"/>
              <a:chOff x="520117" y="5772736"/>
              <a:chExt cx="4225169" cy="269304"/>
            </a:xfrm>
          </p:grpSpPr>
          <p:sp>
            <p:nvSpPr>
              <p:cNvPr id="15" name="Arrow: Down 14">
                <a:extLst>
                  <a:ext uri="{FF2B5EF4-FFF2-40B4-BE49-F238E27FC236}">
                    <a16:creationId xmlns:a16="http://schemas.microsoft.com/office/drawing/2014/main" id="{452CBB32-9A75-2A9C-6114-6247F474CB93}"/>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6E00B55E-BE1F-6469-2C11-15C40D3DEAC6}"/>
                  </a:ext>
                </a:extLst>
              </p:cNvPr>
              <p:cNvSpPr txBox="1"/>
              <p:nvPr/>
            </p:nvSpPr>
            <p:spPr>
              <a:xfrm>
                <a:off x="884934" y="5772736"/>
                <a:ext cx="3860352"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all employed respondents</a:t>
                </a:r>
              </a:p>
            </p:txBody>
          </p:sp>
        </p:grpSp>
        <p:sp>
          <p:nvSpPr>
            <p:cNvPr id="14" name="Arrow: Down 13">
              <a:extLst>
                <a:ext uri="{FF2B5EF4-FFF2-40B4-BE49-F238E27FC236}">
                  <a16:creationId xmlns:a16="http://schemas.microsoft.com/office/drawing/2014/main" id="{D7842F2B-724D-9166-6E35-E669D42D334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819413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49130D-81DA-8007-B7BA-42A0A028C468}"/>
              </a:ext>
            </a:extLst>
          </p:cNvPr>
          <p:cNvSpPr txBox="1">
            <a:spLocks noGrp="1"/>
          </p:cNvSpPr>
          <p:nvPr>
            <p:ph type="title" idx="4294967295"/>
          </p:nvPr>
        </p:nvSpPr>
        <p:spPr>
          <a:xfrm>
            <a:off x="353635" y="168223"/>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73% agree that their job makes </a:t>
            </a:r>
            <a:r>
              <a:rPr kumimoji="0" lang="en-GB" sz="1800" b="1" i="0" u="none" strike="noStrike" kern="1200" cap="none" spc="0" normalizeH="0" baseline="0" noProof="0" dirty="0">
                <a:ln>
                  <a:noFill/>
                </a:ln>
                <a:solidFill>
                  <a:srgbClr val="009690"/>
                </a:solidFill>
                <a:effectLst/>
                <a:uLnTx/>
                <a:uFillTx/>
                <a:latin typeface="Arial"/>
                <a:ea typeface="+mn-ea"/>
                <a:cs typeface="+mn-cs"/>
              </a:rPr>
              <a:t>good use of their skills and abilities </a:t>
            </a:r>
            <a:r>
              <a:rPr kumimoji="0" lang="en-GB" sz="1800" b="1" i="0" u="none" strike="noStrike" kern="1200" cap="none" spc="0" normalizeH="0" baseline="0" noProof="0" dirty="0">
                <a:ln>
                  <a:noFill/>
                </a:ln>
                <a:solidFill>
                  <a:srgbClr val="5C5B5A"/>
                </a:solidFill>
                <a:effectLst/>
                <a:uLnTx/>
                <a:uFillTx/>
                <a:latin typeface="Arial"/>
                <a:ea typeface="+mn-ea"/>
                <a:cs typeface="+mn-cs"/>
              </a:rPr>
              <a:t>while 84% say they are </a:t>
            </a:r>
            <a:r>
              <a:rPr kumimoji="0" lang="en-GB" sz="1800" b="1" i="0" u="none" strike="noStrike" kern="1200" cap="none" spc="0" normalizeH="0" baseline="0" noProof="0" dirty="0">
                <a:ln>
                  <a:noFill/>
                </a:ln>
                <a:solidFill>
                  <a:srgbClr val="009690"/>
                </a:solidFill>
                <a:effectLst/>
                <a:uLnTx/>
                <a:uFillTx/>
                <a:latin typeface="Arial"/>
                <a:ea typeface="+mn-ea"/>
                <a:cs typeface="+mn-cs"/>
              </a:rPr>
              <a:t>required to learn new things for their job </a:t>
            </a:r>
            <a:r>
              <a:rPr kumimoji="0" lang="en-GB" sz="1800" b="1" i="0" u="none" strike="noStrike" kern="1200" cap="none" spc="0" normalizeH="0" baseline="0" noProof="0" dirty="0">
                <a:ln>
                  <a:noFill/>
                </a:ln>
                <a:solidFill>
                  <a:srgbClr val="5C5B5A"/>
                </a:solidFill>
                <a:effectLst/>
                <a:uLnTx/>
                <a:uFillTx/>
                <a:latin typeface="Arial"/>
                <a:ea typeface="+mn-ea"/>
                <a:cs typeface="+mn-cs"/>
              </a:rPr>
              <a:t>at least sometimes</a:t>
            </a:r>
          </a:p>
        </p:txBody>
      </p:sp>
      <p:sp>
        <p:nvSpPr>
          <p:cNvPr id="6" name="Footer Placeholder 4">
            <a:extLst>
              <a:ext uri="{FF2B5EF4-FFF2-40B4-BE49-F238E27FC236}">
                <a16:creationId xmlns:a16="http://schemas.microsoft.com/office/drawing/2014/main" id="{3CE8FEC3-6846-EDEE-435B-8A39F3B6D958}"/>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GW2_3. How frequently does your job involve high levels of stress of pressure</a:t>
            </a:r>
            <a:r>
              <a:rPr lang="en-GB" sz="1000">
                <a:solidFill>
                  <a:srgbClr val="FFFFFF">
                    <a:lumMod val="50000"/>
                  </a:srgbClr>
                </a:solidFill>
                <a:latin typeface="Arial"/>
                <a:cs typeface="Arial" panose="020B0604020202020204" pitchFamily="34" charset="0"/>
              </a:rPr>
              <a:t>? Base: Those who are employed (751). GW2_5. How often do you work beyond your contracted hours? Base: All online respondents who work (684)</a:t>
            </a:r>
          </a:p>
        </p:txBody>
      </p:sp>
      <p:cxnSp>
        <p:nvCxnSpPr>
          <p:cNvPr id="13" name="Straight Connector 12">
            <a:extLst>
              <a:ext uri="{FF2B5EF4-FFF2-40B4-BE49-F238E27FC236}">
                <a16:creationId xmlns:a16="http://schemas.microsoft.com/office/drawing/2014/main" id="{769FFE41-AD8B-898A-63BF-6A43AF068676}"/>
              </a:ext>
              <a:ext uri="{C183D7F6-B498-43B3-948B-1728B52AA6E4}">
                <adec:decorative xmlns:adec="http://schemas.microsoft.com/office/drawing/2017/decorative" val="1"/>
              </a:ext>
            </a:extLst>
          </p:cNvPr>
          <p:cNvCxnSpPr>
            <a:cxnSpLocks/>
          </p:cNvCxnSpPr>
          <p:nvPr/>
        </p:nvCxnSpPr>
        <p:spPr>
          <a:xfrm>
            <a:off x="6096000" y="1688654"/>
            <a:ext cx="0" cy="4500799"/>
          </a:xfrm>
          <a:prstGeom prst="line">
            <a:avLst/>
          </a:prstGeom>
          <a:ln w="6350">
            <a:solidFill>
              <a:srgbClr val="6F7170"/>
            </a:solidFill>
          </a:ln>
        </p:spPr>
        <p:style>
          <a:lnRef idx="2">
            <a:schemeClr val="accent1"/>
          </a:lnRef>
          <a:fillRef idx="0">
            <a:schemeClr val="accent1"/>
          </a:fillRef>
          <a:effectRef idx="1">
            <a:schemeClr val="accent1"/>
          </a:effectRef>
          <a:fontRef idx="minor">
            <a:schemeClr val="tx1"/>
          </a:fontRef>
        </p:style>
      </p:cxnSp>
      <p:graphicFrame>
        <p:nvGraphicFramePr>
          <p:cNvPr id="8" name="Chart 7" descr="Stacked bar chart showing respondents who agree that their job makes good use of their skills and abilities. 73% agree compared to 13% who disagree.">
            <a:extLst>
              <a:ext uri="{FF2B5EF4-FFF2-40B4-BE49-F238E27FC236}">
                <a16:creationId xmlns:a16="http://schemas.microsoft.com/office/drawing/2014/main" id="{BC78A805-9872-6EED-D848-9D5A7F9C02DE}"/>
              </a:ext>
            </a:extLst>
          </p:cNvPr>
          <p:cNvGraphicFramePr/>
          <p:nvPr/>
        </p:nvGraphicFramePr>
        <p:xfrm>
          <a:off x="-826595" y="1840779"/>
          <a:ext cx="5825889" cy="463451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9844275-CB27-9C26-E131-221C9EB65662}"/>
              </a:ext>
            </a:extLst>
          </p:cNvPr>
          <p:cNvSpPr txBox="1"/>
          <p:nvPr/>
        </p:nvSpPr>
        <p:spPr>
          <a:xfrm>
            <a:off x="276584" y="1168350"/>
            <a:ext cx="5511739"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a:solidFill>
                  <a:srgbClr val="5C5B5A"/>
                </a:solidFill>
                <a:latin typeface="Arial" panose="020B0604020202020204" pitchFamily="34" charset="0"/>
                <a:ea typeface="Calibri" panose="020F0502020204030204" pitchFamily="34" charset="0"/>
              </a:rPr>
              <a:t>To what extent do you agree or disagree that your job makes good use of your skills and abilities?</a:t>
            </a:r>
          </a:p>
        </p:txBody>
      </p:sp>
      <p:sp>
        <p:nvSpPr>
          <p:cNvPr id="3" name="Right Brace 2">
            <a:extLst>
              <a:ext uri="{FF2B5EF4-FFF2-40B4-BE49-F238E27FC236}">
                <a16:creationId xmlns:a16="http://schemas.microsoft.com/office/drawing/2014/main" id="{F1AD4479-D11F-DD81-266E-153ECF24201A}"/>
              </a:ext>
              <a:ext uri="{C183D7F6-B498-43B3-948B-1728B52AA6E4}">
                <adec:decorative xmlns:adec="http://schemas.microsoft.com/office/drawing/2017/decorative" val="1"/>
              </a:ext>
            </a:extLst>
          </p:cNvPr>
          <p:cNvSpPr/>
          <p:nvPr/>
        </p:nvSpPr>
        <p:spPr>
          <a:xfrm rot="10800000">
            <a:off x="1301973" y="1840778"/>
            <a:ext cx="238957" cy="3147867"/>
          </a:xfrm>
          <a:prstGeom prst="rightBrace">
            <a:avLst>
              <a:gd name="adj1" fmla="val 54487"/>
              <a:gd name="adj2" fmla="val 49265"/>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a:p>
        </p:txBody>
      </p:sp>
      <p:sp>
        <p:nvSpPr>
          <p:cNvPr id="4" name="TextBox 3">
            <a:extLst>
              <a:ext uri="{FF2B5EF4-FFF2-40B4-BE49-F238E27FC236}">
                <a16:creationId xmlns:a16="http://schemas.microsoft.com/office/drawing/2014/main" id="{6F2628AF-8C34-32AF-3CAD-1B4F5A0CF0E0}"/>
              </a:ext>
              <a:ext uri="{C183D7F6-B498-43B3-948B-1728B52AA6E4}">
                <adec:decorative xmlns:adec="http://schemas.microsoft.com/office/drawing/2017/decorative" val="1"/>
              </a:ext>
            </a:extLst>
          </p:cNvPr>
          <p:cNvSpPr txBox="1"/>
          <p:nvPr/>
        </p:nvSpPr>
        <p:spPr>
          <a:xfrm>
            <a:off x="644835" y="3275111"/>
            <a:ext cx="831448" cy="307777"/>
          </a:xfrm>
          <a:prstGeom prst="rect">
            <a:avLst/>
          </a:prstGeom>
          <a:noFill/>
        </p:spPr>
        <p:txBody>
          <a:bodyPr wrap="square" rtlCol="0">
            <a:spAutoFit/>
          </a:bodyPr>
          <a:lstStyle/>
          <a:p>
            <a:pPr algn="ctr"/>
            <a:r>
              <a:rPr lang="en-GB" sz="1400" b="1">
                <a:solidFill>
                  <a:srgbClr val="5C5B5A"/>
                </a:solidFill>
              </a:rPr>
              <a:t>73%</a:t>
            </a:r>
          </a:p>
        </p:txBody>
      </p:sp>
      <p:sp>
        <p:nvSpPr>
          <p:cNvPr id="12" name="TextBox 11">
            <a:extLst>
              <a:ext uri="{FF2B5EF4-FFF2-40B4-BE49-F238E27FC236}">
                <a16:creationId xmlns:a16="http://schemas.microsoft.com/office/drawing/2014/main" id="{CA24F2A5-2A33-8F04-8683-35FB8C12C9B4}"/>
              </a:ext>
            </a:extLst>
          </p:cNvPr>
          <p:cNvSpPr txBox="1"/>
          <p:nvPr/>
        </p:nvSpPr>
        <p:spPr>
          <a:xfrm>
            <a:off x="6744720" y="1168350"/>
            <a:ext cx="509364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spc="0" baseline="0">
                <a:solidFill>
                  <a:prstClr val="black">
                    <a:lumMod val="65000"/>
                    <a:lumOff val="35000"/>
                  </a:prstClr>
                </a:solidFill>
                <a:latin typeface="+mn-lt"/>
                <a:ea typeface="+mn-ea"/>
                <a:cs typeface="+mn-cs"/>
              </a:defRPr>
            </a:pPr>
            <a:r>
              <a:rPr lang="en-GB" sz="1400" b="1">
                <a:solidFill>
                  <a:srgbClr val="5C5B5A"/>
                </a:solidFill>
                <a:latin typeface="Arial" panose="020B0604020202020204" pitchFamily="34" charset="0"/>
                <a:ea typeface="Calibri" panose="020F0502020204030204" pitchFamily="34" charset="0"/>
              </a:rPr>
              <a:t>How often does your job require you to learn new things?</a:t>
            </a:r>
          </a:p>
        </p:txBody>
      </p:sp>
      <p:graphicFrame>
        <p:nvGraphicFramePr>
          <p:cNvPr id="18" name="Chart 17" descr="Stacked bar chart showing often their job requires them to learn new things. 84% say they are required to learn new things at least sometimes.">
            <a:extLst>
              <a:ext uri="{FF2B5EF4-FFF2-40B4-BE49-F238E27FC236}">
                <a16:creationId xmlns:a16="http://schemas.microsoft.com/office/drawing/2014/main" id="{BC78A805-9872-6EED-D848-9D5A7F9C02DE}"/>
              </a:ext>
            </a:extLst>
          </p:cNvPr>
          <p:cNvGraphicFramePr/>
          <p:nvPr/>
        </p:nvGraphicFramePr>
        <p:xfrm>
          <a:off x="7192705" y="1763928"/>
          <a:ext cx="4361242" cy="4662887"/>
        </p:xfrm>
        <a:graphic>
          <a:graphicData uri="http://schemas.openxmlformats.org/drawingml/2006/chart">
            <c:chart xmlns:c="http://schemas.openxmlformats.org/drawingml/2006/chart" xmlns:r="http://schemas.openxmlformats.org/officeDocument/2006/relationships" r:id="rId3"/>
          </a:graphicData>
        </a:graphic>
      </p:graphicFrame>
      <p:sp>
        <p:nvSpPr>
          <p:cNvPr id="19" name="Right Brace 18" descr="Arrow showing in total, 30% are worried about coronavirus.">
            <a:extLst>
              <a:ext uri="{FF2B5EF4-FFF2-40B4-BE49-F238E27FC236}">
                <a16:creationId xmlns:a16="http://schemas.microsoft.com/office/drawing/2014/main" id="{AA5B052E-A5F0-25E3-6176-712923EA4C93}"/>
              </a:ext>
              <a:ext uri="{C183D7F6-B498-43B3-948B-1728B52AA6E4}">
                <adec:decorative xmlns:adec="http://schemas.microsoft.com/office/drawing/2017/decorative" val="1"/>
              </a:ext>
            </a:extLst>
          </p:cNvPr>
          <p:cNvSpPr/>
          <p:nvPr/>
        </p:nvSpPr>
        <p:spPr>
          <a:xfrm>
            <a:off x="10447010" y="1944082"/>
            <a:ext cx="297190" cy="3529789"/>
          </a:xfrm>
          <a:prstGeom prst="rightBrace">
            <a:avLst>
              <a:gd name="adj1" fmla="val 28487"/>
              <a:gd name="adj2" fmla="val 47870"/>
            </a:avLst>
          </a:prstGeom>
          <a:ln w="19050">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A2063BBE-4CCE-C836-3F71-917AE31B0BD3}"/>
              </a:ext>
              <a:ext uri="{C183D7F6-B498-43B3-948B-1728B52AA6E4}">
                <adec:decorative xmlns:adec="http://schemas.microsoft.com/office/drawing/2017/decorative" val="1"/>
              </a:ext>
            </a:extLst>
          </p:cNvPr>
          <p:cNvSpPr txBox="1"/>
          <p:nvPr/>
        </p:nvSpPr>
        <p:spPr>
          <a:xfrm>
            <a:off x="10595605" y="3447366"/>
            <a:ext cx="831448" cy="584775"/>
          </a:xfrm>
          <a:prstGeom prst="rect">
            <a:avLst/>
          </a:prstGeom>
          <a:noFill/>
        </p:spPr>
        <p:txBody>
          <a:bodyPr wrap="square" rtlCol="0">
            <a:spAutoFit/>
          </a:bodyPr>
          <a:lstStyle/>
          <a:p>
            <a:pPr algn="ctr"/>
            <a:r>
              <a:rPr lang="en-GB" sz="1600" b="1">
                <a:solidFill>
                  <a:srgbClr val="5C5B5A"/>
                </a:solidFill>
              </a:rPr>
              <a:t>84%</a:t>
            </a:r>
          </a:p>
          <a:p>
            <a:pPr algn="ctr"/>
            <a:endParaRPr lang="en-GB" sz="1600">
              <a:solidFill>
                <a:srgbClr val="5C5B5A"/>
              </a:solidFill>
            </a:endParaRPr>
          </a:p>
        </p:txBody>
      </p:sp>
    </p:spTree>
    <p:extLst>
      <p:ext uri="{BB962C8B-B14F-4D97-AF65-F5344CB8AC3E}">
        <p14:creationId xmlns:p14="http://schemas.microsoft.com/office/powerpoint/2010/main" val="16873342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FFFA3-4394-B845-4F83-DA28FA9EEE97}"/>
            </a:ext>
          </a:extLst>
        </p:cNvPr>
        <p:cNvGrpSpPr/>
        <p:nvPr/>
      </p:nvGrpSpPr>
      <p:grpSpPr>
        <a:xfrm>
          <a:off x="0" y="0"/>
          <a:ext cx="0" cy="0"/>
          <a:chOff x="0" y="0"/>
          <a:chExt cx="0" cy="0"/>
        </a:xfrm>
      </p:grpSpPr>
      <p:graphicFrame>
        <p:nvGraphicFramePr>
          <p:cNvPr id="9" name="Chart 8" descr="Stacked bar chart showing how often they work beyond contracted hours. 62% say their job sees them work beyond their contacted hours at least sometimes, compared to 37% who say never/rarely.">
            <a:extLst>
              <a:ext uri="{FF2B5EF4-FFF2-40B4-BE49-F238E27FC236}">
                <a16:creationId xmlns:a16="http://schemas.microsoft.com/office/drawing/2014/main" id="{8FC402E6-77F0-C772-136B-A680F9730FF2}"/>
              </a:ext>
            </a:extLst>
          </p:cNvPr>
          <p:cNvGraphicFramePr/>
          <p:nvPr/>
        </p:nvGraphicFramePr>
        <p:xfrm>
          <a:off x="-772085" y="1696606"/>
          <a:ext cx="5442747" cy="466288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CA76DBD5-7492-568D-F855-950148468E82}"/>
              </a:ext>
            </a:extLst>
          </p:cNvPr>
          <p:cNvSpPr txBox="1">
            <a:spLocks noGrp="1"/>
          </p:cNvSpPr>
          <p:nvPr>
            <p:ph type="title" idx="4294967295"/>
          </p:nvPr>
        </p:nvSpPr>
        <p:spPr>
          <a:xfrm>
            <a:off x="176817" y="93792"/>
            <a:ext cx="11838365"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Over three fifths (62%) say that their job </a:t>
            </a:r>
            <a:r>
              <a:rPr kumimoji="0" lang="en-GB" sz="1800" b="1" i="0" u="none" strike="noStrike" kern="1200" cap="none" spc="0" normalizeH="0" baseline="0" noProof="0" dirty="0">
                <a:ln>
                  <a:noFill/>
                </a:ln>
                <a:solidFill>
                  <a:srgbClr val="009690"/>
                </a:solidFill>
                <a:effectLst/>
                <a:uLnTx/>
                <a:uFillTx/>
                <a:latin typeface="Arial"/>
                <a:ea typeface="+mn-ea"/>
                <a:cs typeface="+mn-cs"/>
              </a:rPr>
              <a:t>sees them work beyond their contracted hours </a:t>
            </a:r>
            <a:r>
              <a:rPr kumimoji="0" lang="en-GB" sz="1800" b="1" i="0" u="none" strike="noStrike" kern="1200" cap="none" spc="0" normalizeH="0" baseline="0" noProof="0" dirty="0">
                <a:ln>
                  <a:noFill/>
                </a:ln>
                <a:solidFill>
                  <a:srgbClr val="5C5B5A"/>
                </a:solidFill>
                <a:effectLst/>
                <a:uLnTx/>
                <a:uFillTx/>
                <a:latin typeface="Arial"/>
                <a:ea typeface="+mn-ea"/>
                <a:cs typeface="+mn-cs"/>
              </a:rPr>
              <a:t>at least sometimes. Three quarters (76%) say that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job involves high levels of stress or pressure </a:t>
            </a:r>
            <a:r>
              <a:rPr kumimoji="0" lang="en-GB" sz="1800" b="1" i="0" u="none" strike="noStrike" kern="1200" cap="none" spc="0" normalizeH="0" baseline="0" noProof="0" dirty="0">
                <a:ln>
                  <a:noFill/>
                </a:ln>
                <a:solidFill>
                  <a:srgbClr val="5C5B5A"/>
                </a:solidFill>
                <a:effectLst/>
                <a:uLnTx/>
                <a:uFillTx/>
                <a:latin typeface="Arial"/>
                <a:ea typeface="+mn-ea"/>
                <a:cs typeface="+mn-cs"/>
              </a:rPr>
              <a:t>at least sometimes. There is no significant difference in either metric when considering public / private / VCFSE employment</a:t>
            </a:r>
          </a:p>
        </p:txBody>
      </p:sp>
      <p:sp>
        <p:nvSpPr>
          <p:cNvPr id="6" name="Footer Placeholder 4">
            <a:extLst>
              <a:ext uri="{FF2B5EF4-FFF2-40B4-BE49-F238E27FC236}">
                <a16:creationId xmlns:a16="http://schemas.microsoft.com/office/drawing/2014/main" id="{D3BEE8CD-5153-1A38-ACD8-4F12A38D22BF}"/>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GW2_3. How frequently does your job involve high levels of stress of pressure</a:t>
            </a:r>
            <a:r>
              <a:rPr lang="en-GB" sz="1000">
                <a:solidFill>
                  <a:srgbClr val="FFFFFF">
                    <a:lumMod val="50000"/>
                  </a:srgbClr>
                </a:solidFill>
                <a:latin typeface="Arial"/>
                <a:cs typeface="Arial" panose="020B0604020202020204" pitchFamily="34" charset="0"/>
              </a:rPr>
              <a:t>? Base: Those who are employed (751). GW2_5. How often do you work beyond your contracted hours? Base: All online respondents who work (684)</a:t>
            </a:r>
          </a:p>
        </p:txBody>
      </p:sp>
      <p:sp>
        <p:nvSpPr>
          <p:cNvPr id="10" name="TextBox 9">
            <a:extLst>
              <a:ext uri="{FF2B5EF4-FFF2-40B4-BE49-F238E27FC236}">
                <a16:creationId xmlns:a16="http://schemas.microsoft.com/office/drawing/2014/main" id="{69A9F59F-A06A-5990-F473-6FCE91EAAD5D}"/>
              </a:ext>
            </a:extLst>
          </p:cNvPr>
          <p:cNvSpPr txBox="1"/>
          <p:nvPr/>
        </p:nvSpPr>
        <p:spPr>
          <a:xfrm>
            <a:off x="591274" y="1085952"/>
            <a:ext cx="3567805"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a:solidFill>
                  <a:srgbClr val="5C5B5A"/>
                </a:solidFill>
                <a:latin typeface="Arial" panose="020B0604020202020204" pitchFamily="34" charset="0"/>
                <a:ea typeface="Calibri" panose="020F0502020204030204" pitchFamily="34" charset="0"/>
              </a:rPr>
              <a:t>How often do you work beyond your contracted hours?</a:t>
            </a:r>
          </a:p>
        </p:txBody>
      </p:sp>
      <p:graphicFrame>
        <p:nvGraphicFramePr>
          <p:cNvPr id="7" name="Chart 6" descr="Stacked bar chart showing how frequently their job involves high levels of stress or pressure. 76% say their job involves high levels of stress or pressure at least sometimes, compared to 23% who say never/rarely.">
            <a:extLst>
              <a:ext uri="{FF2B5EF4-FFF2-40B4-BE49-F238E27FC236}">
                <a16:creationId xmlns:a16="http://schemas.microsoft.com/office/drawing/2014/main" id="{1CEADA5E-E340-28F8-9485-E3FDDCF494C7}"/>
              </a:ext>
            </a:extLst>
          </p:cNvPr>
          <p:cNvGraphicFramePr/>
          <p:nvPr>
            <p:extLst>
              <p:ext uri="{D42A27DB-BD31-4B8C-83A1-F6EECF244321}">
                <p14:modId xmlns:p14="http://schemas.microsoft.com/office/powerpoint/2010/main" val="529867697"/>
              </p:ext>
            </p:extLst>
          </p:nvPr>
        </p:nvGraphicFramePr>
        <p:xfrm>
          <a:off x="3977303" y="1834266"/>
          <a:ext cx="3771199" cy="46628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CEE62B2F-8E19-A04C-3833-9128158C0B0F}"/>
              </a:ext>
            </a:extLst>
          </p:cNvPr>
          <p:cNvSpPr txBox="1"/>
          <p:nvPr/>
        </p:nvSpPr>
        <p:spPr>
          <a:xfrm>
            <a:off x="4224191" y="1091553"/>
            <a:ext cx="3567805" cy="523220"/>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a:solidFill>
                  <a:srgbClr val="5C5B5A"/>
                </a:solidFill>
                <a:latin typeface="Arial" panose="020B0604020202020204" pitchFamily="34" charset="0"/>
                <a:ea typeface="Calibri" panose="020F0502020204030204" pitchFamily="34" charset="0"/>
              </a:rPr>
              <a:t>How frequently does your job involve high levels of stress or pressure?</a:t>
            </a:r>
          </a:p>
        </p:txBody>
      </p:sp>
      <p:sp>
        <p:nvSpPr>
          <p:cNvPr id="14" name="Right Brace 13" descr="Arrow showing in total, 30% are worried about coronavirus.">
            <a:extLst>
              <a:ext uri="{FF2B5EF4-FFF2-40B4-BE49-F238E27FC236}">
                <a16:creationId xmlns:a16="http://schemas.microsoft.com/office/drawing/2014/main" id="{3C0A1142-E650-C6A5-1991-8F3AFE6EE44F}"/>
              </a:ext>
              <a:ext uri="{C183D7F6-B498-43B3-948B-1728B52AA6E4}">
                <adec:decorative xmlns:adec="http://schemas.microsoft.com/office/drawing/2017/decorative" val="1"/>
              </a:ext>
            </a:extLst>
          </p:cNvPr>
          <p:cNvSpPr/>
          <p:nvPr/>
        </p:nvSpPr>
        <p:spPr>
          <a:xfrm>
            <a:off x="2592375" y="3429001"/>
            <a:ext cx="171755" cy="262393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5" name="Right Brace 14" descr="Arrow showing in total, 30% are worried about coronavirus.">
            <a:extLst>
              <a:ext uri="{FF2B5EF4-FFF2-40B4-BE49-F238E27FC236}">
                <a16:creationId xmlns:a16="http://schemas.microsoft.com/office/drawing/2014/main" id="{BADD4CC7-E691-BED8-12E5-795FC1FBA500}"/>
              </a:ext>
              <a:ext uri="{C183D7F6-B498-43B3-948B-1728B52AA6E4}">
                <adec:decorative xmlns:adec="http://schemas.microsoft.com/office/drawing/2017/decorative" val="1"/>
              </a:ext>
            </a:extLst>
          </p:cNvPr>
          <p:cNvSpPr/>
          <p:nvPr/>
        </p:nvSpPr>
        <p:spPr>
          <a:xfrm>
            <a:off x="6551093" y="2782078"/>
            <a:ext cx="238986" cy="3407375"/>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D0B8E0BD-F1C5-A192-8256-CC357C000C76}"/>
              </a:ext>
              <a:ext uri="{C183D7F6-B498-43B3-948B-1728B52AA6E4}">
                <adec:decorative xmlns:adec="http://schemas.microsoft.com/office/drawing/2017/decorative" val="1"/>
              </a:ext>
            </a:extLst>
          </p:cNvPr>
          <p:cNvSpPr txBox="1"/>
          <p:nvPr/>
        </p:nvSpPr>
        <p:spPr>
          <a:xfrm>
            <a:off x="2847882" y="4588536"/>
            <a:ext cx="362279" cy="400110"/>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62</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17" name="TextBox 16">
            <a:extLst>
              <a:ext uri="{FF2B5EF4-FFF2-40B4-BE49-F238E27FC236}">
                <a16:creationId xmlns:a16="http://schemas.microsoft.com/office/drawing/2014/main" id="{48F25FBA-EFA5-48B3-CFE4-6FA10253CA78}"/>
              </a:ext>
              <a:ext uri="{C183D7F6-B498-43B3-948B-1728B52AA6E4}">
                <adec:decorative xmlns:adec="http://schemas.microsoft.com/office/drawing/2017/decorative" val="1"/>
              </a:ext>
            </a:extLst>
          </p:cNvPr>
          <p:cNvSpPr txBox="1"/>
          <p:nvPr/>
        </p:nvSpPr>
        <p:spPr>
          <a:xfrm>
            <a:off x="6872196" y="4285710"/>
            <a:ext cx="359073"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lumMod val="75000"/>
                    <a:lumOff val="25000"/>
                  </a:schemeClr>
                </a:solidFill>
                <a:latin typeface="Arial"/>
              </a:rPr>
              <a:t>76</a:t>
            </a: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p:txBody>
      </p:sp>
      <p:grpSp>
        <p:nvGrpSpPr>
          <p:cNvPr id="20" name="Group 19" descr="Box">
            <a:extLst>
              <a:ext uri="{FF2B5EF4-FFF2-40B4-BE49-F238E27FC236}">
                <a16:creationId xmlns:a16="http://schemas.microsoft.com/office/drawing/2014/main" id="{B9AA878A-1243-D1B1-2952-99C294AF39A3}"/>
              </a:ext>
            </a:extLst>
          </p:cNvPr>
          <p:cNvGrpSpPr/>
          <p:nvPr/>
        </p:nvGrpSpPr>
        <p:grpSpPr>
          <a:xfrm>
            <a:off x="7732613" y="1370624"/>
            <a:ext cx="4214958" cy="2104692"/>
            <a:chOff x="6888848" y="343639"/>
            <a:chExt cx="5211253" cy="8220605"/>
          </a:xfrm>
        </p:grpSpPr>
        <p:sp>
          <p:nvSpPr>
            <p:cNvPr id="21" name="Text Placeholder 30">
              <a:extLst>
                <a:ext uri="{FF2B5EF4-FFF2-40B4-BE49-F238E27FC236}">
                  <a16:creationId xmlns:a16="http://schemas.microsoft.com/office/drawing/2014/main" id="{0CF4AEF8-104A-DAAA-F142-E88713D12F93}"/>
                </a:ext>
              </a:extLst>
            </p:cNvPr>
            <p:cNvSpPr txBox="1">
              <a:spLocks/>
            </p:cNvSpPr>
            <p:nvPr/>
          </p:nvSpPr>
          <p:spPr>
            <a:xfrm>
              <a:off x="6895711" y="343639"/>
              <a:ext cx="5204390" cy="2318347"/>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a:t>
              </a:r>
              <a:r>
                <a:rPr lang="en-GB" sz="1200" b="1">
                  <a:solidFill>
                    <a:srgbClr val="5C5B5A"/>
                  </a:solidFill>
                  <a:latin typeface="Arial"/>
                </a:rPr>
                <a:t>most likely to at least sometimes work beyond their contracted hours compared to 62% of the GM average:</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2" name="Content Placeholder 32">
              <a:extLst>
                <a:ext uri="{FF2B5EF4-FFF2-40B4-BE49-F238E27FC236}">
                  <a16:creationId xmlns:a16="http://schemas.microsoft.com/office/drawing/2014/main" id="{38731C1A-D368-F50A-0053-56DE764DC89F}"/>
                </a:ext>
              </a:extLst>
            </p:cNvPr>
            <p:cNvSpPr txBox="1">
              <a:spLocks/>
            </p:cNvSpPr>
            <p:nvPr/>
          </p:nvSpPr>
          <p:spPr>
            <a:xfrm>
              <a:off x="6888848" y="2661991"/>
              <a:ext cx="5204392" cy="590225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volunteered in the last 12 months (67%)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children in education (67%)</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are dissatisfied with their pay (69%)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feel they are at risk of unemployment (71%)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full-time paid job (65%)</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grpSp>
        <p:nvGrpSpPr>
          <p:cNvPr id="24" name="Group 23" descr="Box">
            <a:extLst>
              <a:ext uri="{FF2B5EF4-FFF2-40B4-BE49-F238E27FC236}">
                <a16:creationId xmlns:a16="http://schemas.microsoft.com/office/drawing/2014/main" id="{C14C0D08-8403-E8EA-00AC-64E95180F8F6}"/>
              </a:ext>
            </a:extLst>
          </p:cNvPr>
          <p:cNvGrpSpPr/>
          <p:nvPr/>
        </p:nvGrpSpPr>
        <p:grpSpPr>
          <a:xfrm>
            <a:off x="7741601" y="3667358"/>
            <a:ext cx="4209408" cy="2321241"/>
            <a:chOff x="6895709" y="343639"/>
            <a:chExt cx="5204392" cy="9066412"/>
          </a:xfrm>
        </p:grpSpPr>
        <p:sp>
          <p:nvSpPr>
            <p:cNvPr id="25" name="Text Placeholder 30">
              <a:extLst>
                <a:ext uri="{FF2B5EF4-FFF2-40B4-BE49-F238E27FC236}">
                  <a16:creationId xmlns:a16="http://schemas.microsoft.com/office/drawing/2014/main" id="{896B98C0-A6D6-D711-5599-9534BF093BC6}"/>
                </a:ext>
              </a:extLst>
            </p:cNvPr>
            <p:cNvSpPr txBox="1">
              <a:spLocks/>
            </p:cNvSpPr>
            <p:nvPr/>
          </p:nvSpPr>
          <p:spPr>
            <a:xfrm>
              <a:off x="6895711" y="343639"/>
              <a:ext cx="5204390" cy="2318347"/>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a:t>
              </a:r>
              <a:r>
                <a:rPr lang="en-GB" sz="1200" b="1">
                  <a:solidFill>
                    <a:srgbClr val="5C5B5A"/>
                  </a:solidFill>
                  <a:latin typeface="Arial"/>
                </a:rPr>
                <a:t>most likely to have a job that frequently involves high levels of stress or pressure at least sometimes, compared to 76% of the GM average:</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26" name="Content Placeholder 32">
              <a:extLst>
                <a:ext uri="{FF2B5EF4-FFF2-40B4-BE49-F238E27FC236}">
                  <a16:creationId xmlns:a16="http://schemas.microsoft.com/office/drawing/2014/main" id="{D782A838-CD3C-7923-6D1E-4602EAFE41D7}"/>
                </a:ext>
              </a:extLst>
            </p:cNvPr>
            <p:cNvSpPr txBox="1">
              <a:spLocks/>
            </p:cNvSpPr>
            <p:nvPr/>
          </p:nvSpPr>
          <p:spPr>
            <a:xfrm>
              <a:off x="6895709" y="2661987"/>
              <a:ext cx="5204392" cy="6748064"/>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GB" sz="1200">
                  <a:solidFill>
                    <a:srgbClr val="5C5B5A"/>
                  </a:solidFill>
                  <a:latin typeface="Arial"/>
                  <a:cs typeface="Arial"/>
                </a:rPr>
                <a:t>Those who have a full-time paid job (78%)</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a household income of £36,400 to £51,999 (84%)</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high levels of anxiety (82%)</a:t>
              </a:r>
            </a:p>
            <a:p>
              <a:pPr>
                <a:spcBef>
                  <a:spcPts val="300"/>
                </a:spcBef>
                <a:spcAft>
                  <a:spcPts val="300"/>
                </a:spcAft>
                <a:defRPr/>
              </a:pPr>
              <a:r>
                <a:rPr lang="en-GB" sz="1200">
                  <a:solidFill>
                    <a:srgbClr val="5C5B5A"/>
                  </a:solidFill>
                  <a:latin typeface="Arial"/>
                  <a:cs typeface="Arial"/>
                </a:rPr>
                <a:t>Those who feel that the things they do in their life is worthwhile (79%)</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disagree that they can look after their own health (89%)</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74648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02296-3BE9-9C11-955A-626844EC7FB8}"/>
            </a:ext>
          </a:extLst>
        </p:cNvPr>
        <p:cNvGrpSpPr/>
        <p:nvPr/>
      </p:nvGrpSpPr>
      <p:grpSpPr>
        <a:xfrm>
          <a:off x="0" y="0"/>
          <a:ext cx="0" cy="0"/>
          <a:chOff x="0" y="0"/>
          <a:chExt cx="0" cy="0"/>
        </a:xfrm>
      </p:grpSpPr>
      <p:graphicFrame>
        <p:nvGraphicFramePr>
          <p:cNvPr id="9" name="Chart 8" descr="Stacked bar chart showing extent to which they believe they are paid fairly. 69% say their pay reflects their work to at least some extent, whereas 13% say this is not the case at all.">
            <a:extLst>
              <a:ext uri="{FF2B5EF4-FFF2-40B4-BE49-F238E27FC236}">
                <a16:creationId xmlns:a16="http://schemas.microsoft.com/office/drawing/2014/main" id="{6B6263F1-77B8-6005-7D91-EF2A1448798B}"/>
              </a:ext>
            </a:extLst>
          </p:cNvPr>
          <p:cNvGraphicFramePr/>
          <p:nvPr/>
        </p:nvGraphicFramePr>
        <p:xfrm>
          <a:off x="1327210" y="1661276"/>
          <a:ext cx="6367871" cy="4662887"/>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191FDF0D-F7E5-367E-B100-0AA05DDC141F}"/>
              </a:ext>
            </a:extLst>
          </p:cNvPr>
          <p:cNvSpPr txBox="1">
            <a:spLocks noGrp="1"/>
          </p:cNvSpPr>
          <p:nvPr>
            <p:ph type="title" idx="4294967295"/>
          </p:nvPr>
        </p:nvSpPr>
        <p:spPr>
          <a:xfrm>
            <a:off x="353635" y="168223"/>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7 in 10 (69%) say that their </a:t>
            </a:r>
            <a:r>
              <a:rPr kumimoji="0" lang="en-GB" sz="1800" b="1" i="0" u="none" strike="noStrike" kern="1200" cap="none" spc="0" normalizeH="0" baseline="0" noProof="0" dirty="0">
                <a:ln>
                  <a:noFill/>
                </a:ln>
                <a:solidFill>
                  <a:srgbClr val="009690"/>
                </a:solidFill>
                <a:effectLst/>
                <a:uLnTx/>
                <a:uFillTx/>
                <a:latin typeface="Arial"/>
                <a:ea typeface="+mn-ea"/>
                <a:cs typeface="+mn-cs"/>
              </a:rPr>
              <a:t>pay fairly reflects their work </a:t>
            </a:r>
            <a:r>
              <a:rPr kumimoji="0" lang="en-GB" sz="1800" b="1" i="0" u="none" strike="noStrike" kern="1200" cap="none" spc="0" normalizeH="0" baseline="0" noProof="0" dirty="0">
                <a:ln>
                  <a:noFill/>
                </a:ln>
                <a:solidFill>
                  <a:srgbClr val="5C5B5A"/>
                </a:solidFill>
                <a:effectLst/>
                <a:uLnTx/>
                <a:uFillTx/>
                <a:latin typeface="Arial"/>
                <a:ea typeface="+mn-ea"/>
                <a:cs typeface="+mn-cs"/>
              </a:rPr>
              <a:t>at least to some extent. 13% say this is not the case at all</a:t>
            </a:r>
          </a:p>
        </p:txBody>
      </p:sp>
      <p:sp>
        <p:nvSpPr>
          <p:cNvPr id="6" name="Footer Placeholder 4">
            <a:extLst>
              <a:ext uri="{FF2B5EF4-FFF2-40B4-BE49-F238E27FC236}">
                <a16:creationId xmlns:a16="http://schemas.microsoft.com/office/drawing/2014/main" id="{AB78BC11-AF04-5AD8-BDE4-7475A1F0BF90}"/>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GW2_6. To what extent do you believe that your pay fairly reflects the work that you do?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Base: Those who are employed (751)</a:t>
            </a:r>
          </a:p>
        </p:txBody>
      </p:sp>
      <p:sp>
        <p:nvSpPr>
          <p:cNvPr id="10" name="TextBox 9">
            <a:extLst>
              <a:ext uri="{FF2B5EF4-FFF2-40B4-BE49-F238E27FC236}">
                <a16:creationId xmlns:a16="http://schemas.microsoft.com/office/drawing/2014/main" id="{EDFA2E8B-7B41-4925-B3A8-005F5D00D23E}"/>
              </a:ext>
            </a:extLst>
          </p:cNvPr>
          <p:cNvSpPr txBox="1"/>
          <p:nvPr/>
        </p:nvSpPr>
        <p:spPr>
          <a:xfrm>
            <a:off x="583462" y="1380889"/>
            <a:ext cx="7016408" cy="307777"/>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a:solidFill>
                  <a:srgbClr val="5C5B5A"/>
                </a:solidFill>
                <a:latin typeface="Arial" panose="020B0604020202020204" pitchFamily="34" charset="0"/>
                <a:ea typeface="Calibri" panose="020F0502020204030204" pitchFamily="34" charset="0"/>
              </a:rPr>
              <a:t>To what extent do you believe that your pay fairly reflects the work that you do?</a:t>
            </a:r>
          </a:p>
        </p:txBody>
      </p:sp>
      <p:sp>
        <p:nvSpPr>
          <p:cNvPr id="14" name="Right Brace 13" descr="Arrow showing in total, 30% are worried about coronavirus.">
            <a:extLst>
              <a:ext uri="{FF2B5EF4-FFF2-40B4-BE49-F238E27FC236}">
                <a16:creationId xmlns:a16="http://schemas.microsoft.com/office/drawing/2014/main" id="{C88E7286-C750-E357-27DD-9DC9E333E5A3}"/>
              </a:ext>
              <a:ext uri="{C183D7F6-B498-43B3-948B-1728B52AA6E4}">
                <adec:decorative xmlns:adec="http://schemas.microsoft.com/office/drawing/2017/decorative" val="1"/>
              </a:ext>
            </a:extLst>
          </p:cNvPr>
          <p:cNvSpPr/>
          <p:nvPr/>
        </p:nvSpPr>
        <p:spPr>
          <a:xfrm>
            <a:off x="4511146" y="1897313"/>
            <a:ext cx="215222" cy="2898973"/>
          </a:xfrm>
          <a:prstGeom prst="rightBrace">
            <a:avLst>
              <a:gd name="adj1" fmla="val 28487"/>
              <a:gd name="adj2" fmla="val 47870"/>
            </a:avLst>
          </a:prstGeom>
          <a:ln w="19050">
            <a:solidFill>
              <a:srgbClr val="006C6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162C2AE5-21FE-43C2-F90E-472F725650A8}"/>
              </a:ext>
              <a:ext uri="{C183D7F6-B498-43B3-948B-1728B52AA6E4}">
                <adec:decorative xmlns:adec="http://schemas.microsoft.com/office/drawing/2017/decorative" val="1"/>
              </a:ext>
            </a:extLst>
          </p:cNvPr>
          <p:cNvSpPr txBox="1"/>
          <p:nvPr/>
        </p:nvSpPr>
        <p:spPr>
          <a:xfrm>
            <a:off x="4816531" y="3145455"/>
            <a:ext cx="410370" cy="461665"/>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chemeClr val="tx1">
                    <a:lumMod val="75000"/>
                    <a:lumOff val="25000"/>
                  </a:schemeClr>
                </a:solidFill>
                <a:latin typeface="Arial"/>
              </a:rPr>
              <a:t>69</a:t>
            </a:r>
            <a:r>
              <a:rPr kumimoji="0" lang="en-GB" sz="1600" b="1" i="0" u="none" strike="noStrike" kern="1200" cap="none" spc="0" normalizeH="0" baseline="0" noProof="0">
                <a:ln>
                  <a:noFill/>
                </a:ln>
                <a:solidFill>
                  <a:schemeClr val="tx1">
                    <a:lumMod val="75000"/>
                    <a:lumOff val="25000"/>
                  </a:schemeClr>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i="0" u="none" strike="noStrike" kern="1200" cap="none" spc="0" normalizeH="0" baseline="0" noProof="0">
              <a:ln>
                <a:noFill/>
              </a:ln>
              <a:solidFill>
                <a:schemeClr val="tx1">
                  <a:lumMod val="75000"/>
                  <a:lumOff val="25000"/>
                </a:schemeClr>
              </a:solidFill>
              <a:effectLst/>
              <a:uLnTx/>
              <a:uFillTx/>
              <a:latin typeface="Arial"/>
              <a:ea typeface="+mn-ea"/>
              <a:cs typeface="+mn-cs"/>
            </a:endParaRPr>
          </a:p>
        </p:txBody>
      </p:sp>
      <p:sp>
        <p:nvSpPr>
          <p:cNvPr id="22" name="Content Placeholder 32">
            <a:extLst>
              <a:ext uri="{FF2B5EF4-FFF2-40B4-BE49-F238E27FC236}">
                <a16:creationId xmlns:a16="http://schemas.microsoft.com/office/drawing/2014/main" id="{7179BB94-159E-22A6-B7A3-34FD9D3BABEC}"/>
              </a:ext>
            </a:extLst>
          </p:cNvPr>
          <p:cNvSpPr txBox="1">
            <a:spLocks/>
          </p:cNvSpPr>
          <p:nvPr/>
        </p:nvSpPr>
        <p:spPr>
          <a:xfrm>
            <a:off x="8428150" y="2967562"/>
            <a:ext cx="3242747" cy="127911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
              </a:spcBef>
              <a:spcAft>
                <a:spcPts val="300"/>
              </a:spcAft>
              <a:buNone/>
              <a:defRPr/>
            </a:pPr>
            <a:r>
              <a:rPr lang="en-GB" sz="1200">
                <a:solidFill>
                  <a:srgbClr val="5C5B5A"/>
                </a:solidFill>
                <a:latin typeface="Arial" panose="020B0604020202020204" pitchFamily="34" charset="0"/>
                <a:cs typeface="Arial" panose="020B0604020202020204" pitchFamily="34" charset="0"/>
              </a:rPr>
              <a:t>Respondents on higher wages are significantly more satisfied that their pay fairly reflects their work to at least some extent. </a:t>
            </a:r>
          </a:p>
          <a:p>
            <a:pPr marL="0" indent="0" algn="ctr">
              <a:spcBef>
                <a:spcPts val="300"/>
              </a:spcBef>
              <a:spcAft>
                <a:spcPts val="300"/>
              </a:spcAft>
              <a:buNone/>
              <a:defRPr/>
            </a:pPr>
            <a:r>
              <a:rPr lang="en-GB" sz="1200">
                <a:solidFill>
                  <a:srgbClr val="5C5B5A"/>
                </a:solidFill>
                <a:latin typeface="Arial" panose="020B0604020202020204" pitchFamily="34" charset="0"/>
                <a:cs typeface="Arial" panose="020B0604020202020204" pitchFamily="34" charset="0"/>
              </a:rPr>
              <a:t>More meaningful subgroup analysis will be revisited when this question has been asked again and there is a higher sample size to analyse.</a:t>
            </a:r>
          </a:p>
          <a:p>
            <a:pPr algn="ct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lgn="ct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lgn="ct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5626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20512618-3E13-4E2D-A714-3533899CEFA3}"/>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530769" y="739075"/>
            <a:ext cx="11017825" cy="5513508"/>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This report presents summary findings for a quantitative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survey carried out </a:t>
            </a:r>
            <a:r>
              <a:rPr lang="en-GB" sz="1400" b="1">
                <a:solidFill>
                  <a:srgbClr val="009690"/>
                </a:solidFill>
                <a:latin typeface="Arial" panose="020B0604020202020204"/>
              </a:rPr>
              <a:t>between 14</a:t>
            </a:r>
            <a:r>
              <a:rPr lang="en-GB" sz="1400" b="1" baseline="30000">
                <a:solidFill>
                  <a:srgbClr val="009690"/>
                </a:solidFill>
                <a:latin typeface="Arial" panose="020B0604020202020204"/>
              </a:rPr>
              <a:t>th</a:t>
            </a:r>
            <a:r>
              <a:rPr lang="en-GB" sz="1400" b="1">
                <a:solidFill>
                  <a:srgbClr val="009690"/>
                </a:solidFill>
                <a:latin typeface="Arial" panose="020B0604020202020204"/>
              </a:rPr>
              <a:t> and the 28</a:t>
            </a:r>
            <a:r>
              <a:rPr lang="en-GB" sz="1400" b="1" baseline="30000">
                <a:solidFill>
                  <a:srgbClr val="009690"/>
                </a:solidFill>
                <a:latin typeface="Arial" panose="020B0604020202020204"/>
              </a:rPr>
              <a:t>th</a:t>
            </a:r>
            <a:r>
              <a:rPr lang="en-GB" sz="1400" b="1">
                <a:solidFill>
                  <a:srgbClr val="009690"/>
                </a:solidFill>
                <a:latin typeface="Arial" panose="020B0604020202020204"/>
              </a:rPr>
              <a:t> October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2024, with a representative sample of </a:t>
            </a:r>
            <a:r>
              <a:rPr lang="en-GB" sz="1400" b="1">
                <a:solidFill>
                  <a:srgbClr val="009690"/>
                </a:solidFill>
                <a:latin typeface="Arial" panose="020B0604020202020204"/>
              </a:rPr>
              <a:t>1,517</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residents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from across all ten Greater Manchester local authority areas.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600"/>
              </a:spcAft>
              <a:defRPr/>
            </a:pPr>
            <a:r>
              <a:rPr lang="en-GB" sz="1400">
                <a:latin typeface="Arial" panose="020B0604020202020204"/>
                <a:cs typeface="Arial"/>
              </a:rPr>
              <a:t>The report is divided into themed sections, providing an overview into </a:t>
            </a:r>
            <a:r>
              <a:rPr lang="en-GB" sz="1400" b="1">
                <a:solidFill>
                  <a:srgbClr val="009690"/>
                </a:solidFill>
                <a:latin typeface="Arial" panose="020B0604020202020204"/>
                <a:cs typeface="Arial"/>
              </a:rPr>
              <a:t>respondents’ feelings and behaviours around </a:t>
            </a:r>
            <a:r>
              <a:rPr lang="en-GB" sz="1400" b="1">
                <a:solidFill>
                  <a:srgbClr val="009690"/>
                </a:solidFill>
                <a:latin typeface="Arial" panose="020B0604020202020204"/>
                <a:cs typeface="Arial"/>
                <a:hlinkClick r:id="rId4" action="ppaction://hlinksldjump">
                  <a:extLst>
                    <a:ext uri="{A12FA001-AC4F-418D-AE19-62706E023703}">
                      <ahyp:hlinkClr xmlns:ahyp="http://schemas.microsoft.com/office/drawing/2018/hyperlinkcolor" val="tx"/>
                    </a:ext>
                  </a:extLst>
                </a:hlinkClick>
              </a:rPr>
              <a:t>personal health and wellbeing</a:t>
            </a:r>
            <a:r>
              <a:rPr lang="en-GB" sz="1400" b="1">
                <a:solidFill>
                  <a:srgbClr val="009690"/>
                </a:solidFill>
                <a:latin typeface="Arial" panose="020B0604020202020204"/>
                <a:cs typeface="Arial"/>
              </a:rPr>
              <a:t>, </a:t>
            </a:r>
            <a:r>
              <a:rPr lang="en-GB" sz="1400" b="1">
                <a:solidFill>
                  <a:srgbClr val="009690"/>
                </a:solidFill>
                <a:latin typeface="Arial" panose="020B0604020202020204"/>
                <a:cs typeface="Arial"/>
                <a:hlinkClick r:id="rId5" action="ppaction://hlinksldjump">
                  <a:extLst>
                    <a:ext uri="{A12FA001-AC4F-418D-AE19-62706E023703}">
                      <ahyp:hlinkClr xmlns:ahyp="http://schemas.microsoft.com/office/drawing/2018/hyperlinkcolor" val="tx"/>
                    </a:ext>
                  </a:extLst>
                </a:hlinkClick>
              </a:rPr>
              <a:t>good work</a:t>
            </a:r>
            <a:r>
              <a:rPr lang="en-GB" sz="1400" b="1">
                <a:solidFill>
                  <a:srgbClr val="009690"/>
                </a:solidFill>
                <a:latin typeface="Arial" panose="020B0604020202020204"/>
                <a:cs typeface="Arial"/>
              </a:rPr>
              <a:t>, </a:t>
            </a:r>
            <a:r>
              <a:rPr lang="en-GB" sz="1400" b="1">
                <a:solidFill>
                  <a:srgbClr val="009690"/>
                </a:solidFill>
                <a:latin typeface="Arial" panose="020B0604020202020204"/>
                <a:cs typeface="Arial"/>
                <a:hlinkClick r:id="rId6" action="ppaction://hlinksldjump">
                  <a:extLst>
                    <a:ext uri="{A12FA001-AC4F-418D-AE19-62706E023703}">
                      <ahyp:hlinkClr xmlns:ahyp="http://schemas.microsoft.com/office/drawing/2018/hyperlinkcolor" val="tx"/>
                    </a:ext>
                  </a:extLst>
                </a:hlinkClick>
              </a:rPr>
              <a:t>local area</a:t>
            </a:r>
            <a:r>
              <a:rPr lang="en-GB" sz="1400" b="1">
                <a:solidFill>
                  <a:srgbClr val="009690"/>
                </a:solidFill>
                <a:latin typeface="Arial" panose="020B0604020202020204"/>
                <a:cs typeface="Arial"/>
              </a:rPr>
              <a:t>, </a:t>
            </a:r>
            <a:r>
              <a:rPr lang="en-GB" sz="1400" b="1">
                <a:solidFill>
                  <a:srgbClr val="009690"/>
                </a:solidFill>
                <a:latin typeface="Arial" panose="020B0604020202020204"/>
                <a:cs typeface="Arial"/>
                <a:hlinkClick r:id="rId7" action="ppaction://hlinksldjump">
                  <a:extLst>
                    <a:ext uri="{A12FA001-AC4F-418D-AE19-62706E023703}">
                      <ahyp:hlinkClr xmlns:ahyp="http://schemas.microsoft.com/office/drawing/2018/hyperlinkcolor" val="tx"/>
                    </a:ext>
                  </a:extLst>
                </a:hlinkClick>
              </a:rPr>
              <a:t>cost of living</a:t>
            </a:r>
            <a:r>
              <a:rPr lang="en-GB" sz="1400" b="1">
                <a:solidFill>
                  <a:srgbClr val="009690"/>
                </a:solidFill>
                <a:latin typeface="Arial" panose="020B0604020202020204"/>
                <a:cs typeface="Arial"/>
              </a:rPr>
              <a:t> and </a:t>
            </a:r>
            <a:r>
              <a:rPr lang="en-GB" sz="1400" b="1">
                <a:solidFill>
                  <a:srgbClr val="009690"/>
                </a:solidFill>
                <a:latin typeface="Arial" panose="020B0604020202020204"/>
                <a:cs typeface="Arial"/>
                <a:hlinkClick r:id="rId8" action="ppaction://hlinksldjump">
                  <a:extLst>
                    <a:ext uri="{A12FA001-AC4F-418D-AE19-62706E023703}">
                      <ahyp:hlinkClr xmlns:ahyp="http://schemas.microsoft.com/office/drawing/2018/hyperlinkcolor" val="tx"/>
                    </a:ext>
                  </a:extLst>
                </a:hlinkClick>
              </a:rPr>
              <a:t>digital access</a:t>
            </a:r>
            <a:r>
              <a:rPr lang="en-GB" sz="1400">
                <a:solidFill>
                  <a:srgbClr val="009690"/>
                </a:solidFill>
                <a:latin typeface="Arial" panose="020B0604020202020204"/>
                <a:cs typeface="Arial"/>
              </a:rPr>
              <a:t>.</a:t>
            </a:r>
            <a:endParaRPr lang="en-GB" sz="1400">
              <a:solidFill>
                <a:srgbClr val="009690"/>
              </a:solidFill>
              <a:latin typeface="Arial" panose="020B0604020202020204"/>
            </a:endParaRPr>
          </a:p>
          <a:p>
            <a:pPr>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Data from </a:t>
            </a:r>
            <a:r>
              <a:rPr lang="en-GB" sz="1400">
                <a:latin typeface="Arial" panose="020B0604020202020204"/>
              </a:rPr>
              <a:t>October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2024 (survey 15) is presented alongside that from similar Greater Manchester resident surveys undertaken in</a:t>
            </a:r>
            <a:r>
              <a:rPr lang="en-GB" sz="1400">
                <a:latin typeface="Arial" panose="020B0604020202020204"/>
              </a:rPr>
              <a:t> August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2024 (survey 14) and </a:t>
            </a:r>
            <a:r>
              <a:rPr lang="en-GB" sz="1400">
                <a:latin typeface="Arial" panose="020B0604020202020204"/>
              </a:rPr>
              <a:t>July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2024 (survey 13).</a:t>
            </a:r>
            <a:r>
              <a:rPr lang="en-GB" sz="1400">
                <a:latin typeface="Arial" panose="020B0604020202020204"/>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 following approaches have been used, </a:t>
            </a:r>
            <a:r>
              <a:rPr lang="en-GB" sz="1400">
                <a:latin typeface="Arial" panose="020B0604020202020204"/>
              </a:rPr>
              <a:t>identified as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most appropriate for the datasets in each theme:</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600"/>
              </a:spcAft>
              <a:defRPr/>
            </a:pPr>
            <a:r>
              <a:rPr lang="en-GB" sz="1400">
                <a:latin typeface="Arial" panose="020B0604020202020204"/>
              </a:rPr>
              <a:t>health and wellbeing – data from individual surveys is shown separately</a:t>
            </a:r>
          </a:p>
          <a:p>
            <a:pPr lvl="1">
              <a:lnSpc>
                <a:spcPct val="100000"/>
              </a:lnSpc>
              <a:spcBef>
                <a:spcPts val="0"/>
              </a:spcBef>
              <a:spcAft>
                <a:spcPts val="600"/>
              </a:spcAft>
              <a:defRPr/>
            </a:pPr>
            <a:r>
              <a:rPr lang="en-GB" sz="1400" b="0" i="0" u="none" strike="noStrike" kern="1200" cap="none" spc="0" normalizeH="0" baseline="0" noProof="0">
                <a:ln>
                  <a:noFill/>
                </a:ln>
                <a:solidFill>
                  <a:srgbClr val="5C5B5A"/>
                </a:solidFill>
                <a:effectLst/>
                <a:uLnTx/>
                <a:uFillTx/>
                <a:latin typeface="Arial" panose="020B0604020202020204"/>
                <a:cs typeface="Arial"/>
              </a:rPr>
              <a:t>good work – data from individual surveys is shown separately </a:t>
            </a:r>
          </a:p>
          <a:p>
            <a:pPr lvl="1">
              <a:lnSpc>
                <a:spcPct val="100000"/>
              </a:lnSpc>
              <a:spcBef>
                <a:spcPts val="0"/>
              </a:spcBef>
              <a:spcAft>
                <a:spcPts val="600"/>
              </a:spcAft>
              <a:defRPr/>
            </a:pPr>
            <a:r>
              <a:rPr lang="en-GB" sz="1400">
                <a:latin typeface="Arial" panose="020B0604020202020204"/>
              </a:rPr>
              <a:t>local area – data from individual surveys is shown separately, except when commenting on trends for specific sub-groups or districts</a:t>
            </a:r>
          </a:p>
          <a:p>
            <a:pPr lvl="1">
              <a:lnSpc>
                <a:spcPct val="100000"/>
              </a:lnSpc>
              <a:spcBef>
                <a:spcPts val="0"/>
              </a:spcBef>
              <a:spcAft>
                <a:spcPts val="600"/>
              </a:spcAft>
              <a:defRPr/>
            </a:pPr>
            <a:r>
              <a:rPr lang="en-GB" sz="1400">
                <a:latin typeface="Arial" panose="020B0604020202020204"/>
                <a:cs typeface="Arial"/>
              </a:rPr>
              <a:t>baby banks, early access to education, barriers to financial support – data from survey 15 only is shown as these are new topics </a:t>
            </a:r>
          </a:p>
          <a:p>
            <a:pPr lvl="1">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cost of living –</a:t>
            </a:r>
            <a:r>
              <a:rPr lang="en-GB" sz="1400">
                <a:latin typeface="Arial" panose="020B0604020202020204"/>
              </a:rPr>
              <a:t> data from individual surveys is shown separately</a:t>
            </a:r>
            <a:endParaRPr lang="en-GB" sz="1400">
              <a:latin typeface="Arial" panose="020B0604020202020204"/>
              <a:cs typeface="Arial"/>
            </a:endParaRPr>
          </a:p>
          <a:p>
            <a:pPr lvl="1">
              <a:lnSpc>
                <a:spcPct val="100000"/>
              </a:lnSpc>
              <a:spcBef>
                <a:spcPts val="0"/>
              </a:spcBef>
              <a:spcAft>
                <a:spcPts val="6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digital inclusion – merged data for surveys </a:t>
            </a:r>
            <a:r>
              <a:rPr lang="en-GB" sz="1400">
                <a:latin typeface="Arial" panose="020B0604020202020204"/>
              </a:rPr>
              <a:t>13, 14 and 15 is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used, drawing on </a:t>
            </a:r>
            <a:r>
              <a:rPr lang="en-GB" sz="1400">
                <a:latin typeface="Arial" panose="020B0604020202020204"/>
              </a:rPr>
              <a:t>face-to-face responses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only</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600"/>
              </a:spcAft>
              <a:defRPr/>
            </a:pPr>
            <a:r>
              <a:rPr lang="en-GB" sz="1400">
                <a:latin typeface="Arial" panose="020B0604020202020204"/>
                <a:cs typeface="Arial"/>
              </a:rPr>
              <a:t>To provide a national comparison, where available, </a:t>
            </a:r>
            <a:r>
              <a:rPr lang="en-GB" sz="1400" b="1">
                <a:solidFill>
                  <a:srgbClr val="009690"/>
                </a:solidFill>
                <a:latin typeface="Arial" panose="020B0604020202020204"/>
                <a:cs typeface="Arial"/>
              </a:rPr>
              <a:t>Greater Manchester findings are presented alongside the most recent benchmarking data from relevant national surveys</a:t>
            </a:r>
            <a:r>
              <a:rPr lang="en-GB" sz="1400">
                <a:latin typeface="Arial" panose="020B0604020202020204"/>
                <a:cs typeface="Arial"/>
              </a:rPr>
              <a:t> – for example, published figures from the Office for National Statistics (ONS) and the Department for Culture Media and Sport (DCMS).</a:t>
            </a:r>
            <a:endParaRPr lang="en-GB" sz="1400">
              <a:latin typeface="Arial" panose="020B0604020202020204"/>
            </a:endParaRPr>
          </a:p>
          <a:p>
            <a:pPr marL="228600" marR="0" lvl="0" indent="-228600" algn="l" defTabSz="914400">
              <a:lnSpc>
                <a:spcPct val="100000"/>
              </a:lnSpc>
              <a:spcBef>
                <a:spcPts val="0"/>
              </a:spcBef>
              <a:spcAft>
                <a:spcPts val="6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These surveys are intended to provide regular ongoing insights for Greater Manchester organisations and partners to help inform how and where to target support, communications / engagement activities and resources to improve the lives of Greater Manchester residents.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marR="0" lvl="0" indent="0" algn="l" defTabSz="914400" rtl="0" eaLnBrk="1" fontAlgn="auto" latinLnBrk="0" hangingPunct="1">
              <a:lnSpc>
                <a:spcPct val="90000"/>
              </a:lnSpc>
              <a:spcBef>
                <a:spcPts val="1000"/>
              </a:spcBef>
              <a:spcAft>
                <a:spcPts val="0"/>
              </a:spcAft>
              <a:buClrTx/>
              <a:buSzTx/>
              <a:buNone/>
              <a:tabLst/>
              <a:defRPr/>
            </a:pPr>
            <a:endParaRPr lang="en-GB" sz="1400" b="0" i="0" u="none" strike="noStrike" kern="1200" cap="none" spc="0" normalizeH="0" baseline="0" noProof="0">
              <a:ln>
                <a:noFill/>
              </a:ln>
              <a:solidFill>
                <a:srgbClr val="5C5B5A"/>
              </a:solidFill>
              <a:effectLst/>
              <a:uLnTx/>
              <a:uFillTx/>
              <a:latin typeface="Arial" panose="020B0604020202020204"/>
              <a:cs typeface="Arial"/>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932690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1424144" cy="923330"/>
          </a:xfrm>
        </p:spPr>
        <p:txBody>
          <a:bodyPr vert="horz" wrap="square" anchor="t">
            <a:spAutoFit/>
          </a:bodyPr>
          <a:lstStyle/>
          <a:p>
            <a:pPr>
              <a:lnSpc>
                <a:spcPct val="100000"/>
              </a:lnSpc>
            </a:pPr>
            <a:r>
              <a:rPr lang="en-GB" sz="1800" b="1" dirty="0">
                <a:solidFill>
                  <a:srgbClr val="5C5B5A"/>
                </a:solidFill>
                <a:latin typeface="Arial"/>
                <a:ea typeface="+mn-ea"/>
                <a:cs typeface="+mn-cs"/>
              </a:rPr>
              <a:t>13% of respondents think that they are </a:t>
            </a:r>
            <a:r>
              <a:rPr lang="en-GB" sz="1800" b="1" dirty="0">
                <a:solidFill>
                  <a:srgbClr val="009690"/>
                </a:solidFill>
                <a:latin typeface="Arial"/>
                <a:ea typeface="+mn-ea"/>
                <a:cs typeface="+mn-cs"/>
              </a:rPr>
              <a:t>likely to lose their job in the next 12 months</a:t>
            </a:r>
            <a:r>
              <a:rPr lang="en-GB" sz="1800" b="1" dirty="0">
                <a:solidFill>
                  <a:srgbClr val="5C5B5A"/>
                </a:solidFill>
                <a:latin typeface="Arial"/>
                <a:ea typeface="+mn-ea"/>
                <a:cs typeface="+mn-cs"/>
              </a:rPr>
              <a:t>, which is a significant decrease since February. This is higher amongst those experiencing some aspect of financial difficulties, those with caring responsibilities and disabled respondents</a:t>
            </a:r>
          </a:p>
        </p:txBody>
      </p:sp>
      <p:graphicFrame>
        <p:nvGraphicFramePr>
          <p:cNvPr id="5" name="Chart 4" descr="Stacked bar chart showing that 13% of respondents think it is likely they will lose their job over the next 12 months. down from 19% in February.  ">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899252203"/>
              </p:ext>
            </p:extLst>
          </p:nvPr>
        </p:nvGraphicFramePr>
        <p:xfrm>
          <a:off x="-1176051" y="1056456"/>
          <a:ext cx="8726447" cy="481179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7817200" y="1541646"/>
            <a:ext cx="4219103" cy="4256766"/>
            <a:chOff x="6895709" y="343639"/>
            <a:chExt cx="5204392" cy="9673841"/>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9"/>
              <a:ext cx="5204390" cy="1379506"/>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likely to lose their</a:t>
              </a:r>
              <a:r>
                <a:rPr lang="en-GB" sz="1200" b="1">
                  <a:solidFill>
                    <a:srgbClr val="5C5B5A"/>
                  </a:solidFill>
                  <a:latin typeface="Arial"/>
                </a:rPr>
                <a:t> job in the next 12 months in comparison to the S8-15 GM average (15%):</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1723145"/>
              <a:ext cx="5204392" cy="8294335"/>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Demographics:</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aged 16-24 years old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from Minority Ethnic Groups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a disability (31%)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current caring responsibilities (20%)</a:t>
              </a:r>
            </a:p>
            <a:p>
              <a:pPr marL="0" indent="0">
                <a:spcBef>
                  <a:spcPts val="300"/>
                </a:spcBef>
                <a:spcAft>
                  <a:spcPts val="300"/>
                </a:spcAft>
                <a:buNone/>
                <a:defRPr/>
              </a:pPr>
              <a:r>
                <a:rPr lang="en-GB" sz="1200" b="1">
                  <a:solidFill>
                    <a:srgbClr val="5C5B5A"/>
                  </a:solidFill>
                  <a:latin typeface="Arial" panose="020B0604020202020204" pitchFamily="34" charset="0"/>
                  <a:cs typeface="Arial" panose="020B0604020202020204" pitchFamily="34" charset="0"/>
                </a:rPr>
                <a:t>Individual and/or family circumstance:</a:t>
              </a: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do not feel that their life is worthwhile (25%)</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high levels of anxiety (24%)</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happiness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with low levels of life satisfaction (23%)</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children under 5 years old (22%)</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have had to borrow more money or use more credit in the past month (21%)</a:t>
              </a:r>
            </a:p>
            <a:p>
              <a:pPr>
                <a:spcBef>
                  <a:spcPts val="300"/>
                </a:spcBef>
                <a:spcAft>
                  <a:spcPts val="300"/>
                </a:spcAft>
                <a:defRPr/>
              </a:pPr>
              <a:r>
                <a:rPr lang="en-GB" sz="1200">
                  <a:solidFill>
                    <a:srgbClr val="5C5B5A"/>
                  </a:solidFill>
                  <a:latin typeface="Arial" panose="020B0604020202020204" pitchFamily="34" charset="0"/>
                  <a:cs typeface="Arial" panose="020B0604020202020204" pitchFamily="34" charset="0"/>
                </a:rPr>
                <a:t>Those who experience difficulties in affording energy costs (17%)</a:t>
              </a: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a:p>
              <a:pPr>
                <a:spcBef>
                  <a:spcPts val="300"/>
                </a:spcBef>
                <a:spcAft>
                  <a:spcPts val="300"/>
                </a:spcAft>
                <a:defRPr/>
              </a:pPr>
              <a:endParaRPr lang="en-GB" sz="1200">
                <a:solidFill>
                  <a:srgbClr val="5C5B5A"/>
                </a:solidFill>
                <a:latin typeface="Arial" panose="020B0604020202020204" pitchFamily="34" charset="0"/>
                <a:cs typeface="Arial" panose="020B0604020202020204" pitchFamily="34" charset="0"/>
              </a:endParaRPr>
            </a:p>
          </p:txBody>
        </p:sp>
      </p:gr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GW6ai. How likely do you think you are to lose your job and become unemployed in the next twelve months?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Base: </a:t>
            </a:r>
            <a:r>
              <a:rPr lang="en-GB" sz="1000">
                <a:solidFill>
                  <a:srgbClr val="FFFFFF">
                    <a:lumMod val="50000"/>
                  </a:srgbClr>
                </a:solidFill>
                <a:latin typeface="Arial" panose="020B0604020202020204" pitchFamily="34" charset="0"/>
                <a:cs typeface="Arial" panose="020B0604020202020204" pitchFamily="34" charset="0"/>
              </a:rPr>
              <a:t>S15, 839</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(All employed respondents who are in a paid job (not self-employed))</a:t>
            </a: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Right Brace 2" descr="Arrow showing in total, 30% are worried about coronavirus.">
            <a:extLst>
              <a:ext uri="{FF2B5EF4-FFF2-40B4-BE49-F238E27FC236}">
                <a16:creationId xmlns:a16="http://schemas.microsoft.com/office/drawing/2014/main" id="{CB983EB8-A844-D957-A6A4-921621C091A7}"/>
              </a:ext>
              <a:ext uri="{C183D7F6-B498-43B3-948B-1728B52AA6E4}">
                <adec:decorative xmlns:adec="http://schemas.microsoft.com/office/drawing/2017/decorative" val="1"/>
              </a:ext>
            </a:extLst>
          </p:cNvPr>
          <p:cNvSpPr/>
          <p:nvPr/>
        </p:nvSpPr>
        <p:spPr>
          <a:xfrm>
            <a:off x="5077929" y="4730806"/>
            <a:ext cx="11540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19C1E486-052C-1DBA-668D-683D441181FB}"/>
              </a:ext>
              <a:ext uri="{C183D7F6-B498-43B3-948B-1728B52AA6E4}">
                <adec:decorative xmlns:adec="http://schemas.microsoft.com/office/drawing/2017/decorative" val="1"/>
              </a:ext>
            </a:extLst>
          </p:cNvPr>
          <p:cNvSpPr txBox="1"/>
          <p:nvPr/>
        </p:nvSpPr>
        <p:spPr>
          <a:xfrm>
            <a:off x="5269035" y="482676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19%</a:t>
            </a:r>
          </a:p>
        </p:txBody>
      </p:sp>
      <p:sp>
        <p:nvSpPr>
          <p:cNvPr id="6" name="Right Brace 5" descr="Arrow showing in total, 30% are worried about coronavirus.">
            <a:extLst>
              <a:ext uri="{FF2B5EF4-FFF2-40B4-BE49-F238E27FC236}">
                <a16:creationId xmlns:a16="http://schemas.microsoft.com/office/drawing/2014/main" id="{F7AF7277-2D5E-095D-20FC-153B2DE34705}"/>
              </a:ext>
              <a:ext uri="{C183D7F6-B498-43B3-948B-1728B52AA6E4}">
                <adec:decorative xmlns:adec="http://schemas.microsoft.com/office/drawing/2017/decorative" val="1"/>
              </a:ext>
            </a:extLst>
          </p:cNvPr>
          <p:cNvSpPr/>
          <p:nvPr/>
        </p:nvSpPr>
        <p:spPr>
          <a:xfrm>
            <a:off x="2994799" y="4696288"/>
            <a:ext cx="210829" cy="532660"/>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7" name="TextBox 6">
            <a:extLst>
              <a:ext uri="{FF2B5EF4-FFF2-40B4-BE49-F238E27FC236}">
                <a16:creationId xmlns:a16="http://schemas.microsoft.com/office/drawing/2014/main" id="{FF4DBB31-F5E8-44FA-9BA0-40D2FDEAF2C1}"/>
              </a:ext>
              <a:ext uri="{C183D7F6-B498-43B3-948B-1728B52AA6E4}">
                <adec:decorative xmlns:adec="http://schemas.microsoft.com/office/drawing/2017/decorative" val="1"/>
              </a:ext>
            </a:extLst>
          </p:cNvPr>
          <p:cNvSpPr txBox="1"/>
          <p:nvPr/>
        </p:nvSpPr>
        <p:spPr>
          <a:xfrm>
            <a:off x="3205628" y="4824720"/>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16%</a:t>
            </a:r>
          </a:p>
        </p:txBody>
      </p:sp>
      <p:sp>
        <p:nvSpPr>
          <p:cNvPr id="8" name="Right Brace 7" descr="Arrow showing in total, 30% are worried about coronavirus.">
            <a:extLst>
              <a:ext uri="{FF2B5EF4-FFF2-40B4-BE49-F238E27FC236}">
                <a16:creationId xmlns:a16="http://schemas.microsoft.com/office/drawing/2014/main" id="{697D77B7-A618-605A-18C0-BC3E38E42622}"/>
              </a:ext>
              <a:ext uri="{C183D7F6-B498-43B3-948B-1728B52AA6E4}">
                <adec:decorative xmlns:adec="http://schemas.microsoft.com/office/drawing/2017/decorative" val="1"/>
              </a:ext>
            </a:extLst>
          </p:cNvPr>
          <p:cNvSpPr/>
          <p:nvPr/>
        </p:nvSpPr>
        <p:spPr>
          <a:xfrm>
            <a:off x="7130241" y="4883206"/>
            <a:ext cx="110177" cy="357184"/>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9" name="TextBox 8">
            <a:extLst>
              <a:ext uri="{FF2B5EF4-FFF2-40B4-BE49-F238E27FC236}">
                <a16:creationId xmlns:a16="http://schemas.microsoft.com/office/drawing/2014/main" id="{C5353CC4-F044-0A66-F82B-D4B6A29C915C}"/>
              </a:ext>
              <a:ext uri="{C183D7F6-B498-43B3-948B-1728B52AA6E4}">
                <adec:decorative xmlns:adec="http://schemas.microsoft.com/office/drawing/2017/decorative" val="1"/>
              </a:ext>
            </a:extLst>
          </p:cNvPr>
          <p:cNvSpPr txBox="1"/>
          <p:nvPr/>
        </p:nvSpPr>
        <p:spPr>
          <a:xfrm>
            <a:off x="7194837" y="4824052"/>
            <a:ext cx="359073"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lumMod val="75000"/>
                    <a:lumOff val="25000"/>
                  </a:schemeClr>
                </a:solidFill>
                <a:effectLst/>
                <a:uLnTx/>
                <a:uFillTx/>
                <a:latin typeface="Arial"/>
                <a:ea typeface="+mn-ea"/>
                <a:cs typeface="+mn-cs"/>
              </a:rPr>
              <a:t>13%</a:t>
            </a:r>
          </a:p>
        </p:txBody>
      </p:sp>
      <p:grpSp>
        <p:nvGrpSpPr>
          <p:cNvPr id="2" name="Group 1">
            <a:extLst>
              <a:ext uri="{FF2B5EF4-FFF2-40B4-BE49-F238E27FC236}">
                <a16:creationId xmlns:a16="http://schemas.microsoft.com/office/drawing/2014/main" id="{37BED260-9418-2F38-042C-BA7E971E5FB0}"/>
              </a:ext>
              <a:ext uri="{C183D7F6-B498-43B3-948B-1728B52AA6E4}">
                <adec:decorative xmlns:adec="http://schemas.microsoft.com/office/drawing/2017/decorative" val="1"/>
              </a:ext>
            </a:extLst>
          </p:cNvPr>
          <p:cNvGrpSpPr/>
          <p:nvPr/>
        </p:nvGrpSpPr>
        <p:grpSpPr>
          <a:xfrm>
            <a:off x="9288100" y="5924948"/>
            <a:ext cx="2726361" cy="269304"/>
            <a:chOff x="229117" y="5927615"/>
            <a:chExt cx="2726361" cy="269304"/>
          </a:xfrm>
        </p:grpSpPr>
        <p:grpSp>
          <p:nvGrpSpPr>
            <p:cNvPr id="10" name="Group 9" descr="Green and Red arrows to signify when a statistic is significantly higher or lower than the previous survey.">
              <a:extLst>
                <a:ext uri="{FF2B5EF4-FFF2-40B4-BE49-F238E27FC236}">
                  <a16:creationId xmlns:a16="http://schemas.microsoft.com/office/drawing/2014/main" id="{D8791613-06BA-8442-FD71-664EE1384D70}"/>
                </a:ext>
              </a:extLst>
            </p:cNvPr>
            <p:cNvGrpSpPr/>
            <p:nvPr/>
          </p:nvGrpSpPr>
          <p:grpSpPr>
            <a:xfrm>
              <a:off x="229117" y="5927615"/>
              <a:ext cx="2726361" cy="269304"/>
              <a:chOff x="520117" y="5772736"/>
              <a:chExt cx="2726361" cy="269304"/>
            </a:xfrm>
          </p:grpSpPr>
          <p:sp>
            <p:nvSpPr>
              <p:cNvPr id="16" name="Arrow: Down 15">
                <a:extLst>
                  <a:ext uri="{FF2B5EF4-FFF2-40B4-BE49-F238E27FC236}">
                    <a16:creationId xmlns:a16="http://schemas.microsoft.com/office/drawing/2014/main" id="{4EF2BF3C-43F0-1BA3-7E1C-9814574CC9F0}"/>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FB835266-E1FE-9016-F19C-331229B51EA4}"/>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S8</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1" name="Arrow: Down 10">
              <a:extLst>
                <a:ext uri="{FF2B5EF4-FFF2-40B4-BE49-F238E27FC236}">
                  <a16:creationId xmlns:a16="http://schemas.microsoft.com/office/drawing/2014/main" id="{95F2C8B6-D5EB-78B2-5AC0-7CBAEA53CE7F}"/>
                </a:ext>
              </a:extLst>
            </p:cNvPr>
            <p:cNvSpPr/>
            <p:nvPr/>
          </p:nvSpPr>
          <p:spPr>
            <a:xfrm>
              <a:off x="443886" y="60075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0" name="Arrow: Down 19">
            <a:extLst>
              <a:ext uri="{FF2B5EF4-FFF2-40B4-BE49-F238E27FC236}">
                <a16:creationId xmlns:a16="http://schemas.microsoft.com/office/drawing/2014/main" id="{CEABEAE9-32DB-956D-A301-C9586A01A734}"/>
              </a:ext>
              <a:ext uri="{C183D7F6-B498-43B3-948B-1728B52AA6E4}">
                <adec:decorative xmlns:adec="http://schemas.microsoft.com/office/drawing/2017/decorative" val="1"/>
              </a:ext>
            </a:extLst>
          </p:cNvPr>
          <p:cNvSpPr/>
          <p:nvPr/>
        </p:nvSpPr>
        <p:spPr>
          <a:xfrm>
            <a:off x="7239274" y="507878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2195583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69270-AE20-5598-DDB4-437910E004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DD9607-F9A7-A46C-F4D8-F996BEA69AE3}"/>
              </a:ext>
            </a:extLst>
          </p:cNvPr>
          <p:cNvSpPr>
            <a:spLocks noGrp="1"/>
          </p:cNvSpPr>
          <p:nvPr>
            <p:ph type="title"/>
          </p:nvPr>
        </p:nvSpPr>
        <p:spPr>
          <a:xfrm>
            <a:off x="356673" y="1283600"/>
            <a:ext cx="5495023" cy="1116000"/>
          </a:xfrm>
        </p:spPr>
        <p:txBody>
          <a:bodyPr/>
          <a:lstStyle/>
          <a:p>
            <a:r>
              <a:rPr lang="en-GB" b="1" dirty="0">
                <a:latin typeface="Arial" panose="020B0604020202020204" pitchFamily="34" charset="0"/>
                <a:cs typeface="Arial" panose="020B0604020202020204" pitchFamily="34" charset="0"/>
              </a:rPr>
              <a:t>Your Local Area</a:t>
            </a:r>
          </a:p>
        </p:txBody>
      </p:sp>
      <p:graphicFrame>
        <p:nvGraphicFramePr>
          <p:cNvPr id="5" name="Table 5">
            <a:extLst>
              <a:ext uri="{FF2B5EF4-FFF2-40B4-BE49-F238E27FC236}">
                <a16:creationId xmlns:a16="http://schemas.microsoft.com/office/drawing/2014/main" id="{C09A8A6F-5B3C-83CF-C16F-258821B5ED9E}"/>
              </a:ext>
            </a:extLst>
          </p:cNvPr>
          <p:cNvGraphicFramePr>
            <a:graphicFrameLocks noGrp="1"/>
          </p:cNvGraphicFramePr>
          <p:nvPr>
            <p:extLst>
              <p:ext uri="{D42A27DB-BD31-4B8C-83A1-F6EECF244321}">
                <p14:modId xmlns:p14="http://schemas.microsoft.com/office/powerpoint/2010/main" val="1765204492"/>
              </p:ext>
            </p:extLst>
          </p:nvPr>
        </p:nvGraphicFramePr>
        <p:xfrm>
          <a:off x="433382" y="2997000"/>
          <a:ext cx="5013010"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221827">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Local Area context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42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6493056"/>
                  </a:ext>
                </a:extLst>
              </a:tr>
              <a:tr h="288000">
                <a:tc>
                  <a:txBody>
                    <a:bodyPr/>
                    <a:lstStyle/>
                    <a:p>
                      <a:r>
                        <a:rPr lang="en-GB" sz="1400" b="1">
                          <a:solidFill>
                            <a:schemeClr val="bg1"/>
                          </a:solidFill>
                          <a:latin typeface="Arial"/>
                          <a:cs typeface="Arial"/>
                        </a:rPr>
                        <a:t>Local Area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panose="020B0604020202020204" pitchFamily="34" charset="0"/>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pages 43-44</a:t>
                      </a:r>
                      <a:endParaRPr lang="en-GB" sz="1400" b="1" u="sng" kern="1200">
                        <a:solidFill>
                          <a:schemeClr val="bg1"/>
                        </a:solidFill>
                        <a:latin typeface="Arial" panose="020B0604020202020204" pitchFamily="34" charset="0"/>
                        <a:ea typeface="+mn-ea"/>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a:cs typeface="Arial"/>
                        </a:rPr>
                        <a:t>Local Area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45-58</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0537686"/>
                  </a:ext>
                </a:extLst>
              </a:tr>
            </a:tbl>
          </a:graphicData>
        </a:graphic>
      </p:graphicFrame>
    </p:spTree>
    <p:custDataLst>
      <p:tags r:id="rId1"/>
    </p:custDataLst>
    <p:extLst>
      <p:ext uri="{BB962C8B-B14F-4D97-AF65-F5344CB8AC3E}">
        <p14:creationId xmlns:p14="http://schemas.microsoft.com/office/powerpoint/2010/main" val="318570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Your local area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776806" y="942848"/>
            <a:ext cx="10515600" cy="3241080"/>
          </a:xfrm>
          <a:prstGeom prst="rect">
            <a:avLst/>
          </a:prstGeom>
          <a:noFill/>
        </p:spPr>
        <p:txBody>
          <a:bodyPr wrap="square" lIns="91440" tIns="45720" rIns="91440" bIns="45720" rtlCol="0" anchor="t">
            <a:spAutoFit/>
          </a:bodyPr>
          <a:lstStyle/>
          <a:p>
            <a:pPr>
              <a:lnSpc>
                <a:spcPct val="113999"/>
              </a:lnSpc>
              <a:spcAft>
                <a:spcPts val="1400"/>
              </a:spcAft>
            </a:pPr>
            <a:r>
              <a:rPr lang="en-GB" sz="1200">
                <a:solidFill>
                  <a:schemeClr val="bg1"/>
                </a:solidFill>
                <a:latin typeface="Arial"/>
                <a:cs typeface="Arial"/>
              </a:rPr>
              <a:t>The survey continues to explore residents' experiences of their local area, along with their sense of community, local pride and belonging. The questions have been included to inform local monitoring and evaluation of programmes aiming to increase pride in place and life chances (including those funded through local growth funds such as the UK Shared Prosperity Fund).</a:t>
            </a:r>
            <a:endParaRPr lang="en-GB" sz="1200">
              <a:solidFill>
                <a:schemeClr val="bg1"/>
              </a:solidFill>
              <a:latin typeface="Calibri" panose="020F0502020204030204"/>
              <a:ea typeface="Calibri" panose="020F0502020204030204"/>
              <a:cs typeface="Calibri"/>
            </a:endParaRPr>
          </a:p>
          <a:p>
            <a:pPr>
              <a:lnSpc>
                <a:spcPct val="113999"/>
              </a:lnSpc>
              <a:spcAft>
                <a:spcPts val="1400"/>
              </a:spcAft>
            </a:pPr>
            <a:r>
              <a:rPr lang="en-GB" sz="1200">
                <a:solidFill>
                  <a:schemeClr val="bg1"/>
                </a:solidFill>
                <a:latin typeface="Arial"/>
                <a:cs typeface="Arial"/>
              </a:rPr>
              <a:t>As questions on local area have been asked across multiple surveys, we have tracked data over time. We have also merged data where possible, meaning that the sample is larger and more robust and greater analysis of sub-groups is possible. Questions within this section use a merged sample from the results from surveys 13, 14 and 15. </a:t>
            </a:r>
            <a:endParaRPr lang="en-GB" sz="1200">
              <a:solidFill>
                <a:schemeClr val="bg1"/>
              </a:solidFill>
              <a:latin typeface="Calibri" panose="020F0502020204030204"/>
              <a:ea typeface="Calibri" panose="020F0502020204030204"/>
              <a:cs typeface="Calibri"/>
            </a:endParaRPr>
          </a:p>
          <a:p>
            <a:pPr>
              <a:lnSpc>
                <a:spcPct val="114000"/>
              </a:lnSpc>
              <a:spcAft>
                <a:spcPts val="1400"/>
              </a:spcAft>
            </a:pPr>
            <a:r>
              <a:rPr lang="en-GB" sz="1200">
                <a:solidFill>
                  <a:schemeClr val="bg1"/>
                </a:solidFill>
                <a:latin typeface="Arial"/>
                <a:cs typeface="Arial"/>
              </a:rPr>
              <a:t>Benchmarks, where included, reflect most recent published national data from the DCMS' Community Life Survey (covering October 2023 - December 2023)*. The DCMS survey is conducted through self-completion, either online or on a paper questionnaire. This is comparable with the Residents’ Survey, which (in the main) follows a self-conducted online method. Updated benchmarks will be available for the next reporting period for Survey 16. </a:t>
            </a:r>
          </a:p>
          <a:p>
            <a:endParaRPr lang="en-GB" sz="1550" b="1">
              <a:solidFill>
                <a:schemeClr val="bg1"/>
              </a:solidFill>
              <a:cs typeface="Calibri" panose="020F0502020204030204"/>
            </a:endParaRPr>
          </a:p>
          <a:p>
            <a:pPr marL="742950" lvl="1" indent="-285750">
              <a:buFont typeface="Arial" panose="020B0604020202020204" pitchFamily="34" charset="0"/>
              <a:buChar char="•"/>
            </a:pPr>
            <a:endParaRPr lang="en-GB" sz="1550">
              <a:solidFill>
                <a:schemeClr val="bg1"/>
              </a:solidFill>
            </a:endParaRPr>
          </a:p>
          <a:p>
            <a:pPr marL="742950" lvl="1" indent="-285750">
              <a:buFont typeface="Arial" panose="020B0604020202020204" pitchFamily="34" charset="0"/>
              <a:buChar char="•"/>
            </a:pPr>
            <a:endParaRPr lang="en-GB" sz="1550">
              <a:solidFill>
                <a:schemeClr val="bg1"/>
              </a:solidFill>
              <a:cs typeface="Calibri" panose="020F0502020204030204"/>
            </a:endParaRPr>
          </a:p>
        </p:txBody>
      </p:sp>
      <p:sp>
        <p:nvSpPr>
          <p:cNvPr id="3" name="Text Placeholder 4">
            <a:extLst>
              <a:ext uri="{FF2B5EF4-FFF2-40B4-BE49-F238E27FC236}">
                <a16:creationId xmlns:a16="http://schemas.microsoft.com/office/drawing/2014/main" id="{F35CD49A-8265-44EC-74BC-15EC5E47D64B}"/>
              </a:ext>
            </a:extLst>
          </p:cNvPr>
          <p:cNvSpPr>
            <a:spLocks noGrp="1"/>
          </p:cNvSpPr>
          <p:nvPr>
            <p:ph type="body" sz="quarter" idx="11"/>
          </p:nvPr>
        </p:nvSpPr>
        <p:spPr>
          <a:xfrm>
            <a:off x="586799" y="6185153"/>
            <a:ext cx="11017826" cy="584293"/>
          </a:xfrm>
        </p:spPr>
        <p:txBody>
          <a:bodyPr vert="horz" lIns="91440" tIns="45720" rIns="91440" bIns="45720" rtlCol="0" anchor="t">
            <a:noAutofit/>
          </a:bodyPr>
          <a:lstStyle/>
          <a:p>
            <a:r>
              <a:rPr lang="en-GB" sz="1200">
                <a:latin typeface="Calibri"/>
                <a:cs typeface="Arial"/>
              </a:rPr>
              <a:t>*</a:t>
            </a:r>
            <a:r>
              <a:rPr lang="en-GB" sz="1200">
                <a:ea typeface="+mn-lt"/>
                <a:cs typeface="+mn-lt"/>
              </a:rPr>
              <a:t> The Community Life Survey is a key national evidence source for understanding more about community engagement, volunteering and social cohesion, sampling adults (aged 16+) throughout England. Fieldwork for 2023/24 was delivered over two quarters (October – December 2023 and January – March 2024). The Oct – Dec 2023 survey results were published in May 2024, and updated benchmarks are due in December 2024</a:t>
            </a:r>
            <a:endParaRPr lang="en-GB" sz="1200">
              <a:latin typeface="Calibri"/>
              <a:cs typeface="Calibri"/>
            </a:endParaRPr>
          </a:p>
        </p:txBody>
      </p:sp>
    </p:spTree>
    <p:custDataLst>
      <p:tags r:id="rId1"/>
    </p:custDataLst>
    <p:extLst>
      <p:ext uri="{BB962C8B-B14F-4D97-AF65-F5344CB8AC3E}">
        <p14:creationId xmlns:p14="http://schemas.microsoft.com/office/powerpoint/2010/main" val="3327640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(1 of 2)</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396875" y="701667"/>
            <a:ext cx="11795125" cy="5783635"/>
          </a:xfrm>
          <a:prstGeom prst="rect">
            <a:avLst/>
          </a:prstGeom>
          <a:noFill/>
        </p:spPr>
        <p:txBody>
          <a:bodyPr wrap="square" lIns="91440" tIns="45720" rIns="91440" bIns="45720" rtlCol="0" anchor="t">
            <a:spAutoFit/>
          </a:bodyPr>
          <a:lstStyle/>
          <a:p>
            <a:pPr>
              <a:spcAft>
                <a:spcPts val="500"/>
              </a:spcAft>
            </a:pPr>
            <a:r>
              <a:rPr lang="en-GB" sz="1400" b="1" dirty="0">
                <a:solidFill>
                  <a:schemeClr val="bg1"/>
                </a:solidFill>
                <a:latin typeface="Arial"/>
                <a:cs typeface="Arial"/>
              </a:rPr>
              <a:t>OVERALL SATISFACTION WITH LOCAL AREA</a:t>
            </a:r>
          </a:p>
          <a:p>
            <a:pPr marL="285750" indent="-285750">
              <a:spcAft>
                <a:spcPts val="600"/>
              </a:spcAft>
              <a:buFont typeface="Arial" panose="020B0604020202020204" pitchFamily="34" charset="0"/>
              <a:buChar char="•"/>
            </a:pPr>
            <a:r>
              <a:rPr lang="en-GB" sz="1200" dirty="0">
                <a:solidFill>
                  <a:schemeClr val="bg1"/>
                </a:solidFill>
                <a:latin typeface="Arial"/>
                <a:cs typeface="Arial"/>
              </a:rPr>
              <a:t>Overall satisfaction with respondents’ local areas as a place to live has remained stable throughout the summer months into Autumn (73%), meaning satisfaction continues to be in line with the England benchmark of 74%</a:t>
            </a:r>
          </a:p>
          <a:p>
            <a:pPr marL="285750" indent="-285750">
              <a:spcAft>
                <a:spcPts val="1400"/>
              </a:spcAft>
              <a:buFont typeface="Arial" panose="020B0604020202020204" pitchFamily="34" charset="0"/>
              <a:buChar char="•"/>
            </a:pPr>
            <a:r>
              <a:rPr lang="en-GB" sz="1200" dirty="0">
                <a:solidFill>
                  <a:schemeClr val="bg1"/>
                </a:solidFill>
                <a:latin typeface="Arial"/>
                <a:cs typeface="Arial"/>
              </a:rPr>
              <a:t>78% of respondents would recommend their local area as a place to live. This has remained in line with July 2024 and August 2024 (78% and 79% respectively)</a:t>
            </a:r>
          </a:p>
          <a:p>
            <a:pPr>
              <a:spcAft>
                <a:spcPts val="600"/>
              </a:spcAft>
            </a:pPr>
            <a:r>
              <a:rPr lang="en-GB" sz="1400" b="1" cap="all" dirty="0">
                <a:solidFill>
                  <a:schemeClr val="bg1"/>
                </a:solidFill>
                <a:latin typeface="Arial"/>
                <a:cs typeface="Arial"/>
              </a:rPr>
              <a:t>Satisfaction with Local Services and Amenities </a:t>
            </a:r>
          </a:p>
          <a:p>
            <a:pPr>
              <a:spcAft>
                <a:spcPts val="600"/>
              </a:spcAft>
            </a:pPr>
            <a:r>
              <a:rPr lang="en-GB" sz="1200" dirty="0">
                <a:solidFill>
                  <a:schemeClr val="bg1"/>
                </a:solidFill>
                <a:latin typeface="Arial"/>
                <a:cs typeface="Arial"/>
              </a:rPr>
              <a:t>Respondents’ satisfaction with a range of services and amenities in their local area has been reviewed across surveys spanning back to May 2023 and have mostly remained stable:</a:t>
            </a:r>
            <a:endParaRPr lang="en-GB" sz="1200" dirty="0">
              <a:solidFill>
                <a:schemeClr val="bg1"/>
              </a:solidFill>
              <a:latin typeface="Calibri" panose="020F0502020204030204"/>
              <a:ea typeface="Calibri" panose="020F0502020204030204"/>
              <a:cs typeface="Calibri" panose="020F0502020204030204"/>
            </a:endParaRP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Around 2 in 3 respondents have historically been satisfied with the availability of public transport in their area. Satisfaction is then highest for bus services, with less than half of respondents satisfied with train services and trams typically</a:t>
            </a:r>
          </a:p>
          <a:p>
            <a:pPr marL="742950" lvl="2" indent="-285750">
              <a:spcAft>
                <a:spcPts val="600"/>
              </a:spcAft>
              <a:buFont typeface="Arial" panose="020B0604020202020204" pitchFamily="34" charset="0"/>
              <a:buChar char="•"/>
            </a:pPr>
            <a:r>
              <a:rPr lang="en-GB" sz="1200" dirty="0">
                <a:solidFill>
                  <a:schemeClr val="bg1"/>
                </a:solidFill>
                <a:latin typeface="Arial"/>
                <a:cs typeface="Arial"/>
              </a:rPr>
              <a:t>Whilst this data has not moved significantly since the last survey, when compared with results from a year ago, a positive trend can be detected. Satisfaction with the availability of public transport has increased from 63% in September 2023 to 66% in November 2024. Bus services have also increased in satisfaction from 54% then to 61%. Train services has also seen an increase, from 42% to 45%. Only the Metrolink has decreased in satisfaction, from 47% to 42%.</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Satisfaction remains at just under half of respondents with the conditions of the roads in their area throughout the surveys. Satisfaction is around a third for cycle lanes and conditions of paved areas </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3 in 4 continue to be satisfied with the parks and other green spaces in their local area, 2 in 3 are satisfied with their local services and amenities and over half are satisfied with their nearest town centre. Satisfaction also remains stable for maintenance of their local area (62% cf. 59% in August)</a:t>
            </a:r>
          </a:p>
          <a:p>
            <a:pPr marL="285750" lvl="1" indent="-285750">
              <a:spcAft>
                <a:spcPts val="600"/>
              </a:spcAft>
              <a:buFont typeface="Arial" panose="020B0604020202020204" pitchFamily="34" charset="0"/>
              <a:buChar char="•"/>
            </a:pPr>
            <a:r>
              <a:rPr lang="en-GB" sz="1200" dirty="0">
                <a:solidFill>
                  <a:schemeClr val="bg1"/>
                </a:solidFill>
                <a:latin typeface="Arial"/>
                <a:cs typeface="Arial"/>
              </a:rPr>
              <a:t>However, while overall satisfaction remains similar in terms of taking part in cultural events and activities (at around 3 in 5 historically) the latest survey shows a significant fall in respondents who ‘definitely agree’ (12% cf. 16% in August) translating into a significant rise in those who tend to ‘agree’ (46% cf. 42% in August) </a:t>
            </a:r>
          </a:p>
          <a:p>
            <a:pPr marL="0" lvl="1">
              <a:spcAft>
                <a:spcPts val="600"/>
              </a:spcAft>
            </a:pPr>
            <a:r>
              <a:rPr lang="en-GB" sz="1200" dirty="0">
                <a:solidFill>
                  <a:schemeClr val="bg1"/>
                </a:solidFill>
                <a:latin typeface="Arial"/>
                <a:cs typeface="Arial"/>
              </a:rPr>
              <a:t>In terms of local governance and the running of the local area – a similar stability can be demonstrated: </a:t>
            </a:r>
          </a:p>
          <a:p>
            <a:pPr marL="171450" lvl="1" indent="-171450">
              <a:spcAft>
                <a:spcPts val="600"/>
              </a:spcAft>
              <a:buFont typeface="Arial" panose="020B0604020202020204" pitchFamily="34" charset="0"/>
              <a:buChar char="•"/>
            </a:pPr>
            <a:r>
              <a:rPr lang="en-GB" sz="1200" dirty="0">
                <a:solidFill>
                  <a:schemeClr val="bg1"/>
                </a:solidFill>
                <a:latin typeface="Arial"/>
                <a:cs typeface="Arial"/>
              </a:rPr>
              <a:t>9 in 10 (92%) agree that the 10 councils in Greater Manchester should work together for issues that affect everyone (cf. 91% in August) </a:t>
            </a:r>
          </a:p>
          <a:p>
            <a:pPr marL="171450" lvl="1" indent="-171450">
              <a:spcAft>
                <a:spcPts val="600"/>
              </a:spcAft>
              <a:buFont typeface="Arial" panose="020B0604020202020204" pitchFamily="34" charset="0"/>
              <a:buChar char="•"/>
            </a:pPr>
            <a:r>
              <a:rPr lang="en-GB" sz="1200" dirty="0">
                <a:solidFill>
                  <a:schemeClr val="bg1"/>
                </a:solidFill>
                <a:latin typeface="Arial"/>
                <a:cs typeface="Arial"/>
              </a:rPr>
              <a:t>A similar figure (88%) agree that it’s important that services in their area are developed and influenced by people who live and work there. This is stable with August (86%) however, the small minority of respondents who definitely disagree has significantly risen (4% cf. 2%)</a:t>
            </a:r>
          </a:p>
          <a:p>
            <a:pPr marL="171450" lvl="1" indent="-171450">
              <a:spcAft>
                <a:spcPts val="600"/>
              </a:spcAft>
              <a:buFont typeface="Arial" panose="020B0604020202020204" pitchFamily="34" charset="0"/>
              <a:buChar char="•"/>
            </a:pPr>
            <a:r>
              <a:rPr lang="en-GB" sz="1200" dirty="0">
                <a:solidFill>
                  <a:schemeClr val="bg1"/>
                </a:solidFill>
                <a:latin typeface="Arial"/>
                <a:cs typeface="Arial"/>
              </a:rPr>
              <a:t>Slightly over three quarters (78%) agree that they want to have a say in what happens in their local area (cf. 77% in August)</a:t>
            </a:r>
          </a:p>
          <a:p>
            <a:pPr marL="742950" lvl="1" indent="-285750">
              <a:spcAft>
                <a:spcPts val="600"/>
              </a:spcAft>
              <a:buFont typeface="Courier New,monospace" panose="020B0604020202020204" pitchFamily="34" charset="0"/>
              <a:buChar char="o"/>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39661276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2C75A2E-666C-06A5-8845-DD0447067A6D}"/>
              </a:ext>
            </a:extLst>
          </p:cNvPr>
          <p:cNvSpPr>
            <a:spLocks noGrp="1"/>
          </p:cNvSpPr>
          <p:nvPr>
            <p:ph type="title"/>
          </p:nvPr>
        </p:nvSpPr>
        <p:spPr>
          <a:xfrm>
            <a:off x="586799" y="111153"/>
            <a:ext cx="10515600" cy="693150"/>
          </a:xfrm>
        </p:spPr>
        <p:txBody>
          <a:bodyPr/>
          <a:lstStyle/>
          <a:p>
            <a:r>
              <a:rPr lang="en-GB" dirty="0">
                <a:latin typeface="Arial"/>
                <a:cs typeface="Arial"/>
              </a:rPr>
              <a:t>Your local area – key findings (2 of 2)</a:t>
            </a:r>
            <a:endParaRPr lang="en-US"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06DE7C5-060D-F6EC-0E31-DDE49542EC8D}"/>
              </a:ext>
            </a:extLst>
          </p:cNvPr>
          <p:cNvSpPr txBox="1"/>
          <p:nvPr/>
        </p:nvSpPr>
        <p:spPr>
          <a:xfrm>
            <a:off x="586799" y="770696"/>
            <a:ext cx="11018402" cy="5834931"/>
          </a:xfrm>
          <a:prstGeom prst="rect">
            <a:avLst/>
          </a:prstGeom>
          <a:noFill/>
        </p:spPr>
        <p:txBody>
          <a:bodyPr wrap="square" lIns="91440" tIns="45720" rIns="91440" bIns="45720" anchor="t">
            <a:spAutoFit/>
          </a:bodyPr>
          <a:lstStyle/>
          <a:p>
            <a:pPr>
              <a:spcAft>
                <a:spcPts val="500"/>
              </a:spcAft>
            </a:pPr>
            <a:r>
              <a:rPr lang="en-GB" sz="1400" b="1" dirty="0">
                <a:solidFill>
                  <a:schemeClr val="bg1"/>
                </a:solidFill>
                <a:latin typeface="Arial"/>
                <a:cs typeface="Arial"/>
              </a:rPr>
              <a:t>NEIGHBOURHOOD AND COMMUNITY</a:t>
            </a:r>
          </a:p>
          <a:p>
            <a:pPr marL="285750" indent="-285750">
              <a:spcAft>
                <a:spcPts val="600"/>
              </a:spcAft>
              <a:buFont typeface="Arial" panose="020B0604020202020204" pitchFamily="34" charset="0"/>
              <a:buChar char="•"/>
            </a:pPr>
            <a:r>
              <a:rPr lang="en-GB" sz="1200" dirty="0">
                <a:solidFill>
                  <a:schemeClr val="bg1"/>
                </a:solidFill>
                <a:latin typeface="Arial"/>
                <a:cs typeface="Arial"/>
              </a:rPr>
              <a:t>There have been no recent significant changes around satisfaction with community cohesion – with 77% agreeing that their local area is a place where people from different backgrounds get on well together (cf. 76% in August). 72% express agreement that their local area is a place where people look out for each other (cf. 71% in August) and 69% agreeing that they are proud of their local area (was 68% in August)</a:t>
            </a:r>
          </a:p>
          <a:p>
            <a:pPr marL="285750" indent="-285750">
              <a:spcAft>
                <a:spcPts val="600"/>
              </a:spcAft>
              <a:buFont typeface="Arial" panose="020B0604020202020204" pitchFamily="34" charset="0"/>
              <a:buChar char="•"/>
            </a:pPr>
            <a:r>
              <a:rPr lang="en-GB" sz="1200" dirty="0">
                <a:solidFill>
                  <a:schemeClr val="bg1"/>
                </a:solidFill>
                <a:latin typeface="Arial"/>
                <a:cs typeface="Arial"/>
              </a:rPr>
              <a:t>Just over 4 in 5 agree that if they needed help, there are people who would be there for them (81%, was 82% in August), and a similar proportion (77%) agree that if they wanted company or to socialise there are people they can call on (was 79%)</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Whilst overall agreement has remained stable, levels of respondents who ‘definitely agree’ on both statements have fallen significantly</a:t>
            </a:r>
          </a:p>
          <a:p>
            <a:pPr marL="285750" indent="-285750">
              <a:spcAft>
                <a:spcPts val="600"/>
              </a:spcAft>
              <a:buFont typeface="Arial" panose="020B0604020202020204" pitchFamily="34" charset="0"/>
              <a:buChar char="•"/>
            </a:pPr>
            <a:r>
              <a:rPr lang="en-GB" sz="1200" dirty="0">
                <a:solidFill>
                  <a:schemeClr val="bg1"/>
                </a:solidFill>
                <a:latin typeface="Arial"/>
                <a:cs typeface="Arial"/>
              </a:rPr>
              <a:t>There have been no significant changes in feelings of loneliness, 9% of GM respondents reported feeling lonely often or always, slightly higher than the 7% of respondents across GB in June. </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3 in 10 (31%) GM respondents reported feeling lonely at least some of the time, compared to 27% of GB adults (resulting in a wider ‘gap’ between GM and GB results than has been reported previously)</a:t>
            </a:r>
          </a:p>
          <a:p>
            <a:pPr>
              <a:spcAft>
                <a:spcPts val="600"/>
              </a:spcAft>
            </a:pPr>
            <a:endParaRPr lang="en-GB" sz="400" dirty="0">
              <a:solidFill>
                <a:schemeClr val="bg1"/>
              </a:solidFill>
              <a:latin typeface="Arial"/>
              <a:cs typeface="Arial"/>
            </a:endParaRPr>
          </a:p>
          <a:p>
            <a:pPr>
              <a:spcAft>
                <a:spcPts val="600"/>
              </a:spcAft>
            </a:pPr>
            <a:r>
              <a:rPr lang="en-GB" sz="1400" b="1" cap="all" dirty="0">
                <a:solidFill>
                  <a:schemeClr val="bg1"/>
                </a:solidFill>
                <a:latin typeface="Arial"/>
                <a:cs typeface="Arial"/>
              </a:rPr>
              <a:t>Involvement in Groups, Clubs or Organisations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Over half (54%) of respondents reported having been involved in a group, club, or organisation in the last 12 months, which is in line with August. This continues to be slightly lower than the England benchmark of 56%</a:t>
            </a:r>
          </a:p>
          <a:p>
            <a:pPr marL="285750" indent="-285750">
              <a:spcAft>
                <a:spcPts val="600"/>
              </a:spcAft>
              <a:buFont typeface="Arial" panose="020B0604020202020204" pitchFamily="34" charset="0"/>
              <a:buChar char="•"/>
            </a:pPr>
            <a:r>
              <a:rPr lang="en-GB" sz="1200" dirty="0">
                <a:solidFill>
                  <a:schemeClr val="bg1"/>
                </a:solidFill>
                <a:latin typeface="Arial"/>
                <a:cs typeface="Arial"/>
              </a:rPr>
              <a:t>The most popular type of group, club or organisation to have been involved in  is sport / exercise (which includes taking  part, coaching, or going to watch), with 24% having been involved in this in some way, followed by hobbies (15%) and religion (15%). Excluding sport, just under half (48%) are involved in any type of group, club or organisation</a:t>
            </a:r>
          </a:p>
          <a:p>
            <a:pPr marL="285750" indent="-285750">
              <a:spcAft>
                <a:spcPts val="600"/>
              </a:spcAft>
              <a:buFont typeface="Arial" panose="020B0604020202020204" pitchFamily="34" charset="0"/>
              <a:buChar char="•"/>
            </a:pPr>
            <a:endParaRPr lang="en-GB" sz="400" dirty="0">
              <a:solidFill>
                <a:schemeClr val="bg1"/>
              </a:solidFill>
              <a:latin typeface="Arial"/>
              <a:cs typeface="Arial"/>
            </a:endParaRPr>
          </a:p>
          <a:p>
            <a:pPr>
              <a:spcAft>
                <a:spcPts val="600"/>
              </a:spcAft>
            </a:pPr>
            <a:r>
              <a:rPr lang="en-GB" sz="1400" b="1" dirty="0">
                <a:solidFill>
                  <a:schemeClr val="bg1"/>
                </a:solidFill>
                <a:latin typeface="Arial"/>
                <a:cs typeface="Arial"/>
              </a:rPr>
              <a:t>VOLUNTEERING</a:t>
            </a:r>
          </a:p>
          <a:p>
            <a:pPr marL="285750" indent="-285750">
              <a:spcAft>
                <a:spcPts val="600"/>
              </a:spcAft>
              <a:buFont typeface="Arial" panose="020B0604020202020204" pitchFamily="34" charset="0"/>
              <a:buChar char="•"/>
            </a:pPr>
            <a:r>
              <a:rPr lang="en-GB" sz="1200" dirty="0">
                <a:solidFill>
                  <a:schemeClr val="bg1"/>
                </a:solidFill>
                <a:latin typeface="Arial"/>
                <a:cs typeface="Arial"/>
              </a:rPr>
              <a:t>A third (32%) of respondents continue to have volunteered in the last year</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Certain ethnic groups are more likely to volunteer, as are those who have previously had caring responsibilities, those with a learning disability and high earners</a:t>
            </a:r>
          </a:p>
          <a:p>
            <a:pPr marL="742950" lvl="1" indent="-285750">
              <a:spcAft>
                <a:spcPts val="600"/>
              </a:spcAft>
              <a:buFont typeface="Arial" panose="020B0604020202020204" pitchFamily="34" charset="0"/>
              <a:buChar char="•"/>
            </a:pPr>
            <a:r>
              <a:rPr lang="en-GB" sz="1200" dirty="0">
                <a:solidFill>
                  <a:schemeClr val="bg1"/>
                </a:solidFill>
                <a:latin typeface="Arial"/>
                <a:cs typeface="Arial"/>
              </a:rPr>
              <a:t>Conversely, those who are digitally excluded and older respondents are less likely to volunteer</a:t>
            </a:r>
          </a:p>
          <a:p>
            <a:pPr>
              <a:spcAft>
                <a:spcPts val="600"/>
              </a:spcAft>
            </a:pPr>
            <a:endParaRPr lang="en-GB" sz="400" dirty="0">
              <a:solidFill>
                <a:schemeClr val="bg1"/>
              </a:solidFill>
              <a:latin typeface="Arial"/>
              <a:cs typeface="Arial"/>
            </a:endParaRPr>
          </a:p>
          <a:p>
            <a:pPr marL="285750" indent="-285750">
              <a:spcAft>
                <a:spcPts val="600"/>
              </a:spcAft>
              <a:buFont typeface="Arial" panose="020B0604020202020204" pitchFamily="34" charset="0"/>
              <a:buChar char="•"/>
            </a:pPr>
            <a:endParaRPr lang="en-GB" sz="12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2512893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670166" cy="553998"/>
          </a:xfrm>
        </p:spPr>
        <p:txBody>
          <a:bodyPr vert="horz" wrap="square" lIns="0" tIns="0" rIns="0" bIns="0" rtlCol="0" anchor="t" anchorCtr="0">
            <a:spAutoFit/>
          </a:bodyPr>
          <a:lstStyle/>
          <a:p>
            <a:pPr>
              <a:lnSpc>
                <a:spcPct val="100000"/>
              </a:lnSpc>
            </a:pPr>
            <a:r>
              <a:rPr lang="en-GB" sz="1800" b="1" dirty="0">
                <a:solidFill>
                  <a:srgbClr val="5C5B5A"/>
                </a:solidFill>
                <a:latin typeface="Arial"/>
                <a:cs typeface="Arial"/>
              </a:rPr>
              <a:t>Satisfaction with </a:t>
            </a:r>
            <a:r>
              <a:rPr lang="en-GB" sz="1800" b="1" dirty="0">
                <a:solidFill>
                  <a:srgbClr val="388A8C"/>
                </a:solidFill>
                <a:latin typeface="Arial"/>
                <a:cs typeface="Arial"/>
              </a:rPr>
              <a:t>their local area </a:t>
            </a:r>
            <a:r>
              <a:rPr lang="en-GB" sz="1800" b="1" dirty="0">
                <a:solidFill>
                  <a:srgbClr val="5C5B5A"/>
                </a:solidFill>
                <a:latin typeface="Arial"/>
                <a:cs typeface="Arial"/>
              </a:rPr>
              <a:t>as a place to live remains at 3 in 4 (73%) respondents and has remained broadly stable since March 2023. This also remains equal to figures representing England</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929186" y="978307"/>
            <a:ext cx="3409908"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a:ln>
                  <a:noFill/>
                </a:ln>
                <a:solidFill>
                  <a:srgbClr val="5C5B5A"/>
                </a:solidFill>
                <a:effectLst/>
                <a:uLnTx/>
                <a:uFillTx/>
                <a:latin typeface="Arial"/>
                <a:ea typeface="+mn-ea"/>
                <a:cs typeface="+mn-cs"/>
              </a:rPr>
              <a:t>Level of satisfaction with local area</a:t>
            </a:r>
          </a:p>
        </p:txBody>
      </p:sp>
      <p:graphicFrame>
        <p:nvGraphicFramePr>
          <p:cNvPr id="8" name="Chart 7" descr="Stacked bar chart showing satisfaction with your local area as a place to live. 73% are satisfied in October, compared to 74% in England. ">
            <a:extLst>
              <a:ext uri="{FF2B5EF4-FFF2-40B4-BE49-F238E27FC236}">
                <a16:creationId xmlns:a16="http://schemas.microsoft.com/office/drawing/2014/main" id="{6A443101-05F2-9974-A06B-B131E764D163}"/>
              </a:ext>
            </a:extLst>
          </p:cNvPr>
          <p:cNvGraphicFramePr/>
          <p:nvPr>
            <p:extLst>
              <p:ext uri="{D42A27DB-BD31-4B8C-83A1-F6EECF244321}">
                <p14:modId xmlns:p14="http://schemas.microsoft.com/office/powerpoint/2010/main" val="2025058539"/>
              </p:ext>
            </p:extLst>
          </p:nvPr>
        </p:nvGraphicFramePr>
        <p:xfrm>
          <a:off x="0" y="763984"/>
          <a:ext cx="7014904" cy="5528307"/>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 Placeholder 30">
            <a:extLst>
              <a:ext uri="{FF2B5EF4-FFF2-40B4-BE49-F238E27FC236}">
                <a16:creationId xmlns:a16="http://schemas.microsoft.com/office/drawing/2014/main" id="{C4EEF73B-8A47-81B3-D663-FF7DB9AE629F}"/>
              </a:ext>
              <a:ext uri="{C183D7F6-B498-43B3-948B-1728B52AA6E4}">
                <adec:decorative xmlns:adec="http://schemas.microsoft.com/office/drawing/2017/decorative" val="0"/>
              </a:ext>
            </a:extLst>
          </p:cNvPr>
          <p:cNvSpPr txBox="1">
            <a:spLocks/>
          </p:cNvSpPr>
          <p:nvPr/>
        </p:nvSpPr>
        <p:spPr>
          <a:xfrm>
            <a:off x="7302707" y="1061991"/>
            <a:ext cx="4755115" cy="814926"/>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with ‘low’ satisfaction of local area compared to Surveys 13-15 GM average (</a:t>
            </a:r>
            <a:r>
              <a:rPr lang="en-GB" sz="1200" b="1">
                <a:solidFill>
                  <a:srgbClr val="5C5B5A"/>
                </a:solidFill>
                <a:latin typeface="Arial" panose="020B0604020202020204" pitchFamily="34" charset="0"/>
                <a:cs typeface="Arial" panose="020B0604020202020204" pitchFamily="34" charset="0"/>
              </a:rPr>
              <a:t>13</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a:p>
            <a:pPr marL="0" indent="0" algn="ctr">
              <a:lnSpc>
                <a:spcPct val="100000"/>
              </a:lnSpc>
              <a:spcBef>
                <a:spcPts val="0"/>
              </a:spcBef>
              <a:spcAft>
                <a:spcPts val="400"/>
              </a:spcAft>
              <a:buNone/>
              <a:defRPr/>
            </a:pPr>
            <a:r>
              <a:rPr lang="en-GB" sz="1200" i="1">
                <a:solidFill>
                  <a:srgbClr val="5C5B5A"/>
                </a:solidFill>
                <a:latin typeface="Arial"/>
                <a:cs typeface="Arial"/>
              </a:rPr>
              <a:t>Italics denotes greater prominence / newly featuring in latest analysis compared to previous wave</a:t>
            </a:r>
          </a:p>
        </p:txBody>
      </p:sp>
      <p:sp>
        <p:nvSpPr>
          <p:cNvPr id="6" name="Content Placeholder 32">
            <a:extLst>
              <a:ext uri="{FF2B5EF4-FFF2-40B4-BE49-F238E27FC236}">
                <a16:creationId xmlns:a16="http://schemas.microsoft.com/office/drawing/2014/main" id="{4742AE16-C32C-A5F8-AD37-920353363712}"/>
              </a:ext>
            </a:extLst>
          </p:cNvPr>
          <p:cNvSpPr txBox="1">
            <a:spLocks/>
          </p:cNvSpPr>
          <p:nvPr/>
        </p:nvSpPr>
        <p:spPr>
          <a:xfrm>
            <a:off x="7302708" y="1876917"/>
            <a:ext cx="4755115" cy="4338609"/>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a:cs typeface="Arial"/>
              </a:rPr>
              <a:t>Those with a disability (21%) </a:t>
            </a:r>
            <a:r>
              <a:rPr lang="en-GB" sz="1200">
                <a:solidFill>
                  <a:srgbClr val="5C5B5A"/>
                </a:solidFill>
                <a:latin typeface="Arial"/>
                <a:cs typeface="Arial"/>
              </a:rPr>
              <a:t>including those with mental ill health (23%), a sensory disability (28%), or mobility disability (22%)</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lang="en-GB" sz="1200" b="1" i="0" u="none" strike="noStrike" kern="1200" cap="none" spc="0" normalizeH="0" baseline="0" noProof="0">
              <a:ln>
                <a:noFill/>
              </a:ln>
              <a:solidFill>
                <a:srgbClr val="5C5B5A"/>
              </a:solidFill>
              <a:effectLst/>
              <a:uLnTx/>
              <a:uFillTx/>
              <a:latin typeface="Arial"/>
              <a:cs typeface="Arial"/>
            </a:endParaRPr>
          </a:p>
          <a:p>
            <a:pPr>
              <a:lnSpc>
                <a:spcPct val="100000"/>
              </a:lnSpc>
              <a:spcBef>
                <a:spcPts val="0"/>
              </a:spcBef>
              <a:spcAft>
                <a:spcPts val="400"/>
              </a:spcAft>
              <a:defRPr/>
            </a:pPr>
            <a:r>
              <a:rPr lang="en-GB" sz="1200">
                <a:solidFill>
                  <a:srgbClr val="5C5B5A"/>
                </a:solidFill>
                <a:latin typeface="Arial"/>
                <a:cs typeface="Arial"/>
              </a:rPr>
              <a:t>Those who would not recommend their local area as a place to live (56%)</a:t>
            </a:r>
          </a:p>
          <a:p>
            <a:pPr>
              <a:lnSpc>
                <a:spcPct val="100000"/>
              </a:lnSpc>
              <a:spcBef>
                <a:spcPts val="0"/>
              </a:spcBef>
              <a:spcAft>
                <a:spcPts val="400"/>
              </a:spcAft>
              <a:defRPr/>
            </a:pPr>
            <a:r>
              <a:rPr lang="en-GB" sz="1200">
                <a:solidFill>
                  <a:srgbClr val="5C5B5A"/>
                </a:solidFill>
                <a:latin typeface="Arial"/>
                <a:cs typeface="Arial"/>
              </a:rPr>
              <a:t>Those who disagree that people from different backgrounds get on well together (35%)</a:t>
            </a:r>
          </a:p>
          <a:p>
            <a:pPr>
              <a:lnSpc>
                <a:spcPct val="100000"/>
              </a:lnSpc>
              <a:spcBef>
                <a:spcPts val="0"/>
              </a:spcBef>
              <a:spcAft>
                <a:spcPts val="400"/>
              </a:spcAft>
              <a:defRPr/>
            </a:pPr>
            <a:r>
              <a:rPr lang="en-GB" sz="1200">
                <a:solidFill>
                  <a:srgbClr val="5C5B5A"/>
                </a:solidFill>
                <a:latin typeface="Arial"/>
                <a:cs typeface="Arial"/>
              </a:rPr>
              <a:t>Those not in work due to ill health or disability (29%), or have been out of work for more than 6 months (27%)</a:t>
            </a:r>
          </a:p>
          <a:p>
            <a:pPr>
              <a:lnSpc>
                <a:spcPct val="100000"/>
              </a:lnSpc>
              <a:spcBef>
                <a:spcPts val="0"/>
              </a:spcBef>
              <a:spcAft>
                <a:spcPts val="400"/>
              </a:spcAft>
              <a:defRPr/>
            </a:pPr>
            <a:r>
              <a:rPr lang="en-GB" sz="1200">
                <a:solidFill>
                  <a:srgbClr val="5C5B5A"/>
                </a:solidFill>
                <a:latin typeface="Arial"/>
                <a:cs typeface="Arial"/>
              </a:rPr>
              <a:t>Those with low levels of life satisfaction (33%)</a:t>
            </a:r>
          </a:p>
          <a:p>
            <a:pPr>
              <a:lnSpc>
                <a:spcPct val="100000"/>
              </a:lnSpc>
              <a:spcBef>
                <a:spcPts val="0"/>
              </a:spcBef>
              <a:spcAft>
                <a:spcPts val="400"/>
              </a:spcAft>
              <a:defRPr/>
            </a:pPr>
            <a:r>
              <a:rPr lang="en-GB" sz="1200">
                <a:solidFill>
                  <a:srgbClr val="5C5B5A"/>
                </a:solidFill>
                <a:latin typeface="Arial"/>
                <a:cs typeface="Arial"/>
              </a:rPr>
              <a:t>Those who disagree they have the ability to look after their own health (30%)</a:t>
            </a:r>
          </a:p>
          <a:p>
            <a:pPr>
              <a:lnSpc>
                <a:spcPct val="100000"/>
              </a:lnSpc>
              <a:spcBef>
                <a:spcPts val="0"/>
              </a:spcBef>
              <a:spcAft>
                <a:spcPts val="400"/>
              </a:spcAft>
              <a:defRPr/>
            </a:pPr>
            <a:r>
              <a:rPr lang="en-GB" sz="1200">
                <a:solidFill>
                  <a:srgbClr val="5C5B5A"/>
                </a:solidFill>
                <a:latin typeface="Arial"/>
                <a:cs typeface="Arial"/>
              </a:rPr>
              <a:t>Those with very low levels of hopefulness (33%); and feel they are not treated fairly by society (29%)</a:t>
            </a:r>
          </a:p>
          <a:p>
            <a:pPr>
              <a:lnSpc>
                <a:spcPct val="100000"/>
              </a:lnSpc>
              <a:spcBef>
                <a:spcPts val="0"/>
              </a:spcBef>
              <a:spcAft>
                <a:spcPts val="400"/>
              </a:spcAft>
              <a:defRPr/>
            </a:pPr>
            <a:r>
              <a:rPr lang="en-GB" sz="1200" i="1">
                <a:solidFill>
                  <a:srgbClr val="5C5B5A"/>
                </a:solidFill>
                <a:latin typeface="Arial"/>
                <a:cs typeface="Arial"/>
              </a:rPr>
              <a:t>Those with current caring responsibilities (17%)</a:t>
            </a:r>
          </a:p>
          <a:p>
            <a:pPr>
              <a:lnSpc>
                <a:spcPct val="100000"/>
              </a:lnSpc>
              <a:spcBef>
                <a:spcPts val="0"/>
              </a:spcBef>
              <a:spcAft>
                <a:spcPts val="400"/>
              </a:spcAft>
              <a:defRPr/>
            </a:pPr>
            <a:r>
              <a:rPr lang="en-GB" sz="1200">
                <a:solidFill>
                  <a:srgbClr val="5C5B5A"/>
                </a:solidFill>
                <a:latin typeface="Arial"/>
                <a:cs typeface="Arial"/>
              </a:rPr>
              <a:t>Those renting their home (16%) specifically those renting from Local Authority / Council (19%) or a Housing Association / Trust (24%)</a:t>
            </a:r>
          </a:p>
          <a:p>
            <a:pPr>
              <a:lnSpc>
                <a:spcPct val="100000"/>
              </a:lnSpc>
              <a:spcBef>
                <a:spcPts val="0"/>
              </a:spcBef>
              <a:spcAft>
                <a:spcPts val="400"/>
              </a:spcAft>
              <a:defRPr/>
            </a:pPr>
            <a:r>
              <a:rPr lang="en-GB" sz="1200">
                <a:solidFill>
                  <a:srgbClr val="5C5B5A"/>
                </a:solidFill>
                <a:latin typeface="Arial"/>
                <a:cs typeface="Arial"/>
              </a:rPr>
              <a:t>Those aged 65+ and who are deprived (18%)</a:t>
            </a:r>
          </a:p>
        </p:txBody>
      </p:sp>
      <p:sp>
        <p:nvSpPr>
          <p:cNvPr id="2" name="Right Brace 1">
            <a:extLst>
              <a:ext uri="{FF2B5EF4-FFF2-40B4-BE49-F238E27FC236}">
                <a16:creationId xmlns:a16="http://schemas.microsoft.com/office/drawing/2014/main" id="{CAD2CBC7-B6E5-4DBA-9F73-EF367D4CDED2}"/>
              </a:ext>
              <a:ext uri="{C183D7F6-B498-43B3-948B-1728B52AA6E4}">
                <adec:decorative xmlns:adec="http://schemas.microsoft.com/office/drawing/2017/decorative" val="1"/>
              </a:ext>
            </a:extLst>
          </p:cNvPr>
          <p:cNvSpPr/>
          <p:nvPr/>
        </p:nvSpPr>
        <p:spPr>
          <a:xfrm>
            <a:off x="6583004" y="1364862"/>
            <a:ext cx="171137" cy="288910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TextBox 2">
            <a:extLst>
              <a:ext uri="{FF2B5EF4-FFF2-40B4-BE49-F238E27FC236}">
                <a16:creationId xmlns:a16="http://schemas.microsoft.com/office/drawing/2014/main" id="{E6FC1BF4-389C-C048-2840-1B14B52C2C5A}"/>
              </a:ext>
              <a:ext uri="{C183D7F6-B498-43B3-948B-1728B52AA6E4}">
                <adec:decorative xmlns:adec="http://schemas.microsoft.com/office/drawing/2017/decorative" val="1"/>
              </a:ext>
            </a:extLst>
          </p:cNvPr>
          <p:cNvSpPr txBox="1"/>
          <p:nvPr/>
        </p:nvSpPr>
        <p:spPr>
          <a:xfrm>
            <a:off x="6689511" y="2649789"/>
            <a:ext cx="613197" cy="307777"/>
          </a:xfrm>
          <a:prstGeom prst="rect">
            <a:avLst/>
          </a:prstGeom>
          <a:noFill/>
        </p:spPr>
        <p:txBody>
          <a:bodyPr wrap="square" rtlCol="0">
            <a:spAutoFit/>
          </a:bodyPr>
          <a:lstStyle/>
          <a:p>
            <a:pPr algn="ctr"/>
            <a:r>
              <a:rPr lang="en-GB" sz="1400" b="1">
                <a:solidFill>
                  <a:srgbClr val="5C5B5A"/>
                </a:solidFill>
                <a:latin typeface="Arial"/>
              </a:rPr>
              <a:t>74%</a:t>
            </a:r>
          </a:p>
        </p:txBody>
      </p:sp>
      <p:sp>
        <p:nvSpPr>
          <p:cNvPr id="4" name="Right Brace 3">
            <a:extLst>
              <a:ext uri="{FF2B5EF4-FFF2-40B4-BE49-F238E27FC236}">
                <a16:creationId xmlns:a16="http://schemas.microsoft.com/office/drawing/2014/main" id="{E9362F2C-1900-78EA-9219-87E2CF107E77}"/>
              </a:ext>
              <a:ext uri="{C183D7F6-B498-43B3-948B-1728B52AA6E4}">
                <adec:decorative xmlns:adec="http://schemas.microsoft.com/office/drawing/2017/decorative" val="1"/>
              </a:ext>
            </a:extLst>
          </p:cNvPr>
          <p:cNvSpPr/>
          <p:nvPr/>
        </p:nvSpPr>
        <p:spPr>
          <a:xfrm>
            <a:off x="4863415" y="1364862"/>
            <a:ext cx="171137" cy="2810323"/>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0564F0CE-7F81-D005-F668-9F24C7AB5A7F}"/>
              </a:ext>
              <a:ext uri="{C183D7F6-B498-43B3-948B-1728B52AA6E4}">
                <adec:decorative xmlns:adec="http://schemas.microsoft.com/office/drawing/2017/decorative" val="1"/>
              </a:ext>
            </a:extLst>
          </p:cNvPr>
          <p:cNvSpPr txBox="1"/>
          <p:nvPr/>
        </p:nvSpPr>
        <p:spPr>
          <a:xfrm>
            <a:off x="4969922" y="2606657"/>
            <a:ext cx="613197" cy="307777"/>
          </a:xfrm>
          <a:prstGeom prst="rect">
            <a:avLst/>
          </a:prstGeom>
          <a:noFill/>
        </p:spPr>
        <p:txBody>
          <a:bodyPr wrap="square" rtlCol="0">
            <a:spAutoFit/>
          </a:bodyPr>
          <a:lstStyle/>
          <a:p>
            <a:pPr algn="ctr"/>
            <a:r>
              <a:rPr lang="en-GB" sz="1400" b="1">
                <a:solidFill>
                  <a:srgbClr val="5C5B5A"/>
                </a:solidFill>
                <a:latin typeface="Arial"/>
              </a:rPr>
              <a:t>73%</a:t>
            </a:r>
          </a:p>
        </p:txBody>
      </p:sp>
      <p:sp>
        <p:nvSpPr>
          <p:cNvPr id="7" name="Right Brace 6">
            <a:extLst>
              <a:ext uri="{FF2B5EF4-FFF2-40B4-BE49-F238E27FC236}">
                <a16:creationId xmlns:a16="http://schemas.microsoft.com/office/drawing/2014/main" id="{83AF92BC-E388-5744-800C-0C5827EB795C}"/>
              </a:ext>
              <a:ext uri="{C183D7F6-B498-43B3-948B-1728B52AA6E4}">
                <adec:decorative xmlns:adec="http://schemas.microsoft.com/office/drawing/2017/decorative" val="1"/>
              </a:ext>
            </a:extLst>
          </p:cNvPr>
          <p:cNvSpPr/>
          <p:nvPr/>
        </p:nvSpPr>
        <p:spPr>
          <a:xfrm>
            <a:off x="3135200" y="1364862"/>
            <a:ext cx="171137" cy="288910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a:extLst>
              <a:ext uri="{FF2B5EF4-FFF2-40B4-BE49-F238E27FC236}">
                <a16:creationId xmlns:a16="http://schemas.microsoft.com/office/drawing/2014/main" id="{E945E4FF-149C-438A-E020-92EDC172D8A0}"/>
              </a:ext>
              <a:ext uri="{C183D7F6-B498-43B3-948B-1728B52AA6E4}">
                <adec:decorative xmlns:adec="http://schemas.microsoft.com/office/drawing/2017/decorative" val="1"/>
              </a:ext>
            </a:extLst>
          </p:cNvPr>
          <p:cNvSpPr txBox="1"/>
          <p:nvPr/>
        </p:nvSpPr>
        <p:spPr>
          <a:xfrm>
            <a:off x="3241707" y="2649789"/>
            <a:ext cx="613197" cy="307777"/>
          </a:xfrm>
          <a:prstGeom prst="rect">
            <a:avLst/>
          </a:prstGeom>
          <a:noFill/>
        </p:spPr>
        <p:txBody>
          <a:bodyPr wrap="square" rtlCol="0">
            <a:spAutoFit/>
          </a:bodyPr>
          <a:lstStyle/>
          <a:p>
            <a:pPr algn="ctr"/>
            <a:r>
              <a:rPr lang="en-GB" sz="1400" b="1">
                <a:solidFill>
                  <a:srgbClr val="5C5B5A"/>
                </a:solidFill>
                <a:latin typeface="Arial"/>
              </a:rPr>
              <a:t>74%</a:t>
            </a:r>
          </a:p>
        </p:txBody>
      </p:sp>
      <p:sp>
        <p:nvSpPr>
          <p:cNvPr id="10" name="Right Brace 9">
            <a:extLst>
              <a:ext uri="{FF2B5EF4-FFF2-40B4-BE49-F238E27FC236}">
                <a16:creationId xmlns:a16="http://schemas.microsoft.com/office/drawing/2014/main" id="{D891739A-5C15-7B72-6EE4-26347F763325}"/>
              </a:ext>
              <a:ext uri="{C183D7F6-B498-43B3-948B-1728B52AA6E4}">
                <adec:decorative xmlns:adec="http://schemas.microsoft.com/office/drawing/2017/decorative" val="1"/>
              </a:ext>
            </a:extLst>
          </p:cNvPr>
          <p:cNvSpPr/>
          <p:nvPr/>
        </p:nvSpPr>
        <p:spPr>
          <a:xfrm>
            <a:off x="1398359" y="1364862"/>
            <a:ext cx="171137" cy="288910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D189A1E6-7BB6-3D54-0669-D9B1C44B5381}"/>
              </a:ext>
              <a:ext uri="{C183D7F6-B498-43B3-948B-1728B52AA6E4}">
                <adec:decorative xmlns:adec="http://schemas.microsoft.com/office/drawing/2017/decorative" val="1"/>
              </a:ext>
            </a:extLst>
          </p:cNvPr>
          <p:cNvSpPr txBox="1"/>
          <p:nvPr/>
        </p:nvSpPr>
        <p:spPr>
          <a:xfrm>
            <a:off x="1504866" y="2649789"/>
            <a:ext cx="613197" cy="307777"/>
          </a:xfrm>
          <a:prstGeom prst="rect">
            <a:avLst/>
          </a:prstGeom>
          <a:noFill/>
        </p:spPr>
        <p:txBody>
          <a:bodyPr wrap="square" rtlCol="0">
            <a:spAutoFit/>
          </a:bodyPr>
          <a:lstStyle/>
          <a:p>
            <a:pPr algn="ctr"/>
            <a:r>
              <a:rPr lang="en-GB" sz="1400" b="1">
                <a:solidFill>
                  <a:srgbClr val="5C5B5A"/>
                </a:solidFill>
                <a:latin typeface="Arial"/>
              </a:rPr>
              <a:t>74%</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272208" y="6347996"/>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LA2. Overall, how satisfied or dissatisfied are you with your local area as a place to </a:t>
            </a:r>
            <a:r>
              <a:rPr lang="en-GB" sz="1000">
                <a:solidFill>
                  <a:srgbClr val="FFFFFF">
                    <a:lumMod val="50000"/>
                  </a:srgbClr>
                </a:solidFill>
                <a:latin typeface="Arial" panose="020B0604020202020204" pitchFamily="34" charset="0"/>
                <a:cs typeface="Arial" panose="020B0604020202020204" pitchFamily="34" charset="0"/>
              </a:rPr>
              <a:t>live? *Relates to respondents who are fairly dissatisfied and very dissatisfied.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S7, 1488; </a:t>
            </a:r>
            <a:r>
              <a:rPr lang="en-GB" sz="1000">
                <a:solidFill>
                  <a:srgbClr val="FFFFFF">
                    <a:lumMod val="50000"/>
                  </a:srgbClr>
                </a:solidFill>
                <a:latin typeface="Arial" panose="020B0604020202020204" pitchFamily="34" charset="0"/>
                <a:cs typeface="Arial" panose="020B0604020202020204" pitchFamily="34" charset="0"/>
              </a:rPr>
              <a:t>S</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8, 1612; S9, 1560; S10, 1546; S11, 1460; S12, 1551; S13, 1540; S14, 1482; S15, 1506</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91144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dirty="0">
                <a:solidFill>
                  <a:srgbClr val="009690"/>
                </a:solidFill>
                <a:latin typeface="Arial"/>
                <a:cs typeface="Calibri"/>
              </a:rPr>
              <a:t>Recommendation of their local area</a:t>
            </a:r>
            <a:r>
              <a:rPr lang="en-GB" sz="1800" b="1" dirty="0">
                <a:latin typeface="Arial"/>
                <a:cs typeface="Calibri"/>
              </a:rPr>
              <a:t> as a place to live</a:t>
            </a:r>
            <a:r>
              <a:rPr lang="en-GB" sz="1800" b="1" dirty="0">
                <a:solidFill>
                  <a:srgbClr val="009690"/>
                </a:solidFill>
                <a:latin typeface="Arial"/>
                <a:cs typeface="Calibri"/>
              </a:rPr>
              <a:t> </a:t>
            </a:r>
            <a:r>
              <a:rPr lang="en-GB" sz="1800" b="1" dirty="0">
                <a:latin typeface="Arial"/>
                <a:cs typeface="Calibri"/>
              </a:rPr>
              <a:t>remains at 4 in 5 (78%) respondents. Those more likely to be dissatisfied include respondents with a disability, renters and young females</a:t>
            </a:r>
            <a:endParaRPr kumimoji="0" lang="en-GB" sz="1800" b="1" i="0" u="none" strike="noStrike" kern="1200" cap="none" spc="0" normalizeH="0" baseline="0" noProof="0" dirty="0">
              <a:ln>
                <a:noFill/>
              </a:ln>
              <a:solidFill>
                <a:srgbClr val="5C5B5A"/>
              </a:solidFill>
              <a:effectLst/>
              <a:uLnTx/>
              <a:uFillTx/>
              <a:latin typeface="Arial"/>
              <a:ea typeface="+mj-ea"/>
              <a:cs typeface="Calibri"/>
            </a:endParaRPr>
          </a:p>
        </p:txBody>
      </p:sp>
      <p:sp>
        <p:nvSpPr>
          <p:cNvPr id="41" name="TextBox 40">
            <a:extLst>
              <a:ext uri="{FF2B5EF4-FFF2-40B4-BE49-F238E27FC236}">
                <a16:creationId xmlns:a16="http://schemas.microsoft.com/office/drawing/2014/main" id="{1528D6A0-4205-FE04-E0BD-64A6C3E8A818}"/>
              </a:ext>
            </a:extLst>
          </p:cNvPr>
          <p:cNvSpPr txBox="1"/>
          <p:nvPr/>
        </p:nvSpPr>
        <p:spPr>
          <a:xfrm>
            <a:off x="683355" y="1413550"/>
            <a:ext cx="6013279" cy="553998"/>
          </a:xfrm>
          <a:prstGeom prst="rect">
            <a:avLst/>
          </a:prstGeom>
          <a:noFill/>
        </p:spPr>
        <p:txBody>
          <a:bodyPr wrap="square" rtlCol="0">
            <a:spAutoFit/>
          </a:bodyPr>
          <a:lstStyle/>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To what extent do you agree or disagree with the statement:</a:t>
            </a:r>
          </a:p>
          <a:p>
            <a:pPr algn="ctr" rtl="0">
              <a:defRPr sz="1200" b="0" i="0" u="none" strike="noStrike" kern="1200" spc="0" baseline="0">
                <a:solidFill>
                  <a:prstClr val="black">
                    <a:lumMod val="65000"/>
                    <a:lumOff val="35000"/>
                  </a:prstClr>
                </a:solidFill>
                <a:latin typeface="+mn-lt"/>
                <a:ea typeface="+mn-ea"/>
                <a:cs typeface="+mn-cs"/>
              </a:defRPr>
            </a:pPr>
            <a:r>
              <a:rPr lang="en-GB" sz="1500" b="1">
                <a:latin typeface="Arial" panose="020B0604020202020204" pitchFamily="34" charset="0"/>
                <a:cs typeface="Arial" panose="020B0604020202020204" pitchFamily="34" charset="0"/>
              </a:rPr>
              <a:t>I would recommend my local area as a place to live</a:t>
            </a:r>
          </a:p>
        </p:txBody>
      </p:sp>
      <p:graphicFrame>
        <p:nvGraphicFramePr>
          <p:cNvPr id="11" name="Chart 10" descr="Stacked bar chart showing recommendation of local area as a place to live. 78% in October agree that they would recommend their local area as a place to live. ">
            <a:extLst>
              <a:ext uri="{FF2B5EF4-FFF2-40B4-BE49-F238E27FC236}">
                <a16:creationId xmlns:a16="http://schemas.microsoft.com/office/drawing/2014/main" id="{22FE9476-CB89-18E2-7840-A0E106B77ACA}"/>
              </a:ext>
            </a:extLst>
          </p:cNvPr>
          <p:cNvGraphicFramePr/>
          <p:nvPr>
            <p:extLst>
              <p:ext uri="{D42A27DB-BD31-4B8C-83A1-F6EECF244321}">
                <p14:modId xmlns:p14="http://schemas.microsoft.com/office/powerpoint/2010/main" val="779682774"/>
              </p:ext>
            </p:extLst>
          </p:nvPr>
        </p:nvGraphicFramePr>
        <p:xfrm>
          <a:off x="0" y="2036710"/>
          <a:ext cx="6980887" cy="4255581"/>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65EB2E3-70A9-0B1F-2D13-2C6FDB4F770A}"/>
              </a:ext>
              <a:ext uri="{C183D7F6-B498-43B3-948B-1728B52AA6E4}">
                <adec:decorative xmlns:adec="http://schemas.microsoft.com/office/drawing/2017/decorative" val="1"/>
              </a:ext>
            </a:extLst>
          </p:cNvPr>
          <p:cNvSpPr txBox="1"/>
          <p:nvPr/>
        </p:nvSpPr>
        <p:spPr>
          <a:xfrm>
            <a:off x="8870428" y="20030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1C2279BE-8014-2C0D-7166-DD5B83C117BF}"/>
              </a:ext>
              <a:ext uri="{C183D7F6-B498-43B3-948B-1728B52AA6E4}">
                <adec:decorative xmlns:adec="http://schemas.microsoft.com/office/drawing/2017/decorative" val="1"/>
              </a:ext>
            </a:extLst>
          </p:cNvPr>
          <p:cNvSpPr txBox="1"/>
          <p:nvPr/>
        </p:nvSpPr>
        <p:spPr>
          <a:xfrm>
            <a:off x="8848895" y="300942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E8C9F873-7A97-1C95-BA1E-7B44A1D682A2}"/>
              </a:ext>
              <a:ext uri="{C183D7F6-B498-43B3-948B-1728B52AA6E4}">
                <adec:decorative xmlns:adec="http://schemas.microsoft.com/office/drawing/2017/decorative" val="1"/>
              </a:ext>
            </a:extLst>
          </p:cNvPr>
          <p:cNvSpPr txBox="1"/>
          <p:nvPr/>
        </p:nvSpPr>
        <p:spPr>
          <a:xfrm>
            <a:off x="8822875" y="4015755"/>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6DD1C8D1-D714-3870-84AD-5F79F7F430C5}"/>
              </a:ext>
              <a:ext uri="{C183D7F6-B498-43B3-948B-1728B52AA6E4}">
                <adec:decorative xmlns:adec="http://schemas.microsoft.com/office/drawing/2017/decorative" val="1"/>
              </a:ext>
            </a:extLst>
          </p:cNvPr>
          <p:cNvSpPr txBox="1"/>
          <p:nvPr/>
        </p:nvSpPr>
        <p:spPr>
          <a:xfrm>
            <a:off x="9222984" y="4398150"/>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1538E63B-E30C-25DF-311E-09C9A9EF10C1}"/>
              </a:ext>
              <a:ext uri="{C183D7F6-B498-43B3-948B-1728B52AA6E4}">
                <adec:decorative xmlns:adec="http://schemas.microsoft.com/office/drawing/2017/decorative" val="1"/>
              </a:ext>
            </a:extLst>
          </p:cNvPr>
          <p:cNvSpPr txBox="1"/>
          <p:nvPr/>
        </p:nvSpPr>
        <p:spPr>
          <a:xfrm>
            <a:off x="8886341" y="4964570"/>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2" name="Text Placeholder 30">
            <a:extLst>
              <a:ext uri="{FF2B5EF4-FFF2-40B4-BE49-F238E27FC236}">
                <a16:creationId xmlns:a16="http://schemas.microsoft.com/office/drawing/2014/main" id="{F7E27238-EF8F-4BBF-AF51-54C7793C6EDE}"/>
              </a:ext>
            </a:extLst>
          </p:cNvPr>
          <p:cNvSpPr txBox="1">
            <a:spLocks/>
          </p:cNvSpPr>
          <p:nvPr/>
        </p:nvSpPr>
        <p:spPr>
          <a:xfrm>
            <a:off x="7233546" y="1298500"/>
            <a:ext cx="4903059" cy="835402"/>
          </a:xfrm>
          <a:prstGeom prst="rect">
            <a:avLst/>
          </a:prstGeom>
          <a:solidFill>
            <a:schemeClr val="bg2">
              <a:lumMod val="90000"/>
              <a:alpha val="21000"/>
            </a:schemeClr>
          </a:solidFill>
          <a:ln>
            <a:solidFill>
              <a:srgbClr val="5C5B5A"/>
            </a:solidFill>
          </a:ln>
        </p:spPr>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would not recommend their area as a place to live compared to S13-15 GM average (19%)*</a:t>
            </a:r>
          </a:p>
          <a:p>
            <a:pPr marL="0" indent="0" algn="ctr">
              <a:lnSpc>
                <a:spcPct val="100000"/>
              </a:lnSpc>
              <a:spcBef>
                <a:spcPts val="0"/>
              </a:spcBef>
              <a:spcAft>
                <a:spcPts val="400"/>
              </a:spcAft>
              <a:buNone/>
              <a:defRPr/>
            </a:pPr>
            <a:r>
              <a:rPr lang="en-GB" sz="1200" i="1">
                <a:solidFill>
                  <a:srgbClr val="5C5B5A"/>
                </a:solidFill>
                <a:latin typeface="Arial"/>
                <a:cs typeface="Arial"/>
              </a:rPr>
              <a:t>Italics denotes greater prominence / newly featuring in latest analysis compared to previous wave</a:t>
            </a:r>
          </a:p>
        </p:txBody>
      </p:sp>
      <p:sp>
        <p:nvSpPr>
          <p:cNvPr id="36" name="Content Placeholder 32">
            <a:extLst>
              <a:ext uri="{FF2B5EF4-FFF2-40B4-BE49-F238E27FC236}">
                <a16:creationId xmlns:a16="http://schemas.microsoft.com/office/drawing/2014/main" id="{8D18773D-00C9-47B0-9B95-15CBE7E88F2F}"/>
              </a:ext>
            </a:extLst>
          </p:cNvPr>
          <p:cNvSpPr txBox="1">
            <a:spLocks/>
          </p:cNvSpPr>
          <p:nvPr/>
        </p:nvSpPr>
        <p:spPr>
          <a:xfrm>
            <a:off x="7233546" y="2133902"/>
            <a:ext cx="4903059" cy="415274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a:solidFill>
                  <a:srgbClr val="5C5B5A"/>
                </a:solidFill>
                <a:latin typeface="Arial"/>
                <a:cs typeface="Arial"/>
              </a:rPr>
              <a:t>Those with a disability (28%), including those with mental ill health (34%), a sensory disability (33%) or mobility disability (28%)</a:t>
            </a:r>
          </a:p>
          <a:p>
            <a:pPr marL="171450" indent="-171450">
              <a:lnSpc>
                <a:spcPct val="100000"/>
              </a:lnSpc>
              <a:spcBef>
                <a:spcPts val="0"/>
              </a:spcBef>
              <a:spcAft>
                <a:spcPts val="400"/>
              </a:spcAft>
              <a:defRPr/>
            </a:pPr>
            <a:r>
              <a:rPr lang="en-GB" sz="1200" i="1">
                <a:solidFill>
                  <a:srgbClr val="5C5B5A"/>
                </a:solidFill>
                <a:latin typeface="Arial"/>
                <a:cs typeface="Arial"/>
              </a:rPr>
              <a:t>Those aged 65 and over in highly deprived areas (27%)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i="1">
                <a:solidFill>
                  <a:srgbClr val="5C5B5A"/>
                </a:solidFill>
                <a:latin typeface="Arial"/>
                <a:cs typeface="Arial"/>
              </a:rPr>
              <a:t>16-24-year-old females (27%)</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Individual and/or family circumstance:</a:t>
            </a:r>
            <a:endParaRPr kumimoji="0" lang="en-GB" sz="1200"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a:solidFill>
                  <a:srgbClr val="5C5B5A"/>
                </a:solidFill>
                <a:latin typeface="Arial"/>
                <a:cs typeface="Arial"/>
              </a:rPr>
              <a:t>Those dissatisfied with their local area (84%)</a:t>
            </a:r>
          </a:p>
          <a:p>
            <a:pPr marL="171450" indent="-171450">
              <a:lnSpc>
                <a:spcPct val="100000"/>
              </a:lnSpc>
              <a:spcBef>
                <a:spcPts val="0"/>
              </a:spcBef>
              <a:spcAft>
                <a:spcPts val="400"/>
              </a:spcAft>
              <a:defRPr/>
            </a:pPr>
            <a:r>
              <a:rPr lang="en-GB" sz="1200">
                <a:solidFill>
                  <a:srgbClr val="5C5B5A"/>
                </a:solidFill>
                <a:latin typeface="Arial"/>
                <a:cs typeface="Arial"/>
              </a:rPr>
              <a:t>Those who do not agree that people from different backgrounds get on well together (50%)</a:t>
            </a:r>
          </a:p>
          <a:p>
            <a:pPr marL="171450" indent="-171450">
              <a:lnSpc>
                <a:spcPct val="100000"/>
              </a:lnSpc>
              <a:spcBef>
                <a:spcPts val="0"/>
              </a:spcBef>
              <a:spcAft>
                <a:spcPts val="400"/>
              </a:spcAft>
              <a:defRPr/>
            </a:pPr>
            <a:r>
              <a:rPr lang="en-GB" sz="1200">
                <a:solidFill>
                  <a:srgbClr val="5C5B5A"/>
                </a:solidFill>
                <a:latin typeface="Arial"/>
                <a:cs typeface="Arial"/>
              </a:rPr>
              <a:t>Those with very low levels of hopefulness (43%)</a:t>
            </a:r>
          </a:p>
          <a:p>
            <a:pPr marL="171450" indent="-171450">
              <a:lnSpc>
                <a:spcPct val="100000"/>
              </a:lnSpc>
              <a:spcBef>
                <a:spcPts val="0"/>
              </a:spcBef>
              <a:spcAft>
                <a:spcPts val="400"/>
              </a:spcAft>
              <a:defRPr/>
            </a:pPr>
            <a:r>
              <a:rPr lang="en-GB" sz="1200">
                <a:solidFill>
                  <a:srgbClr val="5C5B5A"/>
                </a:solidFill>
                <a:latin typeface="Arial"/>
                <a:cs typeface="Arial"/>
              </a:rPr>
              <a:t>Those who have been out of work for 6 months or less (41%), or </a:t>
            </a:r>
            <a:r>
              <a:rPr kumimoji="0" lang="en-GB" sz="1200" i="0" u="none" strike="noStrike" kern="1200" cap="none" spc="0" normalizeH="0" baseline="0" noProof="0">
                <a:ln>
                  <a:noFill/>
                </a:ln>
                <a:solidFill>
                  <a:srgbClr val="5C5B5A"/>
                </a:solidFill>
                <a:effectLst/>
                <a:uLnTx/>
                <a:uFillTx/>
                <a:latin typeface="Arial"/>
                <a:cs typeface="Arial"/>
              </a:rPr>
              <a:t>not in work due to ill health or disability (31%) </a:t>
            </a:r>
            <a:endParaRPr lang="en-GB" sz="1200"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a:solidFill>
                  <a:srgbClr val="5C5B5A"/>
                </a:solidFill>
                <a:latin typeface="Arial"/>
                <a:cs typeface="Arial"/>
              </a:rPr>
              <a:t>Those who disagree there are cultural opportunities in their local area (38%)</a:t>
            </a:r>
          </a:p>
          <a:p>
            <a:pPr marL="171450" indent="-171450">
              <a:lnSpc>
                <a:spcPct val="100000"/>
              </a:lnSpc>
              <a:spcBef>
                <a:spcPts val="0"/>
              </a:spcBef>
              <a:spcAft>
                <a:spcPts val="400"/>
              </a:spcAft>
              <a:defRPr/>
            </a:pPr>
            <a:r>
              <a:rPr lang="en-GB" sz="1200">
                <a:solidFill>
                  <a:srgbClr val="5C5B5A"/>
                </a:solidFill>
                <a:latin typeface="Arial"/>
                <a:cs typeface="Arial"/>
              </a:rPr>
              <a:t>Those who do not agree that they are able to look after their own health (35%)</a:t>
            </a:r>
          </a:p>
          <a:p>
            <a:pPr marL="171450" indent="-171450">
              <a:lnSpc>
                <a:spcPct val="100000"/>
              </a:lnSpc>
              <a:spcBef>
                <a:spcPts val="0"/>
              </a:spcBef>
              <a:spcAft>
                <a:spcPts val="400"/>
              </a:spcAft>
              <a:defRPr/>
            </a:pPr>
            <a:r>
              <a:rPr lang="en-GB" sz="1200">
                <a:solidFill>
                  <a:srgbClr val="5C5B5A"/>
                </a:solidFill>
                <a:latin typeface="Arial"/>
                <a:cs typeface="Arial"/>
              </a:rPr>
              <a:t>Those renting their home (25%) specifically those renting from a Local Authority / Council (30%), or a Housing Association / Trust (33%), or living with a friend or family (31%)</a:t>
            </a:r>
          </a:p>
          <a:p>
            <a:pPr marL="171450" indent="-171450">
              <a:lnSpc>
                <a:spcPct val="100000"/>
              </a:lnSpc>
              <a:spcBef>
                <a:spcPts val="0"/>
              </a:spcBef>
              <a:spcAft>
                <a:spcPts val="400"/>
              </a:spcAft>
              <a:defRPr/>
            </a:pPr>
            <a:endParaRPr lang="en-GB" sz="1200" i="1">
              <a:solidFill>
                <a:srgbClr val="5C5B5A"/>
              </a:solidFill>
              <a:latin typeface="Arial"/>
              <a:cs typeface="Arial"/>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LA3. To what extent do you agree or disagree with the statement: I would recommend my local area as a good place to live</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S13</a:t>
            </a:r>
            <a:r>
              <a:rPr lang="en-GB" sz="1000">
                <a:solidFill>
                  <a:srgbClr val="FFFFFF">
                    <a:lumMod val="50000"/>
                  </a:srgbClr>
                </a:solidFill>
                <a:latin typeface="Arial" panose="020B0604020202020204" pitchFamily="34" charset="0"/>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1540; S14, 1482; S15, 1517</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2" name="Right Brace 11">
            <a:extLst>
              <a:ext uri="{FF2B5EF4-FFF2-40B4-BE49-F238E27FC236}">
                <a16:creationId xmlns:a16="http://schemas.microsoft.com/office/drawing/2014/main" id="{64138900-9885-3F7F-5024-106190DC18B9}"/>
              </a:ext>
              <a:ext uri="{C183D7F6-B498-43B3-948B-1728B52AA6E4}">
                <adec:decorative xmlns:adec="http://schemas.microsoft.com/office/drawing/2017/decorative" val="1"/>
              </a:ext>
            </a:extLst>
          </p:cNvPr>
          <p:cNvSpPr/>
          <p:nvPr/>
        </p:nvSpPr>
        <p:spPr>
          <a:xfrm>
            <a:off x="1825306" y="2216988"/>
            <a:ext cx="236575" cy="253430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F4B5ED6-E7B9-EBE2-3416-CE34ED0A3C81}"/>
              </a:ext>
              <a:ext uri="{C183D7F6-B498-43B3-948B-1728B52AA6E4}">
                <adec:decorative xmlns:adec="http://schemas.microsoft.com/office/drawing/2017/decorative" val="1"/>
              </a:ext>
            </a:extLst>
          </p:cNvPr>
          <p:cNvSpPr txBox="1"/>
          <p:nvPr/>
        </p:nvSpPr>
        <p:spPr>
          <a:xfrm>
            <a:off x="1894698" y="3326871"/>
            <a:ext cx="734984" cy="307777"/>
          </a:xfrm>
          <a:prstGeom prst="rect">
            <a:avLst/>
          </a:prstGeom>
          <a:noFill/>
        </p:spPr>
        <p:txBody>
          <a:bodyPr wrap="square" rtlCol="0">
            <a:spAutoFit/>
          </a:bodyPr>
          <a:lstStyle/>
          <a:p>
            <a:pPr algn="ctr"/>
            <a:r>
              <a:rPr lang="en-GB" sz="1400">
                <a:solidFill>
                  <a:srgbClr val="5C5B5A"/>
                </a:solidFill>
                <a:latin typeface="Arial"/>
              </a:rPr>
              <a:t>78%</a:t>
            </a:r>
          </a:p>
        </p:txBody>
      </p:sp>
      <p:sp>
        <p:nvSpPr>
          <p:cNvPr id="14" name="Right Brace 13">
            <a:extLst>
              <a:ext uri="{FF2B5EF4-FFF2-40B4-BE49-F238E27FC236}">
                <a16:creationId xmlns:a16="http://schemas.microsoft.com/office/drawing/2014/main" id="{741AE74E-0951-B0D7-7A53-7E4A064DA503}"/>
              </a:ext>
              <a:ext uri="{C183D7F6-B498-43B3-948B-1728B52AA6E4}">
                <adec:decorative xmlns:adec="http://schemas.microsoft.com/office/drawing/2017/decorative" val="1"/>
              </a:ext>
            </a:extLst>
          </p:cNvPr>
          <p:cNvSpPr/>
          <p:nvPr/>
        </p:nvSpPr>
        <p:spPr>
          <a:xfrm>
            <a:off x="4130485" y="2212096"/>
            <a:ext cx="236575" cy="253919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643E4CCD-9FBC-56AD-CCED-05A8E18AB3CC}"/>
              </a:ext>
              <a:ext uri="{C183D7F6-B498-43B3-948B-1728B52AA6E4}">
                <adec:decorative xmlns:adec="http://schemas.microsoft.com/office/drawing/2017/decorative" val="1"/>
              </a:ext>
            </a:extLst>
          </p:cNvPr>
          <p:cNvSpPr txBox="1"/>
          <p:nvPr/>
        </p:nvSpPr>
        <p:spPr>
          <a:xfrm>
            <a:off x="4200216" y="3324009"/>
            <a:ext cx="734984" cy="523220"/>
          </a:xfrm>
          <a:prstGeom prst="rect">
            <a:avLst/>
          </a:prstGeom>
          <a:noFill/>
        </p:spPr>
        <p:txBody>
          <a:bodyPr wrap="square" rtlCol="0">
            <a:spAutoFit/>
          </a:bodyPr>
          <a:lstStyle/>
          <a:p>
            <a:pPr algn="ctr"/>
            <a:r>
              <a:rPr lang="en-GB" sz="1400">
                <a:solidFill>
                  <a:srgbClr val="5C5B5A"/>
                </a:solidFill>
                <a:latin typeface="Arial"/>
              </a:rPr>
              <a:t>79%</a:t>
            </a:r>
          </a:p>
          <a:p>
            <a:pPr algn="ctr"/>
            <a:r>
              <a:rPr lang="en-GB" sz="1400">
                <a:solidFill>
                  <a:srgbClr val="5C5B5A"/>
                </a:solidFill>
                <a:latin typeface="Arial"/>
              </a:rPr>
              <a:t> </a:t>
            </a:r>
          </a:p>
        </p:txBody>
      </p:sp>
      <p:sp>
        <p:nvSpPr>
          <p:cNvPr id="17" name="Right Brace 16">
            <a:extLst>
              <a:ext uri="{FF2B5EF4-FFF2-40B4-BE49-F238E27FC236}">
                <a16:creationId xmlns:a16="http://schemas.microsoft.com/office/drawing/2014/main" id="{77AE7276-B7DF-165D-748C-EE1493C19297}"/>
              </a:ext>
              <a:ext uri="{C183D7F6-B498-43B3-948B-1728B52AA6E4}">
                <adec:decorative xmlns:adec="http://schemas.microsoft.com/office/drawing/2017/decorative" val="1"/>
              </a:ext>
            </a:extLst>
          </p:cNvPr>
          <p:cNvSpPr/>
          <p:nvPr/>
        </p:nvSpPr>
        <p:spPr>
          <a:xfrm>
            <a:off x="6428831" y="2212096"/>
            <a:ext cx="236575" cy="253919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TextBox 17">
            <a:extLst>
              <a:ext uri="{FF2B5EF4-FFF2-40B4-BE49-F238E27FC236}">
                <a16:creationId xmlns:a16="http://schemas.microsoft.com/office/drawing/2014/main" id="{EB023AD5-421B-C253-38FC-1CD8F7776724}"/>
              </a:ext>
              <a:ext uri="{C183D7F6-B498-43B3-948B-1728B52AA6E4}">
                <adec:decorative xmlns:adec="http://schemas.microsoft.com/office/drawing/2017/decorative" val="1"/>
              </a:ext>
            </a:extLst>
          </p:cNvPr>
          <p:cNvSpPr txBox="1"/>
          <p:nvPr/>
        </p:nvSpPr>
        <p:spPr>
          <a:xfrm>
            <a:off x="6498562" y="3324009"/>
            <a:ext cx="734984" cy="307777"/>
          </a:xfrm>
          <a:prstGeom prst="rect">
            <a:avLst/>
          </a:prstGeom>
          <a:noFill/>
        </p:spPr>
        <p:txBody>
          <a:bodyPr wrap="square" rtlCol="0">
            <a:spAutoFit/>
          </a:bodyPr>
          <a:lstStyle/>
          <a:p>
            <a:pPr algn="ctr"/>
            <a:r>
              <a:rPr lang="en-GB" sz="1400">
                <a:solidFill>
                  <a:srgbClr val="5C5B5A"/>
                </a:solidFill>
                <a:latin typeface="Arial"/>
              </a:rPr>
              <a:t>78%</a:t>
            </a:r>
          </a:p>
        </p:txBody>
      </p:sp>
    </p:spTree>
    <p:custDataLst>
      <p:tags r:id="rId1"/>
    </p:custDataLst>
    <p:extLst>
      <p:ext uri="{BB962C8B-B14F-4D97-AF65-F5344CB8AC3E}">
        <p14:creationId xmlns:p14="http://schemas.microsoft.com/office/powerpoint/2010/main" val="81736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295351" cy="792832"/>
          </a:xfrm>
        </p:spPr>
        <p:txBody>
          <a:bodyPr>
            <a:noAutofit/>
          </a:bodyPr>
          <a:lstStyle/>
          <a:p>
            <a:r>
              <a:rPr lang="en-GB" sz="1800" b="1" dirty="0">
                <a:solidFill>
                  <a:srgbClr val="5C5B5A"/>
                </a:solidFill>
                <a:latin typeface="Arial"/>
                <a:ea typeface="+mn-ea"/>
                <a:cs typeface="+mn-cs"/>
              </a:rPr>
              <a:t>Satisfaction with </a:t>
            </a:r>
            <a:r>
              <a:rPr lang="en-GB" sz="1800" b="1" dirty="0">
                <a:solidFill>
                  <a:srgbClr val="009690"/>
                </a:solidFill>
                <a:latin typeface="Arial"/>
                <a:ea typeface="+mn-ea"/>
                <a:cs typeface="+mn-cs"/>
              </a:rPr>
              <a:t>transport and travel facilities </a:t>
            </a:r>
            <a:r>
              <a:rPr lang="en-GB" sz="1800" b="1" dirty="0">
                <a:solidFill>
                  <a:srgbClr val="5C5B5A"/>
                </a:solidFill>
                <a:latin typeface="Arial"/>
                <a:ea typeface="+mn-ea"/>
                <a:cs typeface="+mn-cs"/>
              </a:rPr>
              <a:t>remains stable, however, comparing the latest set of results with those from a year ago shows a positive increase in satisfaction with the availability of public transport (66% cf. 63% in Sept 23), bus services (61% cf. 54%) and train services (45% cf. 42%)</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satisfaction with transport and travel facilities. 66% are satisfied with the availability of public transport, 61% are satisfied with bus services, 45% are satisfied with train services and 42% are satisfied with metrolink (tram) servic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579827395"/>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S15, 1517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351698" y="2241578"/>
            <a:ext cx="1684605" cy="2492990"/>
          </a:xfrm>
          <a:prstGeom prst="rect">
            <a:avLst/>
          </a:prstGeom>
          <a:noFill/>
          <a:ln>
            <a:solidFill>
              <a:srgbClr val="5C5B5A"/>
            </a:solidFill>
          </a:ln>
        </p:spPr>
        <p:txBody>
          <a:bodyPr wrap="square" rtlCol="0">
            <a:spAutoFit/>
          </a:bodyPr>
          <a:lstStyle/>
          <a:p>
            <a:pPr algn="ctr"/>
            <a:r>
              <a:rPr lang="en-GB" sz="1200">
                <a:solidFill>
                  <a:srgbClr val="5C5B5A"/>
                </a:solidFill>
                <a:latin typeface="Arial"/>
              </a:rPr>
              <a:t>Respondents have the option of indicating they do not have experience of a particular service/aspect, or that something is not available at all in their local area. To see a summary table of the latest survey data, please see charts in the Appendix</a:t>
            </a:r>
          </a:p>
        </p:txBody>
      </p:sp>
    </p:spTree>
    <p:custDataLst>
      <p:tags r:id="rId1"/>
    </p:custDataLst>
    <p:extLst>
      <p:ext uri="{BB962C8B-B14F-4D97-AF65-F5344CB8AC3E}">
        <p14:creationId xmlns:p14="http://schemas.microsoft.com/office/powerpoint/2010/main" val="2158226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537372"/>
          </a:xfrm>
        </p:spPr>
        <p:txBody>
          <a:bodyPr>
            <a:noAutofit/>
          </a:bodyPr>
          <a:lstStyle/>
          <a:p>
            <a:r>
              <a:rPr lang="en-GB" sz="1800" b="1" dirty="0">
                <a:solidFill>
                  <a:srgbClr val="5C5B5A"/>
                </a:solidFill>
                <a:latin typeface="Arial"/>
                <a:ea typeface="+mn-ea"/>
                <a:cs typeface="+mn-cs"/>
              </a:rPr>
              <a:t>Just under half of respondents continue to be satisfied with the </a:t>
            </a:r>
            <a:r>
              <a:rPr lang="en-GB" sz="1800" b="1" dirty="0">
                <a:solidFill>
                  <a:srgbClr val="009690"/>
                </a:solidFill>
                <a:latin typeface="Arial"/>
                <a:ea typeface="+mn-ea"/>
                <a:cs typeface="+mn-cs"/>
              </a:rPr>
              <a:t>conditions of the paved areas </a:t>
            </a:r>
            <a:r>
              <a:rPr lang="en-GB" sz="1800" b="1" dirty="0">
                <a:solidFill>
                  <a:srgbClr val="5C5B5A"/>
                </a:solidFill>
                <a:latin typeface="Arial"/>
                <a:ea typeface="+mn-ea"/>
                <a:cs typeface="+mn-cs"/>
              </a:rPr>
              <a:t>in their area. Satisfaction also continues to remain at around a third for </a:t>
            </a:r>
            <a:r>
              <a:rPr lang="en-GB" sz="1800" b="1" dirty="0">
                <a:solidFill>
                  <a:srgbClr val="009690"/>
                </a:solidFill>
                <a:latin typeface="Arial"/>
                <a:ea typeface="+mn-ea"/>
                <a:cs typeface="+mn-cs"/>
              </a:rPr>
              <a:t>cycle lanes and conditions of roads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8" name="Chart 7" descr="Line chart showing levels of satisfaction with transport and travel facilities. 46% are satisfied with the condition of paved areas, 34% are satisfied with cycle lanes, and 35% are satisfied with the conditions of road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316807775"/>
              </p:ext>
            </p:extLst>
          </p:nvPr>
        </p:nvGraphicFramePr>
        <p:xfrm>
          <a:off x="493991" y="1917606"/>
          <a:ext cx="101232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S7, 1488; S8, 1612; S9, 1560; S10, 1546; S11, 1460; S12, 1551; S13, 1540; S14, 1482; S15, 1517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429336" y="2063014"/>
            <a:ext cx="1606967" cy="2677656"/>
          </a:xfrm>
          <a:prstGeom prst="rect">
            <a:avLst/>
          </a:prstGeom>
          <a:noFill/>
          <a:ln>
            <a:solidFill>
              <a:srgbClr val="5C5B5A"/>
            </a:solidFill>
          </a:ln>
        </p:spPr>
        <p:txBody>
          <a:bodyPr wrap="square" rtlCol="0">
            <a:spAutoFit/>
          </a:bodyPr>
          <a:lstStyle/>
          <a:p>
            <a:pPr algn="ctr"/>
            <a:r>
              <a:rPr lang="en-GB" sz="1200">
                <a:solidFill>
                  <a:srgbClr val="5C5B5A"/>
                </a:solidFill>
                <a:latin typeface="Arial"/>
              </a:rPr>
              <a:t>Respondents have the option of indicating they do not have experience of a particular service/aspect, or that something is not available at all in their local area. To see a summary table of the latest survey data, please look at slide 95 in the Appendix</a:t>
            </a:r>
          </a:p>
        </p:txBody>
      </p:sp>
    </p:spTree>
    <p:custDataLst>
      <p:tags r:id="rId1"/>
    </p:custDataLst>
    <p:extLst>
      <p:ext uri="{BB962C8B-B14F-4D97-AF65-F5344CB8AC3E}">
        <p14:creationId xmlns:p14="http://schemas.microsoft.com/office/powerpoint/2010/main" val="1274370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501604" cy="792832"/>
          </a:xfrm>
        </p:spPr>
        <p:txBody>
          <a:bodyPr>
            <a:noAutofit/>
          </a:bodyPr>
          <a:lstStyle/>
          <a:p>
            <a:r>
              <a:rPr lang="en-GB" sz="1800" b="1" dirty="0">
                <a:solidFill>
                  <a:srgbClr val="5C5B5A"/>
                </a:solidFill>
                <a:latin typeface="Arial"/>
                <a:ea typeface="+mn-ea"/>
                <a:cs typeface="+mn-cs"/>
              </a:rPr>
              <a:t>Facilities in the local area continue to have typically higher levels of satisfaction compared with transport services. 3 in 4 are satisfied with the </a:t>
            </a:r>
            <a:r>
              <a:rPr lang="en-GB" sz="1800" b="1" dirty="0">
                <a:solidFill>
                  <a:srgbClr val="009690"/>
                </a:solidFill>
                <a:latin typeface="Arial"/>
                <a:ea typeface="+mn-ea"/>
                <a:cs typeface="+mn-cs"/>
              </a:rPr>
              <a:t>parks and other green spaces </a:t>
            </a:r>
            <a:r>
              <a:rPr lang="en-GB" sz="1800" b="1" dirty="0">
                <a:solidFill>
                  <a:srgbClr val="5C5B5A"/>
                </a:solidFill>
                <a:latin typeface="Arial"/>
                <a:ea typeface="+mn-ea"/>
                <a:cs typeface="+mn-cs"/>
              </a:rPr>
              <a:t>in their local area, 2 in 3 are satisfied with their </a:t>
            </a:r>
            <a:r>
              <a:rPr lang="en-GB" sz="1800" b="1" dirty="0">
                <a:solidFill>
                  <a:srgbClr val="009690"/>
                </a:solidFill>
                <a:latin typeface="Arial"/>
                <a:ea typeface="+mn-ea"/>
                <a:cs typeface="+mn-cs"/>
              </a:rPr>
              <a:t>local services and amenities </a:t>
            </a:r>
            <a:r>
              <a:rPr lang="en-GB" sz="1800" b="1" dirty="0">
                <a:solidFill>
                  <a:srgbClr val="5C5B5A"/>
                </a:solidFill>
                <a:latin typeface="Arial"/>
                <a:ea typeface="+mn-ea"/>
                <a:cs typeface="+mn-cs"/>
              </a:rPr>
              <a:t>and over half are satisfied with their </a:t>
            </a:r>
            <a:r>
              <a:rPr lang="en-GB" sz="1800" b="1" dirty="0">
                <a:solidFill>
                  <a:srgbClr val="009690"/>
                </a:solidFill>
                <a:latin typeface="Arial"/>
                <a:ea typeface="+mn-ea"/>
                <a:cs typeface="+mn-cs"/>
              </a:rPr>
              <a:t>nearest town centre</a:t>
            </a:r>
            <a:r>
              <a:rPr lang="en-GB" sz="1800" b="1" dirty="0">
                <a:solidFill>
                  <a:srgbClr val="5C5B5A"/>
                </a:solidFill>
                <a:latin typeface="Arial"/>
                <a:ea typeface="+mn-ea"/>
                <a:cs typeface="+mn-cs"/>
              </a:rPr>
              <a:t>. Satisfaction is lower for </a:t>
            </a:r>
            <a:r>
              <a:rPr lang="en-GB" sz="1800" b="1" dirty="0">
                <a:solidFill>
                  <a:srgbClr val="009690"/>
                </a:solidFill>
                <a:latin typeface="Arial"/>
                <a:ea typeface="+mn-ea"/>
                <a:cs typeface="+mn-cs"/>
              </a:rPr>
              <a:t>cultural facilities like museums, theatres and events</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Level of satisfaction with facilities in the local area</a:t>
            </a:r>
          </a:p>
        </p:txBody>
      </p:sp>
      <p:graphicFrame>
        <p:nvGraphicFramePr>
          <p:cNvPr id="8" name="Chart 7" descr="Line chart showing levels of satisfaction with facilities in the local area. 75% are satisfied with parks and other green spaces, 65% are satisfied with local services and amenities, 60% are satisfied with their nearest town centre and 47% are satisfied with cultural facilities.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1109038291"/>
              </p:ext>
            </p:extLst>
          </p:nvPr>
        </p:nvGraphicFramePr>
        <p:xfrm>
          <a:off x="493991" y="1811547"/>
          <a:ext cx="10123209"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TextBox 1">
            <a:extLst>
              <a:ext uri="{FF2B5EF4-FFF2-40B4-BE49-F238E27FC236}">
                <a16:creationId xmlns:a16="http://schemas.microsoft.com/office/drawing/2014/main" id="{115CE719-57B4-0647-EC11-055017621D7D}"/>
              </a:ext>
              <a:ext uri="{C183D7F6-B498-43B3-948B-1728B52AA6E4}">
                <adec:decorative xmlns:adec="http://schemas.microsoft.com/office/drawing/2017/decorative" val="1"/>
              </a:ext>
            </a:extLst>
          </p:cNvPr>
          <p:cNvSpPr txBox="1"/>
          <p:nvPr/>
        </p:nvSpPr>
        <p:spPr>
          <a:xfrm>
            <a:off x="10523426" y="1811547"/>
            <a:ext cx="1512877" cy="2862322"/>
          </a:xfrm>
          <a:prstGeom prst="rect">
            <a:avLst/>
          </a:prstGeom>
          <a:noFill/>
          <a:ln>
            <a:solidFill>
              <a:srgbClr val="5C5B5A"/>
            </a:solidFill>
          </a:ln>
        </p:spPr>
        <p:txBody>
          <a:bodyPr wrap="square" rtlCol="0">
            <a:spAutoFit/>
          </a:bodyPr>
          <a:lstStyle/>
          <a:p>
            <a:pPr algn="ctr"/>
            <a:r>
              <a:rPr lang="en-GB" sz="1200">
                <a:solidFill>
                  <a:srgbClr val="5C5B5A"/>
                </a:solidFill>
                <a:latin typeface="Arial"/>
              </a:rPr>
              <a:t>Respondents have the option of indicating they do not have experience of a particular service/aspect, or that something is not available at all in their local area. To see a summary table of the latest survey data, please look at slide 96 and 97 in the Appendix</a:t>
            </a:r>
          </a:p>
        </p:txBody>
      </p:sp>
    </p:spTree>
    <p:custDataLst>
      <p:tags r:id="rId1"/>
    </p:custDataLst>
    <p:extLst>
      <p:ext uri="{BB962C8B-B14F-4D97-AF65-F5344CB8AC3E}">
        <p14:creationId xmlns:p14="http://schemas.microsoft.com/office/powerpoint/2010/main" val="23561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Methodology</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3088" y="712752"/>
            <a:ext cx="11288062" cy="535678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0000"/>
              </a:lnSpc>
              <a:spcBef>
                <a:spcPts val="0"/>
              </a:spcBef>
              <a:spcAft>
                <a:spcPts val="8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Between February 2022 and </a:t>
            </a:r>
            <a:r>
              <a:rPr lang="en-GB" sz="1400">
                <a:latin typeface="Arial" panose="020B0604020202020204"/>
              </a:rPr>
              <a:t>October 2024</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BMG Research has undertaken </a:t>
            </a:r>
            <a:r>
              <a:rPr lang="en-GB" sz="1400">
                <a:latin typeface="Arial" panose="020B0604020202020204"/>
              </a:rPr>
              <a:t>fifteen surveys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each comprising circa 1,500 residents from across Greater Manchester.</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panose="020B0604020202020204"/>
            </a:endParaRPr>
          </a:p>
          <a:p>
            <a:pPr>
              <a:lnSpc>
                <a:spcPct val="100000"/>
              </a:lnSpc>
              <a:spcBef>
                <a:spcPts val="0"/>
              </a:spcBef>
              <a:spcAft>
                <a:spcPts val="8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In </a:t>
            </a:r>
            <a:r>
              <a:rPr lang="en-GB" sz="1400">
                <a:latin typeface="Arial" panose="020B0604020202020204"/>
              </a:rPr>
              <a:t>surveys 1 to 11</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the sample was comprised of approximately 750 online panel respondents, </a:t>
            </a:r>
            <a:r>
              <a:rPr lang="en-GB" sz="1400">
                <a:latin typeface="Arial" panose="020B0604020202020204"/>
              </a:rPr>
              <a:t>250 telephone respondents, and 500 online ‘river sampled’ respondents (those who responded to adverts, offers and invitations to take part in the surveys).</a:t>
            </a:r>
            <a:endParaRPr lang="en-GB" sz="1400">
              <a:latin typeface="Arial" panose="020B0604020202020204"/>
              <a:cs typeface="Arial"/>
            </a:endParaRPr>
          </a:p>
          <a:p>
            <a:pPr>
              <a:lnSpc>
                <a:spcPct val="100000"/>
              </a:lnSpc>
              <a:spcBef>
                <a:spcPts val="0"/>
              </a:spcBef>
              <a:spcAft>
                <a:spcPts val="800"/>
              </a:spcAft>
              <a:defRPr/>
            </a:pPr>
            <a:r>
              <a:rPr lang="en-GB" sz="1400" b="1">
                <a:solidFill>
                  <a:srgbClr val="009690"/>
                </a:solidFill>
                <a:latin typeface="Arial" panose="020B0604020202020204"/>
              </a:rPr>
              <a:t>From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survey 12 (May 2024) onwards the methodology was revised</a:t>
            </a:r>
            <a:r>
              <a:rPr kumimoji="0" lang="en-GB" sz="1400" i="0" u="none" strike="noStrike" kern="1200" cap="none" spc="0" normalizeH="0" baseline="0" noProof="0">
                <a:ln>
                  <a:noFill/>
                </a:ln>
                <a:effectLst/>
                <a:uLnTx/>
                <a:uFillTx/>
                <a:latin typeface="Arial" panose="020B0604020202020204"/>
                <a:ea typeface="+mn-ea"/>
                <a:cs typeface="+mn-cs"/>
              </a:rPr>
              <a:t>, to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now include around:</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lvl="1">
              <a:lnSpc>
                <a:spcPct val="100000"/>
              </a:lnSpc>
              <a:spcBef>
                <a:spcPts val="0"/>
              </a:spcBef>
              <a:spcAft>
                <a:spcPts val="800"/>
              </a:spcAft>
              <a:defRPr/>
            </a:pPr>
            <a:r>
              <a:rPr lang="en-GB" sz="1400">
                <a:latin typeface="Arial" panose="020B0604020202020204"/>
                <a:cs typeface="Arial"/>
              </a:rPr>
              <a:t>750 online panel respondents</a:t>
            </a:r>
          </a:p>
          <a:p>
            <a:pPr lvl="1">
              <a:lnSpc>
                <a:spcPct val="100000"/>
              </a:lnSpc>
              <a:spcBef>
                <a:spcPts val="0"/>
              </a:spcBef>
              <a:spcAft>
                <a:spcPts val="800"/>
              </a:spcAft>
              <a:defRPr/>
            </a:pPr>
            <a:r>
              <a:rPr lang="en-GB" sz="1400">
                <a:latin typeface="Arial" panose="020B0604020202020204"/>
                <a:cs typeface="Arial"/>
              </a:rPr>
              <a:t>500 online rapid respondents (see </a:t>
            </a:r>
            <a:r>
              <a:rPr lang="en-GB" sz="1400">
                <a:latin typeface="Arial" panose="020B0604020202020204"/>
                <a:cs typeface="Arial"/>
                <a:hlinkClick r:id="rId4" action="ppaction://hlinksldjump"/>
              </a:rPr>
              <a:t>Appendix</a:t>
            </a:r>
            <a:r>
              <a:rPr lang="en-GB" sz="1400">
                <a:latin typeface="Arial" panose="020B0604020202020204"/>
                <a:cs typeface="Arial"/>
              </a:rPr>
              <a:t> for more details), and </a:t>
            </a:r>
          </a:p>
          <a:p>
            <a:pPr lvl="1">
              <a:lnSpc>
                <a:spcPct val="100000"/>
              </a:lnSpc>
              <a:spcBef>
                <a:spcPts val="0"/>
              </a:spcBef>
              <a:spcAft>
                <a:spcPts val="800"/>
              </a:spcAft>
              <a:defRPr/>
            </a:pPr>
            <a:r>
              <a:rPr lang="en-GB" sz="1400">
                <a:latin typeface="Arial" panose="020B0604020202020204"/>
                <a:cs typeface="Arial"/>
              </a:rPr>
              <a:t>250 face-to-face respondents</a:t>
            </a:r>
            <a:endParaRPr lang="en-GB" sz="1400">
              <a:latin typeface="Arial"/>
              <a:ea typeface="Calibri" panose="020F0502020204030204"/>
              <a:cs typeface="Arial"/>
            </a:endParaRPr>
          </a:p>
          <a:p>
            <a:pPr>
              <a:lnSpc>
                <a:spcPct val="100000"/>
              </a:lnSpc>
              <a:spcBef>
                <a:spcPts val="0"/>
              </a:spcBef>
              <a:spcAft>
                <a:spcPts val="8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This mix of online and face-to-face surveying was agreed so that </a:t>
            </a:r>
            <a:r>
              <a:rPr lang="en-GB" sz="1400">
                <a:latin typeface="Arial" panose="020B0604020202020204"/>
              </a:rPr>
              <a:t>the most representative</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and robust sample of Greater Manchester residents </a:t>
            </a:r>
            <a:r>
              <a:rPr lang="en-GB" sz="1400">
                <a:latin typeface="Arial" panose="020B0604020202020204"/>
              </a:rPr>
              <a:t>can be</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regularly sourced within available time and budget.</a:t>
            </a:r>
            <a:r>
              <a:rPr lang="en-GB" sz="1400">
                <a:latin typeface="Arial" panose="020B0604020202020204"/>
              </a:rPr>
              <a:t> </a:t>
            </a:r>
            <a:r>
              <a:rPr lang="en-GB" sz="1400" b="1">
                <a:solidFill>
                  <a:srgbClr val="009690"/>
                </a:solidFill>
                <a:latin typeface="Arial" panose="020B0604020202020204"/>
              </a:rPr>
              <a:t>One of the main reasons the</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face-to-face element </a:t>
            </a:r>
            <a:r>
              <a:rPr lang="en-GB" sz="1400" b="1">
                <a:solidFill>
                  <a:srgbClr val="009690"/>
                </a:solidFill>
                <a:latin typeface="Arial" panose="020B0604020202020204"/>
              </a:rPr>
              <a:t>is included</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a:t>
            </a:r>
            <a:r>
              <a:rPr lang="en-GB" sz="1400" b="1">
                <a:solidFill>
                  <a:srgbClr val="009690"/>
                </a:solidFill>
                <a:latin typeface="Arial" panose="020B0604020202020204"/>
              </a:rPr>
              <a:t>is so</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that those without internet access </a:t>
            </a:r>
            <a:r>
              <a:rPr lang="en-GB" sz="1400" b="1">
                <a:solidFill>
                  <a:srgbClr val="009690"/>
                </a:solidFill>
                <a:latin typeface="Arial" panose="020B0604020202020204"/>
              </a:rPr>
              <a:t>can take</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part in the survey. It </a:t>
            </a:r>
            <a:r>
              <a:rPr lang="en-GB" sz="1400" b="1">
                <a:solidFill>
                  <a:srgbClr val="009690"/>
                </a:solidFill>
                <a:latin typeface="Arial" panose="020B0604020202020204"/>
              </a:rPr>
              <a:t>has replaced</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the previous telephone approach because analysis</a:t>
            </a:r>
            <a:r>
              <a:rPr lang="en-GB" sz="1400" b="1">
                <a:solidFill>
                  <a:srgbClr val="009690"/>
                </a:solidFill>
                <a:latin typeface="Arial" panose="020B0604020202020204"/>
              </a:rPr>
              <a:t> suggests those</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 who are truly digitally excluded are less likely to be able to take part by phone</a:t>
            </a:r>
            <a:r>
              <a:rPr lang="en-GB" sz="1400" b="1">
                <a:solidFill>
                  <a:srgbClr val="009690"/>
                </a:solidFill>
                <a:latin typeface="Arial" panose="020B0604020202020204"/>
              </a:rPr>
              <a:t>.* </a:t>
            </a:r>
            <a:endParaRPr lang="en-GB" sz="1400">
              <a:solidFill>
                <a:srgbClr val="009690"/>
              </a:solidFill>
              <a:latin typeface="Arial" panose="020B0604020202020204"/>
              <a:cs typeface="Arial" panose="020B0604020202020204"/>
            </a:endParaRPr>
          </a:p>
          <a:p>
            <a:pPr>
              <a:lnSpc>
                <a:spcPct val="100000"/>
              </a:lnSpc>
              <a:spcBef>
                <a:spcPts val="0"/>
              </a:spcBef>
              <a:spcAft>
                <a:spcPts val="800"/>
              </a:spcAft>
              <a:defRPr/>
            </a:pPr>
            <a:r>
              <a:rPr lang="en-GB" sz="1400">
                <a:latin typeface="Arial" panose="020B0604020202020204"/>
                <a:cs typeface="Arial" panose="020B0604020202020204"/>
              </a:rPr>
              <a:t>This new methodology will remain consistent for the duration of 2024/25. With four waves of face-to-face methodology now, the degree to which the change in methodology has impacted on results can be understood - see </a:t>
            </a:r>
            <a:r>
              <a:rPr lang="en-GB" sz="1400">
                <a:latin typeface="Arial" panose="020B0604020202020204"/>
                <a:cs typeface="Arial" panose="020B0604020202020204"/>
                <a:hlinkClick r:id="rId4" action="ppaction://hlinksldjump"/>
              </a:rPr>
              <a:t>Appendix</a:t>
            </a:r>
            <a:r>
              <a:rPr lang="en-GB" sz="1400">
                <a:latin typeface="Arial" panose="020B0604020202020204"/>
                <a:cs typeface="Arial" panose="020B0604020202020204"/>
              </a:rPr>
              <a:t> for more details.</a:t>
            </a:r>
            <a:endParaRPr lang="en-GB" sz="1400">
              <a:solidFill>
                <a:srgbClr val="000000"/>
              </a:solidFill>
              <a:latin typeface="Arial" panose="020B0604020202020204"/>
              <a:cs typeface="Arial"/>
            </a:endParaRPr>
          </a:p>
          <a:p>
            <a:pPr marL="228600" marR="0" lvl="0" indent="-228600" algn="l" defTabSz="914400">
              <a:lnSpc>
                <a:spcPct val="100000"/>
              </a:lnSpc>
              <a:spcBef>
                <a:spcPts val="0"/>
              </a:spcBef>
              <a:spcAft>
                <a:spcPts val="8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Each survey is designed to take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15 minutes</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on average for respondents to complete; however, due to the emotive nature of some topics covered, face-to-face interviews tend to take longer than this.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Quotas</a:t>
            </a:r>
            <a:r>
              <a:rPr kumimoji="0" lang="en-GB" sz="1400" b="1" i="0" u="none" strike="noStrike" kern="1200" cap="none" spc="0" normalizeH="0" baseline="0" noProof="0">
                <a:ln>
                  <a:noFill/>
                </a:ln>
                <a:solidFill>
                  <a:srgbClr val="5C5B5A"/>
                </a:solidFill>
                <a:effectLst/>
                <a:uLnTx/>
                <a:uFillTx/>
                <a:latin typeface="Arial" panose="020B0604020202020204"/>
                <a:ea typeface="+mn-ea"/>
                <a:cs typeface="+mn-cs"/>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are set to ensure the sample broadly reflects the profile of Greater Manchester’s population by gender, age, ethnicity and disability, with further consideration </a:t>
            </a:r>
            <a:r>
              <a:rPr lang="en-GB" sz="1400">
                <a:latin typeface="Arial" panose="020B0604020202020204"/>
              </a:rPr>
              <a:t>of wider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protected and key characteristics.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a:lnSpc>
                <a:spcPct val="100000"/>
              </a:lnSpc>
              <a:spcBef>
                <a:spcPts val="0"/>
              </a:spcBef>
              <a:spcAft>
                <a:spcPts val="800"/>
              </a:spcAft>
              <a:defRPr/>
            </a:pP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Weights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have been applied to the data gathered to ensure the sample matches the population profile by age, gender, ethnicity</a:t>
            </a:r>
            <a:r>
              <a:rPr lang="en-GB" sz="1400">
                <a:latin typeface="Arial" panose="020B0604020202020204"/>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disability and locality, and to ensure consistency between individual surveys.</a:t>
            </a:r>
            <a:r>
              <a:rPr lang="en-GB" sz="1400">
                <a:latin typeface="Arial" panose="020B0604020202020204"/>
              </a:rPr>
              <a:t> </a:t>
            </a:r>
            <a:endParaRPr lang="en-GB" sz="1400" b="0" i="0" u="none" strike="noStrike" kern="1200" cap="none" spc="0" normalizeH="0" baseline="0" noProof="0">
              <a:ln>
                <a:noFill/>
              </a:ln>
              <a:solidFill>
                <a:srgbClr val="5C5B5A"/>
              </a:solidFill>
              <a:effectLst/>
              <a:uLnTx/>
              <a:uFillTx/>
              <a:latin typeface="Arial" panose="020B0604020202020204"/>
              <a:cs typeface="Arial"/>
            </a:endParaRPr>
          </a:p>
        </p:txBody>
      </p:sp>
      <p:sp>
        <p:nvSpPr>
          <p:cNvPr id="2" name="TextBox 1">
            <a:extLst>
              <a:ext uri="{FF2B5EF4-FFF2-40B4-BE49-F238E27FC236}">
                <a16:creationId xmlns:a16="http://schemas.microsoft.com/office/drawing/2014/main" id="{A50CE881-DD36-9307-B222-C05304157606}"/>
              </a:ext>
            </a:extLst>
          </p:cNvPr>
          <p:cNvSpPr txBox="1"/>
          <p:nvPr/>
        </p:nvSpPr>
        <p:spPr>
          <a:xfrm>
            <a:off x="548116" y="6269076"/>
            <a:ext cx="10996576"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a:solidFill>
                  <a:srgbClr val="5C5B5A"/>
                </a:solidFill>
                <a:latin typeface="Arial"/>
                <a:cs typeface="Arial"/>
              </a:rPr>
              <a:t>*When reviewing digital inclusion findings in this report, readers should be aware that some modal impacts do exist between telephone and face-to-face approaches because of the way participants are recruited. See relevant section of this report for more details on the rationale for changes in methodology for 2024/25 waves of the survey.</a:t>
            </a: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11910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3 in 5 (61%) continue to </a:t>
            </a:r>
            <a:r>
              <a:rPr kumimoji="0" lang="en-GB" sz="1800" b="1" i="0" u="none" strike="noStrike" kern="1200" cap="none" spc="0" normalizeH="0" baseline="0" noProof="0" dirty="0">
                <a:ln>
                  <a:noFill/>
                </a:ln>
                <a:solidFill>
                  <a:srgbClr val="009690"/>
                </a:solidFill>
                <a:effectLst/>
                <a:uLnTx/>
                <a:uFillTx/>
                <a:latin typeface="Arial"/>
                <a:ea typeface="+mn-ea"/>
                <a:cs typeface="+mn-cs"/>
              </a:rPr>
              <a:t>agree that their local area is well maintained </a:t>
            </a:r>
            <a:r>
              <a:rPr kumimoji="0" lang="en-GB" sz="1800" b="1" i="0" u="none" strike="noStrike" kern="1200" cap="none" spc="0" normalizeH="0" baseline="0" noProof="0" dirty="0">
                <a:ln>
                  <a:noFill/>
                </a:ln>
                <a:solidFill>
                  <a:srgbClr val="5C5B5A"/>
                </a:solidFill>
                <a:effectLst/>
                <a:uLnTx/>
                <a:uFillTx/>
                <a:latin typeface="Arial"/>
                <a:ea typeface="+mn-ea"/>
                <a:cs typeface="+mn-cs"/>
              </a:rPr>
              <a:t>has remained stable with August, with </a:t>
            </a:r>
            <a:r>
              <a:rPr lang="en-GB" sz="1800" b="1" dirty="0">
                <a:solidFill>
                  <a:srgbClr val="5C5B5A"/>
                </a:solidFill>
                <a:latin typeface="Arial"/>
                <a:ea typeface="+mn-ea"/>
                <a:cs typeface="+mn-cs"/>
              </a:rPr>
              <a:t>39% disagreeing</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1749689" y="1278078"/>
            <a:ext cx="8692622"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 ‘my local area is well maintained’…..</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7" name="Chart 6" descr="Stacked line chart showing agreement with local area being well maintained, 60% agree and 40% disagree.">
            <a:extLst>
              <a:ext uri="{FF2B5EF4-FFF2-40B4-BE49-F238E27FC236}">
                <a16:creationId xmlns:a16="http://schemas.microsoft.com/office/drawing/2014/main" id="{4ADEF817-4E73-74BA-F0CD-32B445617B35}"/>
              </a:ext>
            </a:extLst>
          </p:cNvPr>
          <p:cNvGraphicFramePr/>
          <p:nvPr>
            <p:extLst>
              <p:ext uri="{D42A27DB-BD31-4B8C-83A1-F6EECF244321}">
                <p14:modId xmlns:p14="http://schemas.microsoft.com/office/powerpoint/2010/main" val="2057231131"/>
              </p:ext>
            </p:extLst>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descr="Stacked line chart showing agreement with local area being well maintained, 61% agree and 39% disagree.">
            <a:extLst>
              <a:ext uri="{FF2B5EF4-FFF2-40B4-BE49-F238E27FC236}">
                <a16:creationId xmlns:a16="http://schemas.microsoft.com/office/drawing/2014/main" id="{2E44F065-B4E6-4521-37D4-2AE9C3BA1BC3}"/>
              </a:ext>
            </a:extLst>
          </p:cNvPr>
          <p:cNvGraphicFramePr/>
          <p:nvPr>
            <p:extLst>
              <p:ext uri="{D42A27DB-BD31-4B8C-83A1-F6EECF244321}">
                <p14:modId xmlns:p14="http://schemas.microsoft.com/office/powerpoint/2010/main" val="3166900000"/>
              </p:ext>
            </p:extLst>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Chart which shows if people think that their area is well maintained. Results remain in line with previous waves with 3 in 5 saying their local area is well maintained. Results remain stable. ">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0474829"/>
              </p:ext>
            </p:extLst>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6"/>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68520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2">
            <a:extLst>
              <a:ext uri="{FF2B5EF4-FFF2-40B4-BE49-F238E27FC236}">
                <a16:creationId xmlns:a16="http://schemas.microsoft.com/office/drawing/2014/main" id="{CC4FBD49-A64E-1753-27F3-0FD4DFB15CCE}"/>
              </a:ext>
            </a:extLst>
          </p:cNvPr>
          <p:cNvSpPr txBox="1">
            <a:spLocks noGrp="1"/>
          </p:cNvSpPr>
          <p:nvPr>
            <p:ph type="title" idx="4294967295"/>
          </p:nvPr>
        </p:nvSpPr>
        <p:spPr>
          <a:xfrm>
            <a:off x="230383" y="247954"/>
            <a:ext cx="11484730"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Whilst t</a:t>
            </a:r>
            <a:r>
              <a:rPr kumimoji="0" lang="en-GB" sz="1800" b="1" i="0" u="none" strike="noStrike" kern="1200" cap="none" spc="0" normalizeH="0" baseline="0" noProof="0" dirty="0">
                <a:ln>
                  <a:noFill/>
                </a:ln>
                <a:solidFill>
                  <a:srgbClr val="5C5B5A"/>
                </a:solidFill>
                <a:effectLst/>
                <a:uLnTx/>
                <a:uFillTx/>
                <a:latin typeface="Arial"/>
                <a:ea typeface="+mn-ea"/>
                <a:cs typeface="+mn-cs"/>
              </a:rPr>
              <a:t>he proportion who </a:t>
            </a:r>
            <a:r>
              <a:rPr kumimoji="0" lang="en-GB" sz="1800" b="1" i="0" u="none" strike="noStrike" kern="1200" cap="none" spc="0" normalizeH="0" baseline="0" noProof="0" dirty="0">
                <a:ln>
                  <a:noFill/>
                </a:ln>
                <a:solidFill>
                  <a:srgbClr val="009690"/>
                </a:solidFill>
                <a:effectLst/>
                <a:uLnTx/>
                <a:uFillTx/>
                <a:latin typeface="Arial"/>
                <a:ea typeface="+mn-ea"/>
                <a:cs typeface="+mn-cs"/>
              </a:rPr>
              <a:t>agree that there are opportunities to take part in cultural events and activities </a:t>
            </a:r>
            <a:r>
              <a:rPr kumimoji="0" lang="en-GB" sz="1800" b="1" i="0" u="none" strike="noStrike" kern="1200" cap="none" spc="0" normalizeH="0" baseline="0" noProof="0" dirty="0">
                <a:ln>
                  <a:noFill/>
                </a:ln>
                <a:solidFill>
                  <a:srgbClr val="5C5B5A"/>
                </a:solidFill>
                <a:effectLst/>
                <a:uLnTx/>
                <a:uFillTx/>
                <a:latin typeface="Arial"/>
                <a:ea typeface="+mn-ea"/>
                <a:cs typeface="+mn-cs"/>
              </a:rPr>
              <a:t>has remained at around 3 in 5 </a:t>
            </a:r>
            <a:r>
              <a:rPr lang="en-GB" sz="1800" b="1" dirty="0">
                <a:solidFill>
                  <a:srgbClr val="5C5B5A"/>
                </a:solidFill>
                <a:latin typeface="Arial"/>
                <a:ea typeface="+mn-ea"/>
                <a:cs typeface="+mn-cs"/>
              </a:rPr>
              <a:t>historically – those who ‘definitely agree’ have fallen significantly in October (with those only ‘tending to agree’ having risen)</a:t>
            </a:r>
            <a:endParaRPr kumimoji="0" lang="en-GB" sz="1800" b="1" i="0" u="none" strike="noStrike" kern="1200" cap="none" spc="0" normalizeH="0" baseline="0" noProof="0" dirty="0">
              <a:ln>
                <a:noFill/>
              </a:ln>
              <a:solidFill>
                <a:srgbClr val="5C5B5A"/>
              </a:solidFill>
              <a:effectLst/>
              <a:uLnTx/>
              <a:uFillTx/>
              <a:latin typeface="Arial"/>
              <a:ea typeface="+mn-ea"/>
              <a:cs typeface="Arial"/>
            </a:endParaRPr>
          </a:p>
        </p:txBody>
      </p:sp>
      <p:sp>
        <p:nvSpPr>
          <p:cNvPr id="31" name="TextBox 30">
            <a:extLst>
              <a:ext uri="{FF2B5EF4-FFF2-40B4-BE49-F238E27FC236}">
                <a16:creationId xmlns:a16="http://schemas.microsoft.com/office/drawing/2014/main" id="{C4FDD37E-CD27-954F-8ED2-8BE230EE872B}"/>
              </a:ext>
            </a:extLst>
          </p:cNvPr>
          <p:cNvSpPr txBox="1"/>
          <p:nvPr/>
        </p:nvSpPr>
        <p:spPr>
          <a:xfrm>
            <a:off x="651144" y="1252054"/>
            <a:ext cx="10889713"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6" name="Chart 5" descr="Stacked line chart showing agreement with opportunities to take part in cultural events and activities. 58% agree and 27% disagree. ">
            <a:extLst>
              <a:ext uri="{FF2B5EF4-FFF2-40B4-BE49-F238E27FC236}">
                <a16:creationId xmlns:a16="http://schemas.microsoft.com/office/drawing/2014/main" id="{4ADEF817-4E73-74BA-F0CD-32B445617B35}"/>
              </a:ext>
            </a:extLst>
          </p:cNvPr>
          <p:cNvGraphicFramePr/>
          <p:nvPr/>
        </p:nvGraphicFramePr>
        <p:xfrm>
          <a:off x="1084715" y="1493176"/>
          <a:ext cx="10022569" cy="4579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descr="Chart showing respondents views to opportunities to take part in cultural events. Those who definitely agree has fallen significantly by 4% but those who agree has increased by 4% so the overall agreement rate has stayed the same ">
            <a:extLst>
              <a:ext uri="{FF2B5EF4-FFF2-40B4-BE49-F238E27FC236}">
                <a16:creationId xmlns:a16="http://schemas.microsoft.com/office/drawing/2014/main" id="{2E44F065-B4E6-4521-37D4-2AE9C3BA1BC3}"/>
              </a:ext>
            </a:extLst>
          </p:cNvPr>
          <p:cNvGraphicFramePr/>
          <p:nvPr>
            <p:extLst>
              <p:ext uri="{D42A27DB-BD31-4B8C-83A1-F6EECF244321}">
                <p14:modId xmlns:p14="http://schemas.microsoft.com/office/powerpoint/2010/main" val="3702666251"/>
              </p:ext>
            </p:extLst>
          </p:nvPr>
        </p:nvGraphicFramePr>
        <p:xfrm>
          <a:off x="1135535" y="2214351"/>
          <a:ext cx="10022569" cy="41908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descr="Those people who disagree that there are opportunities for cultural events in their area has stayed in line with the previous couple of waves, however the % has decreased from earlier in the year of those who definitely disagree.  ">
            <a:extLst>
              <a:ext uri="{FF2B5EF4-FFF2-40B4-BE49-F238E27FC236}">
                <a16:creationId xmlns:a16="http://schemas.microsoft.com/office/drawing/2014/main" id="{EB9BEE48-0482-A365-8B09-A1C437A6EBC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7043134"/>
              </p:ext>
            </p:extLst>
          </p:nvPr>
        </p:nvGraphicFramePr>
        <p:xfrm>
          <a:off x="1269901" y="3313698"/>
          <a:ext cx="10022569" cy="4055716"/>
        </p:xfrm>
        <a:graphic>
          <a:graphicData uri="http://schemas.openxmlformats.org/drawingml/2006/chart">
            <c:chart xmlns:c="http://schemas.openxmlformats.org/drawingml/2006/chart" xmlns:r="http://schemas.openxmlformats.org/officeDocument/2006/relationships" r:id="rId5"/>
          </a:graphicData>
        </a:graphic>
      </p:graphicFrame>
      <p:grpSp>
        <p:nvGrpSpPr>
          <p:cNvPr id="34" name="Group 33">
            <a:extLst>
              <a:ext uri="{FF2B5EF4-FFF2-40B4-BE49-F238E27FC236}">
                <a16:creationId xmlns:a16="http://schemas.microsoft.com/office/drawing/2014/main" id="{E14A4985-DF0E-B9AA-F135-D242B41391B2}"/>
              </a:ext>
              <a:ext uri="{C183D7F6-B498-43B3-948B-1728B52AA6E4}">
                <adec:decorative xmlns:adec="http://schemas.microsoft.com/office/drawing/2017/decorative" val="1"/>
              </a:ext>
            </a:extLst>
          </p:cNvPr>
          <p:cNvGrpSpPr/>
          <p:nvPr/>
        </p:nvGrpSpPr>
        <p:grpSpPr>
          <a:xfrm>
            <a:off x="9372876" y="5974112"/>
            <a:ext cx="2808115" cy="269304"/>
            <a:chOff x="229117" y="5927615"/>
            <a:chExt cx="2808115" cy="269304"/>
          </a:xfrm>
        </p:grpSpPr>
        <p:grpSp>
          <p:nvGrpSpPr>
            <p:cNvPr id="35" name="Group 34" descr="Green and Red arrows to signify when a statistic is significantly higher or lower than the previous survey.">
              <a:extLst>
                <a:ext uri="{FF2B5EF4-FFF2-40B4-BE49-F238E27FC236}">
                  <a16:creationId xmlns:a16="http://schemas.microsoft.com/office/drawing/2014/main" id="{3C564310-89D0-0076-C65D-6A50FE503B0D}"/>
                </a:ext>
              </a:extLst>
            </p:cNvPr>
            <p:cNvGrpSpPr/>
            <p:nvPr/>
          </p:nvGrpSpPr>
          <p:grpSpPr>
            <a:xfrm>
              <a:off x="229117" y="5927615"/>
              <a:ext cx="2808115" cy="269304"/>
              <a:chOff x="520117" y="5772736"/>
              <a:chExt cx="2808115" cy="269304"/>
            </a:xfrm>
          </p:grpSpPr>
          <p:sp>
            <p:nvSpPr>
              <p:cNvPr id="37" name="Arrow: Down 36">
                <a:extLst>
                  <a:ext uri="{FF2B5EF4-FFF2-40B4-BE49-F238E27FC236}">
                    <a16:creationId xmlns:a16="http://schemas.microsoft.com/office/drawing/2014/main" id="{71544D77-6A55-5B13-5FBF-FED8BE97286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A7FFE886-062B-6E79-526E-737E88041442}"/>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36" name="Arrow: Down 35">
              <a:extLst>
                <a:ext uri="{FF2B5EF4-FFF2-40B4-BE49-F238E27FC236}">
                  <a16:creationId xmlns:a16="http://schemas.microsoft.com/office/drawing/2014/main" id="{ACD567C9-B7BD-11D3-6B95-3C06B9DE60A7}"/>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a:t>
            </a:r>
          </a:p>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S15, 1517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a:p>
            <a:pPr>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 name="Arrow: Down 1">
            <a:extLst>
              <a:ext uri="{FF2B5EF4-FFF2-40B4-BE49-F238E27FC236}">
                <a16:creationId xmlns:a16="http://schemas.microsoft.com/office/drawing/2014/main" id="{62CDE32A-E4F3-0691-F867-EE9436579178}"/>
              </a:ext>
              <a:ext uri="{C183D7F6-B498-43B3-948B-1728B52AA6E4}">
                <adec:decorative xmlns:adec="http://schemas.microsoft.com/office/drawing/2017/decorative" val="1"/>
              </a:ext>
            </a:extLst>
          </p:cNvPr>
          <p:cNvSpPr/>
          <p:nvPr/>
        </p:nvSpPr>
        <p:spPr>
          <a:xfrm>
            <a:off x="10799951" y="212387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Arrow: Down 4">
            <a:extLst>
              <a:ext uri="{FF2B5EF4-FFF2-40B4-BE49-F238E27FC236}">
                <a16:creationId xmlns:a16="http://schemas.microsoft.com/office/drawing/2014/main" id="{B3D9665A-3ADD-AFCA-4B70-A65C603F69CC}"/>
              </a:ext>
              <a:ext uri="{C183D7F6-B498-43B3-948B-1728B52AA6E4}">
                <adec:decorative xmlns:adec="http://schemas.microsoft.com/office/drawing/2017/decorative" val="1"/>
              </a:ext>
            </a:extLst>
          </p:cNvPr>
          <p:cNvSpPr/>
          <p:nvPr/>
        </p:nvSpPr>
        <p:spPr>
          <a:xfrm rot="10800000">
            <a:off x="10799950" y="283578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33368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501604" cy="792832"/>
          </a:xfrm>
        </p:spPr>
        <p:txBody>
          <a:bodyPr>
            <a:noAutofit/>
          </a:bodyPr>
          <a:lstStyle/>
          <a:p>
            <a:r>
              <a:rPr lang="en-GB" sz="1800" b="1" dirty="0">
                <a:solidFill>
                  <a:srgbClr val="5C5B5A"/>
                </a:solidFill>
                <a:latin typeface="Arial"/>
                <a:ea typeface="+mn-ea"/>
                <a:cs typeface="+mn-cs"/>
              </a:rPr>
              <a:t>With regards to community cohesion, stability prevails, with belief in your local area being a place where </a:t>
            </a:r>
            <a:r>
              <a:rPr lang="en-GB" sz="1800" b="1" dirty="0">
                <a:solidFill>
                  <a:srgbClr val="009690"/>
                </a:solidFill>
                <a:latin typeface="Arial"/>
                <a:ea typeface="+mn-ea"/>
                <a:cs typeface="+mn-cs"/>
              </a:rPr>
              <a:t>people from different backgrounds get on well together </a:t>
            </a:r>
            <a:r>
              <a:rPr lang="en-GB" sz="1800" b="1" dirty="0">
                <a:solidFill>
                  <a:srgbClr val="5C5B5A"/>
                </a:solidFill>
                <a:latin typeface="Arial"/>
                <a:ea typeface="+mn-ea"/>
                <a:cs typeface="+mn-cs"/>
              </a:rPr>
              <a:t>sitting at around 3 in 4 respondents. On accompanying measures of social capital, around 2 in 3 respondents agree </a:t>
            </a:r>
            <a:r>
              <a:rPr lang="en-GB" sz="1800" b="1" dirty="0">
                <a:solidFill>
                  <a:srgbClr val="009690"/>
                </a:solidFill>
                <a:latin typeface="Arial"/>
                <a:ea typeface="+mn-ea"/>
                <a:cs typeface="+mn-cs"/>
              </a:rPr>
              <a:t>people look out for each other </a:t>
            </a:r>
            <a:r>
              <a:rPr lang="en-GB" sz="1800" b="1" dirty="0">
                <a:solidFill>
                  <a:srgbClr val="5C5B5A"/>
                </a:solidFill>
                <a:latin typeface="Arial"/>
                <a:ea typeface="+mn-ea"/>
                <a:cs typeface="+mn-cs"/>
              </a:rPr>
              <a:t>in their local area and that they are </a:t>
            </a:r>
            <a:r>
              <a:rPr lang="en-GB" sz="1800" b="1" dirty="0">
                <a:solidFill>
                  <a:srgbClr val="009690"/>
                </a:solidFill>
                <a:latin typeface="Arial"/>
                <a:ea typeface="+mn-ea"/>
                <a:cs typeface="+mn-cs"/>
              </a:rPr>
              <a:t>proud of it </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Level of agreement about neighbourhood relations</a:t>
            </a:r>
          </a:p>
        </p:txBody>
      </p:sp>
      <p:graphicFrame>
        <p:nvGraphicFramePr>
          <p:cNvPr id="8" name="Chart 7" descr="Line chart showing the level of agreement about neighbourhood relations. 77% agree that their local area is a place where people from different backgrounds get on well together, 72% agree that their local area is a place where people look out for each other, and 69% agree that they are proud of their local area.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4125691934"/>
              </p:ext>
            </p:extLst>
          </p:nvPr>
        </p:nvGraphicFramePr>
        <p:xfrm>
          <a:off x="619494" y="1811547"/>
          <a:ext cx="10953012" cy="4544031"/>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S7, 1488; S8, 1612; S9, 1560; S10, 1546; S11, 1460; S12, 1551; S13, 1540; S14, 1482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112635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7">
            <a:extLst>
              <a:ext uri="{FF2B5EF4-FFF2-40B4-BE49-F238E27FC236}">
                <a16:creationId xmlns:a16="http://schemas.microsoft.com/office/drawing/2014/main" id="{9C0AC134-B02C-B4C5-EEA6-C89C21DCABED}"/>
              </a:ext>
              <a:ext uri="{C183D7F6-B498-43B3-948B-1728B52AA6E4}">
                <adec:decorative xmlns:adec="http://schemas.microsoft.com/office/drawing/2017/decorative" val="0"/>
              </a:ext>
            </a:extLst>
          </p:cNvPr>
          <p:cNvSpPr txBox="1">
            <a:spLocks noGrp="1"/>
          </p:cNvSpPr>
          <p:nvPr>
            <p:ph type="title" idx="4294967295"/>
          </p:nvPr>
        </p:nvSpPr>
        <p:spPr>
          <a:xfrm>
            <a:off x="244872" y="111224"/>
            <a:ext cx="11791431"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In terms of the running of their local area, there is continued widespread agreement from respondents that the </a:t>
            </a:r>
            <a:r>
              <a:rPr kumimoji="0" lang="en-GB" sz="1800" b="1" i="0" u="none" strike="noStrike" kern="1200" cap="none" spc="0" normalizeH="0" baseline="0" noProof="0" dirty="0">
                <a:ln>
                  <a:noFill/>
                </a:ln>
                <a:solidFill>
                  <a:srgbClr val="009690"/>
                </a:solidFill>
                <a:effectLst/>
                <a:uLnTx/>
                <a:uFillTx/>
                <a:latin typeface="Arial"/>
                <a:ea typeface="+mn-ea"/>
                <a:cs typeface="+mn-cs"/>
              </a:rPr>
              <a:t>10 councils in GM should work together </a:t>
            </a:r>
            <a:r>
              <a:rPr kumimoji="0" lang="en-GB" sz="1800" b="1" i="0" u="none" strike="noStrike" kern="1200" cap="none" spc="0" normalizeH="0" baseline="0" noProof="0" dirty="0">
                <a:ln>
                  <a:noFill/>
                </a:ln>
                <a:solidFill>
                  <a:srgbClr val="5C5B5A"/>
                </a:solidFill>
                <a:effectLst/>
                <a:uLnTx/>
                <a:uFillTx/>
                <a:latin typeface="Arial"/>
                <a:ea typeface="+mn-ea"/>
                <a:cs typeface="+mn-cs"/>
              </a:rPr>
              <a:t>(92%) on widespread issues and that </a:t>
            </a:r>
            <a:r>
              <a:rPr kumimoji="0" lang="en-GB" sz="1800" b="1" i="0" u="none" strike="noStrike" kern="1200" cap="none" spc="0" normalizeH="0" baseline="0" noProof="0" dirty="0">
                <a:ln>
                  <a:noFill/>
                </a:ln>
                <a:solidFill>
                  <a:srgbClr val="009690"/>
                </a:solidFill>
                <a:effectLst/>
                <a:uLnTx/>
                <a:uFillTx/>
                <a:latin typeface="Arial"/>
                <a:ea typeface="+mn-ea"/>
                <a:cs typeface="+mn-cs"/>
              </a:rPr>
              <a:t>services are developed and influenced by people who live and work there</a:t>
            </a:r>
            <a:r>
              <a:rPr kumimoji="0" lang="en-GB" sz="1800" b="1" i="0" u="none" strike="noStrike" kern="1200" cap="none" spc="0" normalizeH="0" baseline="0" noProof="0" dirty="0">
                <a:ln>
                  <a:noFill/>
                </a:ln>
                <a:solidFill>
                  <a:srgbClr val="5C5B5A"/>
                </a:solidFill>
                <a:effectLst/>
                <a:uLnTx/>
                <a:uFillTx/>
                <a:latin typeface="Arial"/>
                <a:ea typeface="+mn-ea"/>
                <a:cs typeface="+mn-cs"/>
              </a:rPr>
              <a:t> (</a:t>
            </a:r>
            <a:r>
              <a:rPr lang="en-GB" sz="1800" b="1" dirty="0">
                <a:solidFill>
                  <a:srgbClr val="5C5B5A"/>
                </a:solidFill>
                <a:latin typeface="Arial"/>
                <a:ea typeface="+mn-ea"/>
                <a:cs typeface="+mn-cs"/>
              </a:rPr>
              <a:t>88</a:t>
            </a:r>
            <a:r>
              <a:rPr kumimoji="0" lang="en-GB" sz="1800" b="1" i="0" u="none" strike="noStrike" kern="1200" cap="none" spc="0" normalizeH="0" baseline="0" noProof="0" dirty="0">
                <a:ln>
                  <a:noFill/>
                </a:ln>
                <a:solidFill>
                  <a:srgbClr val="5C5B5A"/>
                </a:solidFill>
                <a:effectLst/>
                <a:uLnTx/>
                <a:uFillTx/>
                <a:latin typeface="Arial"/>
                <a:ea typeface="+mn-ea"/>
                <a:cs typeface="+mn-cs"/>
              </a:rPr>
              <a:t>%). Almost 4 in 5 agree they </a:t>
            </a:r>
            <a:r>
              <a:rPr kumimoji="0" lang="en-GB" sz="1800" b="1" i="0" u="none" strike="noStrike" kern="1200" cap="none" spc="0" normalizeH="0" baseline="0" noProof="0" dirty="0">
                <a:ln>
                  <a:noFill/>
                </a:ln>
                <a:solidFill>
                  <a:srgbClr val="009690"/>
                </a:solidFill>
                <a:effectLst/>
                <a:uLnTx/>
                <a:uFillTx/>
                <a:latin typeface="Arial"/>
                <a:ea typeface="+mn-ea"/>
                <a:cs typeface="+mn-cs"/>
              </a:rPr>
              <a:t>want to have a say about what happens in their local area </a:t>
            </a:r>
            <a:r>
              <a:rPr kumimoji="0" lang="en-GB" sz="1800" b="1" i="0" u="none" strike="noStrike" kern="1200" cap="none" spc="0" normalizeH="0" baseline="0" noProof="0" dirty="0">
                <a:ln>
                  <a:noFill/>
                </a:ln>
                <a:solidFill>
                  <a:srgbClr val="5C5B5A"/>
                </a:solidFill>
                <a:effectLst/>
                <a:uLnTx/>
                <a:uFillTx/>
                <a:latin typeface="Arial"/>
                <a:ea typeface="+mn-ea"/>
                <a:cs typeface="+mn-cs"/>
              </a:rPr>
              <a:t>(78%)</a:t>
            </a:r>
          </a:p>
        </p:txBody>
      </p:sp>
      <p:sp>
        <p:nvSpPr>
          <p:cNvPr id="31" name="TextBox 30">
            <a:extLst>
              <a:ext uri="{FF2B5EF4-FFF2-40B4-BE49-F238E27FC236}">
                <a16:creationId xmlns:a16="http://schemas.microsoft.com/office/drawing/2014/main" id="{C4FDD37E-CD27-954F-8ED2-8BE230EE872B}"/>
              </a:ext>
            </a:extLst>
          </p:cNvPr>
          <p:cNvSpPr txBox="1"/>
          <p:nvPr/>
        </p:nvSpPr>
        <p:spPr>
          <a:xfrm>
            <a:off x="4528336" y="1672520"/>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agreement with statements. 92% agree that the 10 councils in Greater Manchester should work together when there are issues affecting everyone in the region, 88% agree that the it's important that the services in their local area are developed and influenced by the people who live and work there, and 78% agree that they want to have a say about what happens in their local area. ">
            <a:extLst>
              <a:ext uri="{FF2B5EF4-FFF2-40B4-BE49-F238E27FC236}">
                <a16:creationId xmlns:a16="http://schemas.microsoft.com/office/drawing/2014/main" id="{E89470C3-29C9-70EE-C1B6-546B8E49D8BA}"/>
              </a:ext>
            </a:extLst>
          </p:cNvPr>
          <p:cNvGraphicFramePr/>
          <p:nvPr>
            <p:extLst>
              <p:ext uri="{D42A27DB-BD31-4B8C-83A1-F6EECF244321}">
                <p14:modId xmlns:p14="http://schemas.microsoft.com/office/powerpoint/2010/main" val="1686932608"/>
              </p:ext>
            </p:extLst>
          </p:nvPr>
        </p:nvGraphicFramePr>
        <p:xfrm>
          <a:off x="737409" y="1995685"/>
          <a:ext cx="10816537" cy="4325103"/>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976A22A2-E23E-D194-0030-0ED20E8A4B52}"/>
              </a:ext>
              <a:ext uri="{C183D7F6-B498-43B3-948B-1728B52AA6E4}">
                <adec:decorative xmlns:adec="http://schemas.microsoft.com/office/drawing/2017/decorative" val="1"/>
              </a:ext>
            </a:extLst>
          </p:cNvPr>
          <p:cNvSpPr txBox="1"/>
          <p:nvPr/>
        </p:nvSpPr>
        <p:spPr>
          <a:xfrm>
            <a:off x="3325136" y="3209511"/>
            <a:ext cx="780139"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92%</a:t>
            </a:r>
          </a:p>
          <a:p>
            <a:pPr algn="ctr"/>
            <a:r>
              <a:rPr lang="en-GB" sz="1200" b="1">
                <a:solidFill>
                  <a:srgbClr val="5C5B5A"/>
                </a:solidFill>
                <a:latin typeface="Arial"/>
              </a:rPr>
              <a:t>(-1pp)</a:t>
            </a:r>
          </a:p>
        </p:txBody>
      </p:sp>
      <p:sp>
        <p:nvSpPr>
          <p:cNvPr id="11" name="TextBox 10">
            <a:extLst>
              <a:ext uri="{FF2B5EF4-FFF2-40B4-BE49-F238E27FC236}">
                <a16:creationId xmlns:a16="http://schemas.microsoft.com/office/drawing/2014/main" id="{8D4B2C73-3841-B9B7-720E-D75DAF6CA9C9}"/>
              </a:ext>
              <a:ext uri="{C183D7F6-B498-43B3-948B-1728B52AA6E4}">
                <adec:decorative xmlns:adec="http://schemas.microsoft.com/office/drawing/2017/decorative" val="1"/>
              </a:ext>
            </a:extLst>
          </p:cNvPr>
          <p:cNvSpPr txBox="1"/>
          <p:nvPr/>
        </p:nvSpPr>
        <p:spPr>
          <a:xfrm>
            <a:off x="6791158" y="3149127"/>
            <a:ext cx="1124435"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88%</a:t>
            </a:r>
          </a:p>
          <a:p>
            <a:pPr algn="ctr"/>
            <a:r>
              <a:rPr lang="en-GB" sz="1200" b="1">
                <a:solidFill>
                  <a:srgbClr val="5C5B5A"/>
                </a:solidFill>
                <a:latin typeface="Arial"/>
              </a:rPr>
              <a:t>(-2pp)</a:t>
            </a:r>
          </a:p>
        </p:txBody>
      </p:sp>
      <p:sp>
        <p:nvSpPr>
          <p:cNvPr id="17" name="TextBox 16">
            <a:extLst>
              <a:ext uri="{FF2B5EF4-FFF2-40B4-BE49-F238E27FC236}">
                <a16:creationId xmlns:a16="http://schemas.microsoft.com/office/drawing/2014/main" id="{90990FBB-80CF-29DE-5263-BFFB1904EF6A}"/>
              </a:ext>
              <a:ext uri="{C183D7F6-B498-43B3-948B-1728B52AA6E4}">
                <adec:decorative xmlns:adec="http://schemas.microsoft.com/office/drawing/2017/decorative" val="1"/>
              </a:ext>
            </a:extLst>
          </p:cNvPr>
          <p:cNvSpPr txBox="1"/>
          <p:nvPr/>
        </p:nvSpPr>
        <p:spPr>
          <a:xfrm>
            <a:off x="10407671" y="2997992"/>
            <a:ext cx="1094836" cy="461665"/>
          </a:xfrm>
          <a:prstGeom prst="rect">
            <a:avLst/>
          </a:prstGeom>
          <a:noFill/>
        </p:spPr>
        <p:txBody>
          <a:bodyPr wrap="square" lIns="91440" tIns="45720" rIns="91440" bIns="45720" rtlCol="0" anchor="t">
            <a:spAutoFit/>
          </a:bodyPr>
          <a:lstStyle/>
          <a:p>
            <a:pPr algn="ctr"/>
            <a:r>
              <a:rPr lang="en-GB" sz="1200" b="1">
                <a:solidFill>
                  <a:srgbClr val="5C5B5A"/>
                </a:solidFill>
                <a:latin typeface="Arial"/>
              </a:rPr>
              <a:t>78%</a:t>
            </a:r>
          </a:p>
          <a:p>
            <a:pPr algn="ctr"/>
            <a:r>
              <a:rPr lang="en-GB" sz="1200" b="1">
                <a:solidFill>
                  <a:srgbClr val="5C5B5A"/>
                </a:solidFill>
                <a:latin typeface="Arial"/>
              </a:rPr>
              <a:t>(-1pp)</a:t>
            </a:r>
          </a:p>
        </p:txBody>
      </p:sp>
      <p:sp>
        <p:nvSpPr>
          <p:cNvPr id="30" name="TextBox 29">
            <a:extLst>
              <a:ext uri="{FF2B5EF4-FFF2-40B4-BE49-F238E27FC236}">
                <a16:creationId xmlns:a16="http://schemas.microsoft.com/office/drawing/2014/main" id="{6CBB93FA-1E33-7C1C-2878-ECC56EB17564}"/>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August 2024 (S14)</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sp>
        <p:nvSpPr>
          <p:cNvPr id="25" name="Footer Placeholder 4">
            <a:extLst>
              <a:ext uri="{FF2B5EF4-FFF2-40B4-BE49-F238E27FC236}">
                <a16:creationId xmlns:a16="http://schemas.microsoft.com/office/drawing/2014/main" id="{670832CC-9A38-4C83-A464-A40CFEF8D30A}"/>
              </a:ext>
            </a:extLst>
          </p:cNvPr>
          <p:cNvSpPr txBox="1">
            <a:spLocks/>
          </p:cNvSpPr>
          <p:nvPr/>
        </p:nvSpPr>
        <p:spPr>
          <a:xfrm>
            <a:off x="391549" y="6342397"/>
            <a:ext cx="11162398"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a:t>
            </a:r>
            <a:r>
              <a:rPr lang="en-GB" sz="1000">
                <a:solidFill>
                  <a:srgbClr val="FFFFFF">
                    <a:lumMod val="50000"/>
                  </a:srgbClr>
                </a:solidFill>
                <a:latin typeface="Arial"/>
                <a:cs typeface="Arial" panose="020B0604020202020204" pitchFamily="34" charset="0"/>
              </a:rPr>
              <a:t> </a:t>
            </a:r>
          </a:p>
          <a:p>
            <a:pPr>
              <a:defRPr/>
            </a:pPr>
            <a:r>
              <a:rPr lang="en-GB" sz="1000">
                <a:solidFill>
                  <a:srgbClr val="FFFFFF">
                    <a:lumMod val="50000"/>
                  </a:srgbClr>
                </a:solidFill>
                <a:latin typeface="Arial"/>
                <a:cs typeface="Arial" panose="020B0604020202020204" pitchFamily="34" charset="0"/>
              </a:rPr>
              <a:t>Unweighted base: Survey 14, 1482; Survey 15, 1517 (All responses)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9" name="Right Brace 28">
            <a:extLst>
              <a:ext uri="{FF2B5EF4-FFF2-40B4-BE49-F238E27FC236}">
                <a16:creationId xmlns:a16="http://schemas.microsoft.com/office/drawing/2014/main" id="{C597977E-5AA2-55B3-791A-0C31602FA4C8}"/>
              </a:ext>
              <a:ext uri="{C183D7F6-B498-43B3-948B-1728B52AA6E4}">
                <adec:decorative xmlns:adec="http://schemas.microsoft.com/office/drawing/2017/decorative" val="1"/>
              </a:ext>
            </a:extLst>
          </p:cNvPr>
          <p:cNvSpPr/>
          <p:nvPr/>
        </p:nvSpPr>
        <p:spPr>
          <a:xfrm>
            <a:off x="10421937" y="2067766"/>
            <a:ext cx="214435" cy="2322119"/>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a:extLst>
              <a:ext uri="{FF2B5EF4-FFF2-40B4-BE49-F238E27FC236}">
                <a16:creationId xmlns:a16="http://schemas.microsoft.com/office/drawing/2014/main" id="{E0E2FD6C-5D0C-640F-4941-94166A9BD8CD}"/>
              </a:ext>
              <a:ext uri="{C183D7F6-B498-43B3-948B-1728B52AA6E4}">
                <adec:decorative xmlns:adec="http://schemas.microsoft.com/office/drawing/2017/decorative" val="1"/>
              </a:ext>
            </a:extLst>
          </p:cNvPr>
          <p:cNvSpPr txBox="1"/>
          <p:nvPr/>
        </p:nvSpPr>
        <p:spPr>
          <a:xfrm>
            <a:off x="2251199" y="299819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3" name="TextBox 2">
            <a:extLst>
              <a:ext uri="{FF2B5EF4-FFF2-40B4-BE49-F238E27FC236}">
                <a16:creationId xmlns:a16="http://schemas.microsoft.com/office/drawing/2014/main" id="{BFDB9909-077C-09BE-FD5C-F91E85A4B0A0}"/>
              </a:ext>
              <a:ext uri="{C183D7F6-B498-43B3-948B-1728B52AA6E4}">
                <adec:decorative xmlns:adec="http://schemas.microsoft.com/office/drawing/2017/decorative" val="1"/>
              </a:ext>
            </a:extLst>
          </p:cNvPr>
          <p:cNvSpPr txBox="1"/>
          <p:nvPr/>
        </p:nvSpPr>
        <p:spPr>
          <a:xfrm>
            <a:off x="2272752" y="4395016"/>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 name="TextBox 3">
            <a:extLst>
              <a:ext uri="{FF2B5EF4-FFF2-40B4-BE49-F238E27FC236}">
                <a16:creationId xmlns:a16="http://schemas.microsoft.com/office/drawing/2014/main" id="{013AC700-E522-396E-15F9-1AEA4127B0B9}"/>
              </a:ext>
              <a:ext uri="{C183D7F6-B498-43B3-948B-1728B52AA6E4}">
                <adec:decorative xmlns:adec="http://schemas.microsoft.com/office/drawing/2017/decorative" val="1"/>
              </a:ext>
            </a:extLst>
          </p:cNvPr>
          <p:cNvSpPr txBox="1"/>
          <p:nvPr/>
        </p:nvSpPr>
        <p:spPr>
          <a:xfrm>
            <a:off x="2599522" y="474357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B0D01AEA-E92A-F8F4-E26E-CE7D4FF4B85E}"/>
              </a:ext>
              <a:ext uri="{C183D7F6-B498-43B3-948B-1728B52AA6E4}">
                <adec:decorative xmlns:adec="http://schemas.microsoft.com/office/drawing/2017/decorative" val="1"/>
              </a:ext>
            </a:extLst>
          </p:cNvPr>
          <p:cNvSpPr txBox="1"/>
          <p:nvPr/>
        </p:nvSpPr>
        <p:spPr>
          <a:xfrm>
            <a:off x="2317481" y="4895988"/>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8" name="TextBox 7">
            <a:extLst>
              <a:ext uri="{FF2B5EF4-FFF2-40B4-BE49-F238E27FC236}">
                <a16:creationId xmlns:a16="http://schemas.microsoft.com/office/drawing/2014/main" id="{35891877-AF1A-B4B7-2094-8CE1E4896F24}"/>
              </a:ext>
              <a:ext uri="{C183D7F6-B498-43B3-948B-1728B52AA6E4}">
                <adec:decorative xmlns:adec="http://schemas.microsoft.com/office/drawing/2017/decorative" val="1"/>
              </a:ext>
            </a:extLst>
          </p:cNvPr>
          <p:cNvSpPr txBox="1"/>
          <p:nvPr/>
        </p:nvSpPr>
        <p:spPr>
          <a:xfrm>
            <a:off x="5843069" y="2736581"/>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9B42464E-D350-D05D-4E3F-3258EE665F62}"/>
              </a:ext>
              <a:ext uri="{C183D7F6-B498-43B3-948B-1728B52AA6E4}">
                <adec:decorative xmlns:adec="http://schemas.microsoft.com/office/drawing/2017/decorative" val="1"/>
              </a:ext>
            </a:extLst>
          </p:cNvPr>
          <p:cNvSpPr txBox="1"/>
          <p:nvPr/>
        </p:nvSpPr>
        <p:spPr>
          <a:xfrm>
            <a:off x="5864761" y="4093689"/>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2" name="TextBox 11">
            <a:extLst>
              <a:ext uri="{FF2B5EF4-FFF2-40B4-BE49-F238E27FC236}">
                <a16:creationId xmlns:a16="http://schemas.microsoft.com/office/drawing/2014/main" id="{A9843E7B-AEDE-1EE3-8FAC-ECA6F31B211C}"/>
              </a:ext>
              <a:ext uri="{C183D7F6-B498-43B3-948B-1728B52AA6E4}">
                <adec:decorative xmlns:adec="http://schemas.microsoft.com/office/drawing/2017/decorative" val="1"/>
              </a:ext>
            </a:extLst>
          </p:cNvPr>
          <p:cNvSpPr txBox="1"/>
          <p:nvPr/>
        </p:nvSpPr>
        <p:spPr>
          <a:xfrm>
            <a:off x="6152536" y="470789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3" name="TextBox 12">
            <a:extLst>
              <a:ext uri="{FF2B5EF4-FFF2-40B4-BE49-F238E27FC236}">
                <a16:creationId xmlns:a16="http://schemas.microsoft.com/office/drawing/2014/main" id="{6E4C714B-39F8-544E-E3F7-F3F57240D154}"/>
              </a:ext>
              <a:ext uri="{C183D7F6-B498-43B3-948B-1728B52AA6E4}">
                <adec:decorative xmlns:adec="http://schemas.microsoft.com/office/drawing/2017/decorative" val="1"/>
              </a:ext>
            </a:extLst>
          </p:cNvPr>
          <p:cNvSpPr txBox="1"/>
          <p:nvPr/>
        </p:nvSpPr>
        <p:spPr>
          <a:xfrm>
            <a:off x="5920992" y="4906673"/>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4" name="TextBox 13">
            <a:extLst>
              <a:ext uri="{FF2B5EF4-FFF2-40B4-BE49-F238E27FC236}">
                <a16:creationId xmlns:a16="http://schemas.microsoft.com/office/drawing/2014/main" id="{538573BF-AE5E-7843-FDD7-8FF9A68C8153}"/>
              </a:ext>
              <a:ext uri="{C183D7F6-B498-43B3-948B-1728B52AA6E4}">
                <adec:decorative xmlns:adec="http://schemas.microsoft.com/office/drawing/2017/decorative" val="1"/>
              </a:ext>
            </a:extLst>
          </p:cNvPr>
          <p:cNvSpPr txBox="1"/>
          <p:nvPr/>
        </p:nvSpPr>
        <p:spPr>
          <a:xfrm>
            <a:off x="9463515" y="2575114"/>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5" name="TextBox 14">
            <a:extLst>
              <a:ext uri="{FF2B5EF4-FFF2-40B4-BE49-F238E27FC236}">
                <a16:creationId xmlns:a16="http://schemas.microsoft.com/office/drawing/2014/main" id="{8B99CB28-9305-A01C-E9BE-72A767844272}"/>
              </a:ext>
              <a:ext uri="{C183D7F6-B498-43B3-948B-1728B52AA6E4}">
                <adec:decorative xmlns:adec="http://schemas.microsoft.com/office/drawing/2017/decorative" val="1"/>
              </a:ext>
            </a:extLst>
          </p:cNvPr>
          <p:cNvSpPr txBox="1"/>
          <p:nvPr/>
        </p:nvSpPr>
        <p:spPr>
          <a:xfrm>
            <a:off x="9464613" y="3667050"/>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6" name="TextBox 15">
            <a:extLst>
              <a:ext uri="{FF2B5EF4-FFF2-40B4-BE49-F238E27FC236}">
                <a16:creationId xmlns:a16="http://schemas.microsoft.com/office/drawing/2014/main" id="{7B2691E1-8E38-CD82-A813-792CDDB2BDAA}"/>
              </a:ext>
              <a:ext uri="{C183D7F6-B498-43B3-948B-1728B52AA6E4}">
                <adec:decorative xmlns:adec="http://schemas.microsoft.com/office/drawing/2017/decorative" val="1"/>
              </a:ext>
            </a:extLst>
          </p:cNvPr>
          <p:cNvSpPr txBox="1"/>
          <p:nvPr/>
        </p:nvSpPr>
        <p:spPr>
          <a:xfrm>
            <a:off x="9841006" y="445522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8" name="TextBox 17">
            <a:extLst>
              <a:ext uri="{FF2B5EF4-FFF2-40B4-BE49-F238E27FC236}">
                <a16:creationId xmlns:a16="http://schemas.microsoft.com/office/drawing/2014/main" id="{CABFA4CD-7B2D-491A-94A5-FD32D792876F}"/>
              </a:ext>
              <a:ext uri="{C183D7F6-B498-43B3-948B-1728B52AA6E4}">
                <adec:decorative xmlns:adec="http://schemas.microsoft.com/office/drawing/2017/decorative" val="1"/>
              </a:ext>
            </a:extLst>
          </p:cNvPr>
          <p:cNvSpPr txBox="1"/>
          <p:nvPr/>
        </p:nvSpPr>
        <p:spPr>
          <a:xfrm>
            <a:off x="9672865" y="486354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pSp>
        <p:nvGrpSpPr>
          <p:cNvPr id="19" name="Group 18">
            <a:extLst>
              <a:ext uri="{FF2B5EF4-FFF2-40B4-BE49-F238E27FC236}">
                <a16:creationId xmlns:a16="http://schemas.microsoft.com/office/drawing/2014/main" id="{03CEE44D-BB92-1E52-814C-B49FF4BC108C}"/>
              </a:ext>
              <a:ext uri="{C183D7F6-B498-43B3-948B-1728B52AA6E4}">
                <adec:decorative xmlns:adec="http://schemas.microsoft.com/office/drawing/2017/decorative" val="1"/>
              </a:ext>
            </a:extLst>
          </p:cNvPr>
          <p:cNvGrpSpPr/>
          <p:nvPr/>
        </p:nvGrpSpPr>
        <p:grpSpPr>
          <a:xfrm>
            <a:off x="9015195" y="5986145"/>
            <a:ext cx="3176805" cy="269304"/>
            <a:chOff x="229117" y="5927615"/>
            <a:chExt cx="3176805" cy="269304"/>
          </a:xfrm>
        </p:grpSpPr>
        <p:grpSp>
          <p:nvGrpSpPr>
            <p:cNvPr id="20" name="Group 19" descr="Green and Red arrows to signify when a statistic is significantly higher or lower than the previous survey.">
              <a:extLst>
                <a:ext uri="{FF2B5EF4-FFF2-40B4-BE49-F238E27FC236}">
                  <a16:creationId xmlns:a16="http://schemas.microsoft.com/office/drawing/2014/main" id="{39927055-8AD3-AAC2-FC24-6524828A2A4A}"/>
                </a:ext>
              </a:extLst>
            </p:cNvPr>
            <p:cNvGrpSpPr/>
            <p:nvPr/>
          </p:nvGrpSpPr>
          <p:grpSpPr>
            <a:xfrm>
              <a:off x="229117" y="5927615"/>
              <a:ext cx="3176805" cy="269304"/>
              <a:chOff x="520117" y="5772736"/>
              <a:chExt cx="3176805" cy="269304"/>
            </a:xfrm>
          </p:grpSpPr>
          <p:sp>
            <p:nvSpPr>
              <p:cNvPr id="22" name="Arrow: Down 21">
                <a:extLst>
                  <a:ext uri="{FF2B5EF4-FFF2-40B4-BE49-F238E27FC236}">
                    <a16:creationId xmlns:a16="http://schemas.microsoft.com/office/drawing/2014/main" id="{05EC3F4C-DA91-E8B0-47F0-47EA7AA43C0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752C9BB8-7522-D11D-151E-02310442DA00}"/>
                  </a:ext>
                </a:extLst>
              </p:cNvPr>
              <p:cNvSpPr txBox="1"/>
              <p:nvPr/>
            </p:nvSpPr>
            <p:spPr>
              <a:xfrm>
                <a:off x="884934" y="5772736"/>
                <a:ext cx="281198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Aug 2024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1" name="Arrow: Down 20">
              <a:extLst>
                <a:ext uri="{FF2B5EF4-FFF2-40B4-BE49-F238E27FC236}">
                  <a16:creationId xmlns:a16="http://schemas.microsoft.com/office/drawing/2014/main" id="{55FEFFC9-56DB-4C90-A86A-F97E01F0EC1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34" name="Right Brace 33">
            <a:extLst>
              <a:ext uri="{FF2B5EF4-FFF2-40B4-BE49-F238E27FC236}">
                <a16:creationId xmlns:a16="http://schemas.microsoft.com/office/drawing/2014/main" id="{74E4DFCD-4A0E-DF3E-6B94-136F5D827C58}"/>
              </a:ext>
              <a:ext uri="{C183D7F6-B498-43B3-948B-1728B52AA6E4}">
                <adec:decorative xmlns:adec="http://schemas.microsoft.com/office/drawing/2017/decorative" val="1"/>
              </a:ext>
            </a:extLst>
          </p:cNvPr>
          <p:cNvSpPr/>
          <p:nvPr/>
        </p:nvSpPr>
        <p:spPr>
          <a:xfrm>
            <a:off x="6839455" y="2053814"/>
            <a:ext cx="214435" cy="266302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5" name="Right Brace 34">
            <a:extLst>
              <a:ext uri="{FF2B5EF4-FFF2-40B4-BE49-F238E27FC236}">
                <a16:creationId xmlns:a16="http://schemas.microsoft.com/office/drawing/2014/main" id="{FAEDD8F4-462A-F82F-79A8-B0642FB82169}"/>
              </a:ext>
              <a:ext uri="{C183D7F6-B498-43B3-948B-1728B52AA6E4}">
                <adec:decorative xmlns:adec="http://schemas.microsoft.com/office/drawing/2017/decorative" val="1"/>
              </a:ext>
            </a:extLst>
          </p:cNvPr>
          <p:cNvSpPr/>
          <p:nvPr/>
        </p:nvSpPr>
        <p:spPr>
          <a:xfrm>
            <a:off x="3247945" y="2062986"/>
            <a:ext cx="214435" cy="2753750"/>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Arrow: Down 35">
            <a:extLst>
              <a:ext uri="{FF2B5EF4-FFF2-40B4-BE49-F238E27FC236}">
                <a16:creationId xmlns:a16="http://schemas.microsoft.com/office/drawing/2014/main" id="{4CB122FB-993A-9836-2DCE-057B7A1AB6D9}"/>
              </a:ext>
              <a:ext uri="{C183D7F6-B498-43B3-948B-1728B52AA6E4}">
                <adec:decorative xmlns:adec="http://schemas.microsoft.com/office/drawing/2017/decorative" val="1"/>
              </a:ext>
            </a:extLst>
          </p:cNvPr>
          <p:cNvSpPr/>
          <p:nvPr/>
        </p:nvSpPr>
        <p:spPr>
          <a:xfrm rot="10800000">
            <a:off x="6415465" y="494011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065394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solidFill>
                  <a:schemeClr val="tx1">
                    <a:lumMod val="65000"/>
                    <a:lumOff val="35000"/>
                  </a:schemeClr>
                </a:solidFill>
                <a:latin typeface="Arial"/>
                <a:cs typeface="Calibri"/>
              </a:rPr>
              <a:t>Again, while the overall levels of agreement from respondents that others</a:t>
            </a:r>
            <a:r>
              <a:rPr lang="en-GB" sz="1800" b="1" dirty="0">
                <a:solidFill>
                  <a:srgbClr val="009690"/>
                </a:solidFill>
                <a:latin typeface="Arial"/>
                <a:cs typeface="Calibri"/>
              </a:rPr>
              <a:t> would be there for them if they needed help</a:t>
            </a:r>
            <a:r>
              <a:rPr lang="en-GB" sz="1800" b="1" dirty="0">
                <a:solidFill>
                  <a:schemeClr val="tx1">
                    <a:lumMod val="65000"/>
                    <a:lumOff val="35000"/>
                  </a:schemeClr>
                </a:solidFill>
                <a:latin typeface="Arial"/>
                <a:cs typeface="Calibri"/>
              </a:rPr>
              <a:t> or that </a:t>
            </a:r>
            <a:r>
              <a:rPr lang="en-GB" sz="1800" b="1" dirty="0">
                <a:solidFill>
                  <a:srgbClr val="009690"/>
                </a:solidFill>
                <a:latin typeface="Arial"/>
                <a:cs typeface="Calibri"/>
              </a:rPr>
              <a:t>if they wanted company or to socialise there are people they can call on </a:t>
            </a:r>
            <a:r>
              <a:rPr lang="en-GB" sz="1800" b="1" dirty="0">
                <a:solidFill>
                  <a:schemeClr val="tx1">
                    <a:lumMod val="65000"/>
                    <a:lumOff val="35000"/>
                  </a:schemeClr>
                </a:solidFill>
                <a:latin typeface="Arial"/>
                <a:cs typeface="Calibri"/>
              </a:rPr>
              <a:t>have remained stable, proportions of those who definitely agree have fallen significantly since August</a:t>
            </a:r>
          </a:p>
        </p:txBody>
      </p:sp>
      <p:sp>
        <p:nvSpPr>
          <p:cNvPr id="21" name="TextBox 20">
            <a:extLst>
              <a:ext uri="{FF2B5EF4-FFF2-40B4-BE49-F238E27FC236}">
                <a16:creationId xmlns:a16="http://schemas.microsoft.com/office/drawing/2014/main" id="{30590915-1CF3-38D9-2061-0FB53F84AA01}"/>
              </a:ext>
            </a:extLst>
          </p:cNvPr>
          <p:cNvSpPr txBox="1"/>
          <p:nvPr/>
        </p:nvSpPr>
        <p:spPr>
          <a:xfrm>
            <a:off x="3949258" y="1305529"/>
            <a:ext cx="4293484"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To what extent do you agree or disagree…?</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graphicFrame>
        <p:nvGraphicFramePr>
          <p:cNvPr id="10" name="Chart 9" descr="Stacked bar chart showing the proportion of Greater Manchester residents who agree with statements about their community. 81% agree that if they needed help, there are people who would be there for them. 77% agree if they wanted company or to socialise there are people they could call. ">
            <a:extLst>
              <a:ext uri="{FF2B5EF4-FFF2-40B4-BE49-F238E27FC236}">
                <a16:creationId xmlns:a16="http://schemas.microsoft.com/office/drawing/2014/main" id="{3012065D-FAC3-7858-751F-722667B4E0E3}"/>
              </a:ext>
            </a:extLst>
          </p:cNvPr>
          <p:cNvGraphicFramePr/>
          <p:nvPr>
            <p:extLst>
              <p:ext uri="{D42A27DB-BD31-4B8C-83A1-F6EECF244321}">
                <p14:modId xmlns:p14="http://schemas.microsoft.com/office/powerpoint/2010/main" val="2566361144"/>
              </p:ext>
            </p:extLst>
          </p:nvPr>
        </p:nvGraphicFramePr>
        <p:xfrm>
          <a:off x="867355" y="1452967"/>
          <a:ext cx="10457291" cy="474957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453128-4AE1-92D3-23B4-A44FA3081DE1}"/>
              </a:ext>
              <a:ext uri="{C183D7F6-B498-43B3-948B-1728B52AA6E4}">
                <adec:decorative xmlns:adec="http://schemas.microsoft.com/office/drawing/2017/decorative" val="1"/>
              </a:ext>
            </a:extLst>
          </p:cNvPr>
          <p:cNvSpPr txBox="1"/>
          <p:nvPr/>
        </p:nvSpPr>
        <p:spPr>
          <a:xfrm>
            <a:off x="1934770" y="283937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9" name="TextBox 8">
            <a:extLst>
              <a:ext uri="{FF2B5EF4-FFF2-40B4-BE49-F238E27FC236}">
                <a16:creationId xmlns:a16="http://schemas.microsoft.com/office/drawing/2014/main" id="{473BB57C-A680-9EA8-C8B4-DA5DBD0DBEDD}"/>
              </a:ext>
              <a:ext uri="{C183D7F6-B498-43B3-948B-1728B52AA6E4}">
                <adec:decorative xmlns:adec="http://schemas.microsoft.com/office/drawing/2017/decorative" val="1"/>
              </a:ext>
            </a:extLst>
          </p:cNvPr>
          <p:cNvSpPr txBox="1"/>
          <p:nvPr/>
        </p:nvSpPr>
        <p:spPr>
          <a:xfrm>
            <a:off x="3310766" y="2339706"/>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0" name="TextBox 19">
            <a:extLst>
              <a:ext uri="{FF2B5EF4-FFF2-40B4-BE49-F238E27FC236}">
                <a16:creationId xmlns:a16="http://schemas.microsoft.com/office/drawing/2014/main" id="{DAC90188-71B0-6D43-4187-03CADC12E8A8}"/>
              </a:ext>
              <a:ext uri="{C183D7F6-B498-43B3-948B-1728B52AA6E4}">
                <adec:decorative xmlns:adec="http://schemas.microsoft.com/office/drawing/2017/decorative" val="1"/>
              </a:ext>
            </a:extLst>
          </p:cNvPr>
          <p:cNvSpPr txBox="1"/>
          <p:nvPr/>
        </p:nvSpPr>
        <p:spPr>
          <a:xfrm>
            <a:off x="3328536" y="3813734"/>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(+5</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27" name="TextBox 26">
            <a:extLst>
              <a:ext uri="{FF2B5EF4-FFF2-40B4-BE49-F238E27FC236}">
                <a16:creationId xmlns:a16="http://schemas.microsoft.com/office/drawing/2014/main" id="{9F55E10C-08E0-B55B-07A5-F886D9BD00E3}"/>
              </a:ext>
              <a:ext uri="{C183D7F6-B498-43B3-948B-1728B52AA6E4}">
                <adec:decorative xmlns:adec="http://schemas.microsoft.com/office/drawing/2017/decorative" val="1"/>
              </a:ext>
            </a:extLst>
          </p:cNvPr>
          <p:cNvSpPr txBox="1"/>
          <p:nvPr/>
        </p:nvSpPr>
        <p:spPr>
          <a:xfrm>
            <a:off x="3708062" y="4720547"/>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3" name="TextBox 6">
            <a:extLst>
              <a:ext uri="{FF2B5EF4-FFF2-40B4-BE49-F238E27FC236}">
                <a16:creationId xmlns:a16="http://schemas.microsoft.com/office/drawing/2014/main" id="{9BF53C87-4B33-A5CA-7999-6B2010F7784A}"/>
              </a:ext>
              <a:ext uri="{C183D7F6-B498-43B3-948B-1728B52AA6E4}">
                <adec:decorative xmlns:adec="http://schemas.microsoft.com/office/drawing/2017/decorative" val="1"/>
              </a:ext>
            </a:extLst>
          </p:cNvPr>
          <p:cNvSpPr txBox="1"/>
          <p:nvPr/>
        </p:nvSpPr>
        <p:spPr>
          <a:xfrm>
            <a:off x="3690430" y="5101036"/>
            <a:ext cx="595035" cy="261610"/>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(+1pp)</a:t>
            </a:r>
          </a:p>
        </p:txBody>
      </p:sp>
      <p:sp>
        <p:nvSpPr>
          <p:cNvPr id="34" name="TextBox 33">
            <a:extLst>
              <a:ext uri="{FF2B5EF4-FFF2-40B4-BE49-F238E27FC236}">
                <a16:creationId xmlns:a16="http://schemas.microsoft.com/office/drawing/2014/main" id="{DC64CC0F-671B-43EA-0BDA-CAB91CF09B34}"/>
              </a:ext>
              <a:ext uri="{C183D7F6-B498-43B3-948B-1728B52AA6E4}">
                <adec:decorative xmlns:adec="http://schemas.microsoft.com/office/drawing/2017/decorative" val="0"/>
              </a:ext>
            </a:extLst>
          </p:cNvPr>
          <p:cNvSpPr txBox="1"/>
          <p:nvPr/>
        </p:nvSpPr>
        <p:spPr>
          <a:xfrm>
            <a:off x="4630787" y="2961356"/>
            <a:ext cx="988764" cy="523220"/>
          </a:xfrm>
          <a:prstGeom prst="rect">
            <a:avLst/>
          </a:prstGeom>
          <a:noFill/>
        </p:spPr>
        <p:txBody>
          <a:bodyPr wrap="square" rtlCol="0">
            <a:spAutoFit/>
          </a:bodyPr>
          <a:lstStyle/>
          <a:p>
            <a:pPr algn="ctr"/>
            <a:r>
              <a:rPr lang="en-GB" sz="1400" b="1">
                <a:solidFill>
                  <a:srgbClr val="5C5B5A"/>
                </a:solidFill>
                <a:latin typeface="Arial"/>
              </a:rPr>
              <a:t>81%</a:t>
            </a:r>
          </a:p>
          <a:p>
            <a:pPr algn="ctr"/>
            <a:r>
              <a:rPr lang="en-GB" sz="1400" b="1">
                <a:solidFill>
                  <a:srgbClr val="5C5B5A"/>
                </a:solidFill>
                <a:latin typeface="Arial"/>
              </a:rPr>
              <a:t>(-1pp)</a:t>
            </a:r>
          </a:p>
        </p:txBody>
      </p:sp>
      <p:sp>
        <p:nvSpPr>
          <p:cNvPr id="35" name="TextBox 34">
            <a:extLst>
              <a:ext uri="{FF2B5EF4-FFF2-40B4-BE49-F238E27FC236}">
                <a16:creationId xmlns:a16="http://schemas.microsoft.com/office/drawing/2014/main" id="{E634110C-894E-7C8A-E823-4A01B06FE858}"/>
              </a:ext>
              <a:ext uri="{C183D7F6-B498-43B3-948B-1728B52AA6E4}">
                <adec:decorative xmlns:adec="http://schemas.microsoft.com/office/drawing/2017/decorative" val="0"/>
              </a:ext>
            </a:extLst>
          </p:cNvPr>
          <p:cNvSpPr txBox="1"/>
          <p:nvPr/>
        </p:nvSpPr>
        <p:spPr>
          <a:xfrm>
            <a:off x="5626823" y="2637019"/>
            <a:ext cx="1082526" cy="1692771"/>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95% in national Community Life Survey</a:t>
            </a:r>
          </a:p>
          <a:p>
            <a:pPr algn="ctr"/>
            <a:r>
              <a:rPr lang="en-GB" sz="1100">
                <a:solidFill>
                  <a:srgbClr val="5C5B5A"/>
                </a:solidFill>
                <a:latin typeface="Arial"/>
              </a:rPr>
              <a:t>(historic benchmark, not asked in recent survey)</a:t>
            </a:r>
          </a:p>
        </p:txBody>
      </p:sp>
      <p:sp>
        <p:nvSpPr>
          <p:cNvPr id="44" name="TextBox 43">
            <a:extLst>
              <a:ext uri="{FF2B5EF4-FFF2-40B4-BE49-F238E27FC236}">
                <a16:creationId xmlns:a16="http://schemas.microsoft.com/office/drawing/2014/main" id="{D006A7ED-98BA-E66F-6A91-9A6D191D1DF2}"/>
              </a:ext>
              <a:ext uri="{C183D7F6-B498-43B3-948B-1728B52AA6E4}">
                <adec:decorative xmlns:adec="http://schemas.microsoft.com/office/drawing/2017/decorative" val="1"/>
              </a:ext>
            </a:extLst>
          </p:cNvPr>
          <p:cNvSpPr txBox="1"/>
          <p:nvPr/>
        </p:nvSpPr>
        <p:spPr>
          <a:xfrm>
            <a:off x="8351117" y="2312472"/>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5" name="TextBox 44">
            <a:extLst>
              <a:ext uri="{FF2B5EF4-FFF2-40B4-BE49-F238E27FC236}">
                <a16:creationId xmlns:a16="http://schemas.microsoft.com/office/drawing/2014/main" id="{BAFD92E3-6649-0694-18E5-CBAFD3EE0A66}"/>
              </a:ext>
              <a:ext uri="{C183D7F6-B498-43B3-948B-1728B52AA6E4}">
                <adec:decorative xmlns:adec="http://schemas.microsoft.com/office/drawing/2017/decorative" val="1"/>
              </a:ext>
            </a:extLst>
          </p:cNvPr>
          <p:cNvSpPr txBox="1"/>
          <p:nvPr/>
        </p:nvSpPr>
        <p:spPr>
          <a:xfrm>
            <a:off x="8384012" y="372580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(+3pp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6" name="TextBox 45">
            <a:extLst>
              <a:ext uri="{FF2B5EF4-FFF2-40B4-BE49-F238E27FC236}">
                <a16:creationId xmlns:a16="http://schemas.microsoft.com/office/drawing/2014/main" id="{BE5FEFCD-1CA0-1C0C-9463-505917FFC13A}"/>
              </a:ext>
              <a:ext uri="{C183D7F6-B498-43B3-948B-1728B52AA6E4}">
                <adec:decorative xmlns:adec="http://schemas.microsoft.com/office/drawing/2017/decorative" val="1"/>
              </a:ext>
            </a:extLst>
          </p:cNvPr>
          <p:cNvSpPr txBox="1"/>
          <p:nvPr/>
        </p:nvSpPr>
        <p:spPr>
          <a:xfrm>
            <a:off x="8855081" y="46884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47" name="TextBox 46">
            <a:extLst>
              <a:ext uri="{FF2B5EF4-FFF2-40B4-BE49-F238E27FC236}">
                <a16:creationId xmlns:a16="http://schemas.microsoft.com/office/drawing/2014/main" id="{ED74F2AD-88A3-5726-DB7D-ED9D6A6A6FAF}"/>
              </a:ext>
              <a:ext uri="{C183D7F6-B498-43B3-948B-1728B52AA6E4}">
                <adec:decorative xmlns:adec="http://schemas.microsoft.com/office/drawing/2017/decorative" val="1"/>
              </a:ext>
            </a:extLst>
          </p:cNvPr>
          <p:cNvSpPr txBox="1"/>
          <p:nvPr/>
        </p:nvSpPr>
        <p:spPr>
          <a:xfrm>
            <a:off x="8744042" y="5068793"/>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(+/-0pp</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a:t>
            </a:r>
          </a:p>
        </p:txBody>
      </p:sp>
      <p:sp>
        <p:nvSpPr>
          <p:cNvPr id="49" name="TextBox 48">
            <a:extLst>
              <a:ext uri="{FF2B5EF4-FFF2-40B4-BE49-F238E27FC236}">
                <a16:creationId xmlns:a16="http://schemas.microsoft.com/office/drawing/2014/main" id="{DDF3A50F-15DA-8440-548B-88DC7BD856DC}"/>
              </a:ext>
            </a:extLst>
          </p:cNvPr>
          <p:cNvSpPr txBox="1"/>
          <p:nvPr/>
        </p:nvSpPr>
        <p:spPr>
          <a:xfrm>
            <a:off x="9796506" y="2858375"/>
            <a:ext cx="734813" cy="523220"/>
          </a:xfrm>
          <a:prstGeom prst="rect">
            <a:avLst/>
          </a:prstGeom>
          <a:noFill/>
        </p:spPr>
        <p:txBody>
          <a:bodyPr wrap="square" rtlCol="0">
            <a:spAutoFit/>
          </a:bodyPr>
          <a:lstStyle/>
          <a:p>
            <a:pPr algn="ctr"/>
            <a:r>
              <a:rPr lang="en-GB" sz="1400" b="1">
                <a:solidFill>
                  <a:srgbClr val="5C5B5A"/>
                </a:solidFill>
                <a:latin typeface="Arial"/>
              </a:rPr>
              <a:t>77%</a:t>
            </a:r>
          </a:p>
          <a:p>
            <a:pPr algn="ctr"/>
            <a:r>
              <a:rPr lang="en-GB" sz="1400" b="1">
                <a:solidFill>
                  <a:srgbClr val="5C5B5A"/>
                </a:solidFill>
                <a:latin typeface="Arial"/>
              </a:rPr>
              <a:t>(-2pp)</a:t>
            </a:r>
          </a:p>
        </p:txBody>
      </p:sp>
      <p:sp>
        <p:nvSpPr>
          <p:cNvPr id="50" name="TextBox 49">
            <a:extLst>
              <a:ext uri="{FF2B5EF4-FFF2-40B4-BE49-F238E27FC236}">
                <a16:creationId xmlns:a16="http://schemas.microsoft.com/office/drawing/2014/main" id="{73B0EB16-B016-4127-386B-EC54B200D912}"/>
              </a:ext>
            </a:extLst>
          </p:cNvPr>
          <p:cNvSpPr txBox="1"/>
          <p:nvPr/>
        </p:nvSpPr>
        <p:spPr>
          <a:xfrm>
            <a:off x="10599293" y="2637019"/>
            <a:ext cx="1082526" cy="1692771"/>
          </a:xfrm>
          <a:prstGeom prst="rect">
            <a:avLst/>
          </a:prstGeom>
          <a:noFill/>
          <a:ln>
            <a:solidFill>
              <a:srgbClr val="5C5B5A"/>
            </a:solidFill>
          </a:ln>
        </p:spPr>
        <p:txBody>
          <a:bodyPr wrap="square" rtlCol="0">
            <a:spAutoFit/>
          </a:bodyPr>
          <a:lstStyle/>
          <a:p>
            <a:pPr algn="ctr"/>
            <a:r>
              <a:rPr lang="en-GB" sz="1200">
                <a:solidFill>
                  <a:srgbClr val="5C5B5A"/>
                </a:solidFill>
                <a:latin typeface="Arial"/>
              </a:rPr>
              <a:t>Compares to 93% in national Community Life Survey</a:t>
            </a:r>
          </a:p>
          <a:p>
            <a:pPr algn="ctr"/>
            <a:r>
              <a:rPr lang="en-GB" sz="1100">
                <a:solidFill>
                  <a:srgbClr val="5C5B5A"/>
                </a:solidFill>
                <a:latin typeface="Arial"/>
              </a:rPr>
              <a:t>(historic benchmark, not asked in recent survey)</a:t>
            </a: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37425" y="6351652"/>
            <a:ext cx="1101652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LA6. To what extent do you agree or disagree with the following statements about your local area? </a:t>
            </a:r>
            <a:r>
              <a:rPr lang="en-GB" sz="1000">
                <a:solidFill>
                  <a:srgbClr val="FFFFFF">
                    <a:lumMod val="50000"/>
                  </a:srgbClr>
                </a:solidFill>
                <a:latin typeface="Arial"/>
                <a:cs typeface="Arial" panose="020B0604020202020204" pitchFamily="34" charset="0"/>
              </a:rPr>
              <a:t>Unweighted base: All respondents Survey 14: 1482 (Valid responses)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Only valid responses shown excl. DK/NA. The codes ‘There are too few people in the local area’ and ‘People in this area are all of the same background’ have been removed from this chart for visual purposes, meaning chart doesn’t add up to 100% *DCMS Community Life Survey uses an online, self-completion method, along with a paper survey approach</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4B3F96F9-179E-A3A0-7C89-C9524984C28E}"/>
              </a:ext>
              <a:ext uri="{C183D7F6-B498-43B3-948B-1728B52AA6E4}">
                <adec:decorative xmlns:adec="http://schemas.microsoft.com/office/drawing/2017/decorative" val="1"/>
              </a:ext>
            </a:extLst>
          </p:cNvPr>
          <p:cNvSpPr txBox="1"/>
          <p:nvPr/>
        </p:nvSpPr>
        <p:spPr>
          <a:xfrm>
            <a:off x="384746" y="6053451"/>
            <a:ext cx="4223468" cy="17697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50">
                <a:solidFill>
                  <a:srgbClr val="5C5B5A"/>
                </a:solidFill>
                <a:latin typeface="Arial"/>
              </a:rPr>
              <a:t>Figures in brackets show change since August 2024 (S14)</a:t>
            </a:r>
            <a:endParaRPr kumimoji="0" lang="en-GB" sz="1150" i="0" u="none" strike="noStrike" kern="1200" cap="none" spc="0" normalizeH="0" baseline="0" noProof="0">
              <a:ln>
                <a:noFill/>
              </a:ln>
              <a:solidFill>
                <a:srgbClr val="5C5B5A"/>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A7978303-46A8-E095-AEB9-ACA22E13E123}"/>
              </a:ext>
              <a:ext uri="{C183D7F6-B498-43B3-948B-1728B52AA6E4}">
                <adec:decorative xmlns:adec="http://schemas.microsoft.com/office/drawing/2017/decorative" val="1"/>
              </a:ext>
            </a:extLst>
          </p:cNvPr>
          <p:cNvGrpSpPr/>
          <p:nvPr/>
        </p:nvGrpSpPr>
        <p:grpSpPr>
          <a:xfrm>
            <a:off x="9015195" y="5986145"/>
            <a:ext cx="3176805" cy="269304"/>
            <a:chOff x="229117" y="5927615"/>
            <a:chExt cx="3176805" cy="269304"/>
          </a:xfrm>
        </p:grpSpPr>
        <p:grpSp>
          <p:nvGrpSpPr>
            <p:cNvPr id="5" name="Group 4" descr="Green and Red arrows to signify when a statistic is significantly higher or lower than the previous survey.">
              <a:extLst>
                <a:ext uri="{FF2B5EF4-FFF2-40B4-BE49-F238E27FC236}">
                  <a16:creationId xmlns:a16="http://schemas.microsoft.com/office/drawing/2014/main" id="{35474428-F76A-E65F-E09D-18BAD71C53B5}"/>
                </a:ext>
              </a:extLst>
            </p:cNvPr>
            <p:cNvGrpSpPr/>
            <p:nvPr/>
          </p:nvGrpSpPr>
          <p:grpSpPr>
            <a:xfrm>
              <a:off x="229117" y="5927615"/>
              <a:ext cx="3176805" cy="269304"/>
              <a:chOff x="520117" y="5772736"/>
              <a:chExt cx="3176805" cy="269304"/>
            </a:xfrm>
          </p:grpSpPr>
          <p:sp>
            <p:nvSpPr>
              <p:cNvPr id="7" name="Arrow: Down 6">
                <a:extLst>
                  <a:ext uri="{FF2B5EF4-FFF2-40B4-BE49-F238E27FC236}">
                    <a16:creationId xmlns:a16="http://schemas.microsoft.com/office/drawing/2014/main" id="{6487286B-68DA-7E17-3575-A694EC0765AB}"/>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A3F41D6-2C06-7BB2-251B-270A624EB991}"/>
                  </a:ext>
                </a:extLst>
              </p:cNvPr>
              <p:cNvSpPr txBox="1"/>
              <p:nvPr/>
            </p:nvSpPr>
            <p:spPr>
              <a:xfrm>
                <a:off x="884934" y="5772736"/>
                <a:ext cx="281198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Aug 2024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6" name="Arrow: Down 5">
              <a:extLst>
                <a:ext uri="{FF2B5EF4-FFF2-40B4-BE49-F238E27FC236}">
                  <a16:creationId xmlns:a16="http://schemas.microsoft.com/office/drawing/2014/main" id="{ACBFFDF7-D8ED-4B47-81C6-3F8D6D95160E}"/>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Right Brace 11">
            <a:extLst>
              <a:ext uri="{FF2B5EF4-FFF2-40B4-BE49-F238E27FC236}">
                <a16:creationId xmlns:a16="http://schemas.microsoft.com/office/drawing/2014/main" id="{986BBEBD-A5D3-BEF1-4216-B248B2B5C1D8}"/>
              </a:ext>
              <a:ext uri="{C183D7F6-B498-43B3-948B-1728B52AA6E4}">
                <adec:decorative xmlns:adec="http://schemas.microsoft.com/office/drawing/2017/decorative" val="1"/>
              </a:ext>
            </a:extLst>
          </p:cNvPr>
          <p:cNvSpPr/>
          <p:nvPr/>
        </p:nvSpPr>
        <p:spPr>
          <a:xfrm>
            <a:off x="9685588" y="1744599"/>
            <a:ext cx="214435" cy="2749763"/>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ight Brace 12">
            <a:extLst>
              <a:ext uri="{FF2B5EF4-FFF2-40B4-BE49-F238E27FC236}">
                <a16:creationId xmlns:a16="http://schemas.microsoft.com/office/drawing/2014/main" id="{CA32573B-447C-3EBD-55C2-784BD64C1B1B}"/>
              </a:ext>
              <a:ext uri="{C183D7F6-B498-43B3-948B-1728B52AA6E4}">
                <adec:decorative xmlns:adec="http://schemas.microsoft.com/office/drawing/2017/decorative" val="1"/>
              </a:ext>
            </a:extLst>
          </p:cNvPr>
          <p:cNvSpPr/>
          <p:nvPr/>
        </p:nvSpPr>
        <p:spPr>
          <a:xfrm>
            <a:off x="4621486" y="1752200"/>
            <a:ext cx="214435" cy="2936262"/>
          </a:xfrm>
          <a:prstGeom prst="rightBrace">
            <a:avLst>
              <a:gd name="adj1" fmla="val 38830"/>
              <a:gd name="adj2" fmla="val 50000"/>
            </a:avLst>
          </a:prstGeom>
          <a:ln w="2222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Arrow: Down 14">
            <a:extLst>
              <a:ext uri="{FF2B5EF4-FFF2-40B4-BE49-F238E27FC236}">
                <a16:creationId xmlns:a16="http://schemas.microsoft.com/office/drawing/2014/main" id="{3CA44CD2-EA2A-692A-1F48-B57FAEF2AFF9}"/>
              </a:ext>
              <a:ext uri="{C183D7F6-B498-43B3-948B-1728B52AA6E4}">
                <adec:decorative xmlns:adec="http://schemas.microsoft.com/office/drawing/2017/decorative" val="1"/>
              </a:ext>
            </a:extLst>
          </p:cNvPr>
          <p:cNvSpPr/>
          <p:nvPr/>
        </p:nvSpPr>
        <p:spPr>
          <a:xfrm>
            <a:off x="3842520" y="2188611"/>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212EA3A2-9E82-D8A9-A3FE-5A686BB50127}"/>
              </a:ext>
              <a:ext uri="{C183D7F6-B498-43B3-948B-1728B52AA6E4}">
                <adec:decorative xmlns:adec="http://schemas.microsoft.com/office/drawing/2017/decorative" val="1"/>
              </a:ext>
            </a:extLst>
          </p:cNvPr>
          <p:cNvSpPr/>
          <p:nvPr/>
        </p:nvSpPr>
        <p:spPr>
          <a:xfrm rot="10800000">
            <a:off x="3842520" y="3579865"/>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A8F1A617-CF08-6A1D-3834-BDD5D6FA1323}"/>
              </a:ext>
              <a:ext uri="{C183D7F6-B498-43B3-948B-1728B52AA6E4}">
                <adec:decorative xmlns:adec="http://schemas.microsoft.com/office/drawing/2017/decorative" val="1"/>
              </a:ext>
            </a:extLst>
          </p:cNvPr>
          <p:cNvSpPr/>
          <p:nvPr/>
        </p:nvSpPr>
        <p:spPr>
          <a:xfrm>
            <a:off x="8919347" y="218861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4038925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3">
            <a:extLst>
              <a:ext uri="{FF2B5EF4-FFF2-40B4-BE49-F238E27FC236}">
                <a16:creationId xmlns:a16="http://schemas.microsoft.com/office/drawing/2014/main" id="{A366E12D-AC3F-42D6-8455-74D614471728}"/>
              </a:ext>
            </a:extLst>
          </p:cNvPr>
          <p:cNvSpPr>
            <a:spLocks noGrp="1"/>
          </p:cNvSpPr>
          <p:nvPr>
            <p:ph type="title"/>
          </p:nvPr>
        </p:nvSpPr>
        <p:spPr>
          <a:xfrm>
            <a:off x="421336" y="235307"/>
            <a:ext cx="11614962" cy="1107996"/>
          </a:xfrm>
        </p:spPr>
        <p:txBody>
          <a:bodyPr vert="horz" wrap="square" lIns="0" tIns="0" rIns="0" bIns="0" rtlCol="0" anchor="t" anchorCtr="0">
            <a:spAutoFit/>
          </a:bodyPr>
          <a:lstStyle/>
          <a:p>
            <a:pPr>
              <a:lnSpc>
                <a:spcPct val="100000"/>
              </a:lnSpc>
            </a:pPr>
            <a:r>
              <a:rPr lang="en-GB" sz="1800" b="1" dirty="0">
                <a:solidFill>
                  <a:srgbClr val="5C5B5A"/>
                </a:solidFill>
                <a:latin typeface="Arial"/>
                <a:ea typeface="+mn-ea"/>
                <a:cs typeface="+mn-cs"/>
              </a:rPr>
              <a:t>There have been no significant changes in feelings of </a:t>
            </a:r>
            <a:r>
              <a:rPr lang="en-GB" sz="1800" b="1" dirty="0">
                <a:solidFill>
                  <a:srgbClr val="009690"/>
                </a:solidFill>
                <a:latin typeface="Arial"/>
                <a:ea typeface="+mn-ea"/>
                <a:cs typeface="+mn-cs"/>
              </a:rPr>
              <a:t>loneliness</a:t>
            </a:r>
            <a:r>
              <a:rPr lang="en-GB" sz="1800" b="1" dirty="0">
                <a:solidFill>
                  <a:srgbClr val="5C5B5A"/>
                </a:solidFill>
                <a:latin typeface="Arial"/>
                <a:ea typeface="+mn-ea"/>
                <a:cs typeface="+mn-cs"/>
              </a:rPr>
              <a:t>, 9% of GM respondents reported </a:t>
            </a:r>
            <a:r>
              <a:rPr lang="en-GB" sz="1800" b="1" dirty="0">
                <a:solidFill>
                  <a:srgbClr val="009690"/>
                </a:solidFill>
                <a:latin typeface="Arial"/>
                <a:ea typeface="+mn-ea"/>
                <a:cs typeface="+mn-cs"/>
              </a:rPr>
              <a:t>feeling lonely often or always</a:t>
            </a:r>
            <a:r>
              <a:rPr lang="en-GB" sz="1800" b="1" dirty="0">
                <a:solidFill>
                  <a:srgbClr val="5C5B5A"/>
                </a:solidFill>
                <a:latin typeface="Arial"/>
                <a:ea typeface="+mn-ea"/>
                <a:cs typeface="+mn-cs"/>
              </a:rPr>
              <a:t>, slightly higher than the 7% of respondents across GB in June. 3 in 10 (31%) GM respondents reported feeling lonely at least some of the time, compared to 27% of GB adults (resulting in a wider ‘gap’ between GM and GB results than has been reported previously)</a:t>
            </a:r>
          </a:p>
        </p:txBody>
      </p:sp>
      <p:sp>
        <p:nvSpPr>
          <p:cNvPr id="27" name="TextBox 26">
            <a:extLst>
              <a:ext uri="{FF2B5EF4-FFF2-40B4-BE49-F238E27FC236}">
                <a16:creationId xmlns:a16="http://schemas.microsoft.com/office/drawing/2014/main" id="{8F4A9E68-6AB0-4D51-AE80-1E43340FC2A7}"/>
              </a:ext>
            </a:extLst>
          </p:cNvPr>
          <p:cNvSpPr txBox="1"/>
          <p:nvPr/>
        </p:nvSpPr>
        <p:spPr>
          <a:xfrm>
            <a:off x="1404406" y="1459093"/>
            <a:ext cx="6373809"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How often do you feel lonely?</a:t>
            </a:r>
          </a:p>
        </p:txBody>
      </p:sp>
      <p:graphicFrame>
        <p:nvGraphicFramePr>
          <p:cNvPr id="2" name="Chart 1" descr="Bar chart showing how often respondents feel lonely versus the GB average. 27% say they hardly ever feel lonely, versus the 28% GB average, and 31% say that they feel lonely at least some of the time, versus the 27% GB average. ">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3674076252"/>
              </p:ext>
            </p:extLst>
          </p:nvPr>
        </p:nvGraphicFramePr>
        <p:xfrm>
          <a:off x="-62723" y="1870681"/>
          <a:ext cx="7386320" cy="457864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6BB0AC88-6DFB-CD22-F9D9-339E14F6D7C1}"/>
              </a:ext>
              <a:ext uri="{C183D7F6-B498-43B3-948B-1728B52AA6E4}">
                <adec:decorative xmlns:adec="http://schemas.microsoft.com/office/drawing/2017/decorative" val="0"/>
              </a:ext>
            </a:extLst>
          </p:cNvPr>
          <p:cNvSpPr txBox="1"/>
          <p:nvPr/>
        </p:nvSpPr>
        <p:spPr>
          <a:xfrm>
            <a:off x="3399384" y="2773634"/>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48%</a:t>
            </a:r>
          </a:p>
        </p:txBody>
      </p:sp>
      <p:sp>
        <p:nvSpPr>
          <p:cNvPr id="18" name="TextBox 17">
            <a:extLst>
              <a:ext uri="{FF2B5EF4-FFF2-40B4-BE49-F238E27FC236}">
                <a16:creationId xmlns:a16="http://schemas.microsoft.com/office/drawing/2014/main" id="{8DACBEF0-A62E-FB96-2138-2854231B51AB}"/>
              </a:ext>
              <a:ext uri="{C183D7F6-B498-43B3-948B-1728B52AA6E4}">
                <adec:decorative xmlns:adec="http://schemas.microsoft.com/office/drawing/2017/decorative" val="0"/>
              </a:ext>
            </a:extLst>
          </p:cNvPr>
          <p:cNvSpPr txBox="1"/>
          <p:nvPr/>
        </p:nvSpPr>
        <p:spPr>
          <a:xfrm>
            <a:off x="3399384" y="5118935"/>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29%</a:t>
            </a:r>
          </a:p>
        </p:txBody>
      </p:sp>
      <p:sp>
        <p:nvSpPr>
          <p:cNvPr id="13" name="TextBox 12">
            <a:extLst>
              <a:ext uri="{FF2B5EF4-FFF2-40B4-BE49-F238E27FC236}">
                <a16:creationId xmlns:a16="http://schemas.microsoft.com/office/drawing/2014/main" id="{129F1E8F-F29E-7442-218A-49C53BF4F6F3}"/>
              </a:ext>
              <a:ext uri="{C183D7F6-B498-43B3-948B-1728B52AA6E4}">
                <adec:decorative xmlns:adec="http://schemas.microsoft.com/office/drawing/2017/decorative" val="0"/>
              </a:ext>
            </a:extLst>
          </p:cNvPr>
          <p:cNvSpPr txBox="1"/>
          <p:nvPr/>
        </p:nvSpPr>
        <p:spPr>
          <a:xfrm>
            <a:off x="5047422" y="2746393"/>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46%</a:t>
            </a:r>
          </a:p>
        </p:txBody>
      </p:sp>
      <p:sp>
        <p:nvSpPr>
          <p:cNvPr id="21" name="TextBox 20">
            <a:extLst>
              <a:ext uri="{FF2B5EF4-FFF2-40B4-BE49-F238E27FC236}">
                <a16:creationId xmlns:a16="http://schemas.microsoft.com/office/drawing/2014/main" id="{62E72821-946D-5363-B655-EB997F535191}"/>
              </a:ext>
              <a:ext uri="{C183D7F6-B498-43B3-948B-1728B52AA6E4}">
                <adec:decorative xmlns:adec="http://schemas.microsoft.com/office/drawing/2017/decorative" val="0"/>
              </a:ext>
            </a:extLst>
          </p:cNvPr>
          <p:cNvSpPr txBox="1"/>
          <p:nvPr/>
        </p:nvSpPr>
        <p:spPr>
          <a:xfrm>
            <a:off x="5047422" y="5068044"/>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31%</a:t>
            </a:r>
          </a:p>
        </p:txBody>
      </p:sp>
      <p:sp>
        <p:nvSpPr>
          <p:cNvPr id="15" name="TextBox 14">
            <a:extLst>
              <a:ext uri="{FF2B5EF4-FFF2-40B4-BE49-F238E27FC236}">
                <a16:creationId xmlns:a16="http://schemas.microsoft.com/office/drawing/2014/main" id="{3BC7DEA5-D62E-ABD0-A3B0-C581178652AB}"/>
              </a:ext>
            </a:extLst>
          </p:cNvPr>
          <p:cNvSpPr txBox="1"/>
          <p:nvPr/>
        </p:nvSpPr>
        <p:spPr>
          <a:xfrm>
            <a:off x="6714755" y="2766875"/>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46%</a:t>
            </a:r>
          </a:p>
        </p:txBody>
      </p:sp>
      <p:sp>
        <p:nvSpPr>
          <p:cNvPr id="7" name="TextBox 6">
            <a:extLst>
              <a:ext uri="{FF2B5EF4-FFF2-40B4-BE49-F238E27FC236}">
                <a16:creationId xmlns:a16="http://schemas.microsoft.com/office/drawing/2014/main" id="{A31F7164-2B04-9D4A-8F55-14CAB233B01E}"/>
              </a:ext>
            </a:extLst>
          </p:cNvPr>
          <p:cNvSpPr txBox="1"/>
          <p:nvPr/>
        </p:nvSpPr>
        <p:spPr>
          <a:xfrm>
            <a:off x="6706915" y="5126836"/>
            <a:ext cx="681703" cy="307777"/>
          </a:xfrm>
          <a:prstGeom prst="rect">
            <a:avLst/>
          </a:prstGeom>
          <a:noFill/>
        </p:spPr>
        <p:txBody>
          <a:bodyPr wrap="square" rtlCol="0">
            <a:spAutoFit/>
          </a:bodyPr>
          <a:lstStyle/>
          <a:p>
            <a:pPr algn="ctr">
              <a:defRPr lang="en-US" sz="1400" b="0" i="0" u="none" strike="noStrike" kern="1200" baseline="0">
                <a:solidFill>
                  <a:srgbClr val="5C5B5A"/>
                </a:solidFill>
                <a:latin typeface="+mn-lt"/>
                <a:ea typeface="+mn-ea"/>
                <a:cs typeface="+mn-cs"/>
              </a:defRPr>
            </a:pPr>
            <a:r>
              <a:rPr lang="en-GB" sz="1400" b="1">
                <a:solidFill>
                  <a:srgbClr val="5C5B5A"/>
                </a:solidFill>
              </a:rPr>
              <a:t>27%</a:t>
            </a:r>
          </a:p>
        </p:txBody>
      </p:sp>
      <p:sp>
        <p:nvSpPr>
          <p:cNvPr id="8" name="Right Brace 7">
            <a:extLst>
              <a:ext uri="{FF2B5EF4-FFF2-40B4-BE49-F238E27FC236}">
                <a16:creationId xmlns:a16="http://schemas.microsoft.com/office/drawing/2014/main" id="{0ADC2310-ACDF-9725-DA37-52A9262FDD57}"/>
              </a:ext>
              <a:ext uri="{C183D7F6-B498-43B3-948B-1728B52AA6E4}">
                <adec:decorative xmlns:adec="http://schemas.microsoft.com/office/drawing/2017/decorative" val="1"/>
              </a:ext>
            </a:extLst>
          </p:cNvPr>
          <p:cNvSpPr/>
          <p:nvPr/>
        </p:nvSpPr>
        <p:spPr>
          <a:xfrm>
            <a:off x="3399384" y="2016307"/>
            <a:ext cx="145399" cy="1827212"/>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0" name="Text Placeholder 30">
            <a:extLst>
              <a:ext uri="{FF2B5EF4-FFF2-40B4-BE49-F238E27FC236}">
                <a16:creationId xmlns:a16="http://schemas.microsoft.com/office/drawing/2014/main" id="{A817801C-15C4-F527-37CD-5F7D533EE376}"/>
              </a:ext>
              <a:ext uri="{C183D7F6-B498-43B3-948B-1728B52AA6E4}">
                <adec:decorative xmlns:adec="http://schemas.microsoft.com/office/drawing/2017/decorative" val="0"/>
              </a:ext>
            </a:extLst>
          </p:cNvPr>
          <p:cNvSpPr txBox="1">
            <a:spLocks/>
          </p:cNvSpPr>
          <p:nvPr/>
        </p:nvSpPr>
        <p:spPr>
          <a:xfrm>
            <a:off x="7651400" y="1562321"/>
            <a:ext cx="4179648"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feel lonely at least some of the time compared to surveys 14-15 GM average (30%)*:</a:t>
            </a:r>
          </a:p>
        </p:txBody>
      </p:sp>
      <p:sp>
        <p:nvSpPr>
          <p:cNvPr id="11" name="Content Placeholder 32">
            <a:extLst>
              <a:ext uri="{FF2B5EF4-FFF2-40B4-BE49-F238E27FC236}">
                <a16:creationId xmlns:a16="http://schemas.microsoft.com/office/drawing/2014/main" id="{D0DD4310-3B25-544F-DF7E-17653A6AD008}"/>
              </a:ext>
            </a:extLst>
          </p:cNvPr>
          <p:cNvSpPr txBox="1">
            <a:spLocks/>
          </p:cNvSpPr>
          <p:nvPr/>
        </p:nvSpPr>
        <p:spPr>
          <a:xfrm>
            <a:off x="7651400" y="2037421"/>
            <a:ext cx="4179648" cy="3804693"/>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(44%), including those with mental ill health (57%), a learning disability (</a:t>
            </a:r>
            <a:r>
              <a:rPr lang="en-GB" sz="1200">
                <a:solidFill>
                  <a:srgbClr val="5C5B5A"/>
                </a:solidFill>
                <a:latin typeface="Arial" panose="020B0604020202020204" pitchFamily="34" charset="0"/>
                <a:cs typeface="Arial" panose="020B0604020202020204" pitchFamily="34" charset="0"/>
              </a:rPr>
              <a:t>54</a:t>
            </a: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a sensory disability (47%)</a:t>
            </a:r>
          </a:p>
          <a:p>
            <a:pPr marL="171450" indent="-171450">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aged 16-24 (45%)</a:t>
            </a:r>
          </a:p>
          <a:p>
            <a:pPr marL="171450" indent="-171450">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Gay men (44%)</a:t>
            </a:r>
          </a:p>
          <a:p>
            <a:pPr marL="0" indent="0">
              <a:lnSpc>
                <a:spcPct val="100000"/>
              </a:lnSpc>
              <a:spcBef>
                <a:spcPts val="0"/>
              </a:spcBef>
              <a:spcAft>
                <a:spcPts val="400"/>
              </a:spcAft>
              <a:buNone/>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the ability to look after their own health (64%), or disagree they know enough about their health (58%)</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likely to lose their job over the next 6 months (54%)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(52%), or those studying at university (44%)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dissatisfied with their local area (45%)</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living with a friend or family (44%)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claimed financial support (44%)</a:t>
            </a:r>
          </a:p>
        </p:txBody>
      </p:sp>
      <p:sp>
        <p:nvSpPr>
          <p:cNvPr id="12" name="Right Brace 11">
            <a:extLst>
              <a:ext uri="{FF2B5EF4-FFF2-40B4-BE49-F238E27FC236}">
                <a16:creationId xmlns:a16="http://schemas.microsoft.com/office/drawing/2014/main" id="{F020E35D-8CE3-B315-D83A-8AE8D12A93E7}"/>
              </a:ext>
              <a:ext uri="{C183D7F6-B498-43B3-948B-1728B52AA6E4}">
                <adec:decorative xmlns:adec="http://schemas.microsoft.com/office/drawing/2017/decorative" val="1"/>
              </a:ext>
            </a:extLst>
          </p:cNvPr>
          <p:cNvSpPr/>
          <p:nvPr/>
        </p:nvSpPr>
        <p:spPr>
          <a:xfrm>
            <a:off x="6686129" y="2074955"/>
            <a:ext cx="145399" cy="1694810"/>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Right Brace 15">
            <a:extLst>
              <a:ext uri="{FF2B5EF4-FFF2-40B4-BE49-F238E27FC236}">
                <a16:creationId xmlns:a16="http://schemas.microsoft.com/office/drawing/2014/main" id="{52724A12-1FB5-66BC-A265-24297FD875B3}"/>
              </a:ext>
              <a:ext uri="{C183D7F6-B498-43B3-948B-1728B52AA6E4}">
                <adec:decorative xmlns:adec="http://schemas.microsoft.com/office/drawing/2017/decorative" val="1"/>
              </a:ext>
            </a:extLst>
          </p:cNvPr>
          <p:cNvSpPr/>
          <p:nvPr/>
        </p:nvSpPr>
        <p:spPr>
          <a:xfrm>
            <a:off x="5047422" y="2032198"/>
            <a:ext cx="145399" cy="1737567"/>
          </a:xfrm>
          <a:prstGeom prst="rightBrace">
            <a:avLst>
              <a:gd name="adj1" fmla="val 31147"/>
              <a:gd name="adj2" fmla="val 50000"/>
            </a:avLst>
          </a:prstGeom>
          <a:ln w="19050">
            <a:solidFill>
              <a:srgbClr val="00969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Right Brace 16">
            <a:extLst>
              <a:ext uri="{FF2B5EF4-FFF2-40B4-BE49-F238E27FC236}">
                <a16:creationId xmlns:a16="http://schemas.microsoft.com/office/drawing/2014/main" id="{1B2DAAF9-2554-0144-428D-AF6C472F65E9}"/>
              </a:ext>
              <a:ext uri="{C183D7F6-B498-43B3-948B-1728B52AA6E4}">
                <adec:decorative xmlns:adec="http://schemas.microsoft.com/office/drawing/2017/decorative" val="1"/>
              </a:ext>
            </a:extLst>
          </p:cNvPr>
          <p:cNvSpPr/>
          <p:nvPr/>
        </p:nvSpPr>
        <p:spPr>
          <a:xfrm>
            <a:off x="3399384" y="4739500"/>
            <a:ext cx="145399" cy="1066649"/>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0" name="Right Brace 19">
            <a:extLst>
              <a:ext uri="{FF2B5EF4-FFF2-40B4-BE49-F238E27FC236}">
                <a16:creationId xmlns:a16="http://schemas.microsoft.com/office/drawing/2014/main" id="{58EA0045-42DC-615F-20DE-D472320D90DE}"/>
              </a:ext>
              <a:ext uri="{C183D7F6-B498-43B3-948B-1728B52AA6E4}">
                <adec:decorative xmlns:adec="http://schemas.microsoft.com/office/drawing/2017/decorative" val="1"/>
              </a:ext>
            </a:extLst>
          </p:cNvPr>
          <p:cNvSpPr/>
          <p:nvPr/>
        </p:nvSpPr>
        <p:spPr>
          <a:xfrm>
            <a:off x="5047422" y="4645477"/>
            <a:ext cx="145399" cy="1154014"/>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2" name="Right Brace 21">
            <a:extLst>
              <a:ext uri="{FF2B5EF4-FFF2-40B4-BE49-F238E27FC236}">
                <a16:creationId xmlns:a16="http://schemas.microsoft.com/office/drawing/2014/main" id="{1EC7D508-E27A-FF17-309A-53A2173240E0}"/>
              </a:ext>
              <a:ext uri="{C183D7F6-B498-43B3-948B-1728B52AA6E4}">
                <adec:decorative xmlns:adec="http://schemas.microsoft.com/office/drawing/2017/decorative" val="1"/>
              </a:ext>
            </a:extLst>
          </p:cNvPr>
          <p:cNvSpPr/>
          <p:nvPr/>
        </p:nvSpPr>
        <p:spPr>
          <a:xfrm>
            <a:off x="6686762" y="4739500"/>
            <a:ext cx="145399" cy="1059991"/>
          </a:xfrm>
          <a:prstGeom prst="rightBrace">
            <a:avLst>
              <a:gd name="adj1" fmla="val 31148"/>
              <a:gd name="adj2" fmla="val 50000"/>
            </a:avLst>
          </a:prstGeom>
          <a:ln w="19050">
            <a:solidFill>
              <a:srgbClr val="C0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585331" y="6369492"/>
            <a:ext cx="11185333" cy="509390"/>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a:solidFill>
                  <a:srgbClr val="FFFFFF">
                    <a:lumMod val="50000"/>
                  </a:srgbClr>
                </a:solidFill>
                <a:latin typeface="Arial" panose="020B0604020202020204" pitchFamily="34" charset="0"/>
                <a:cs typeface="Arial" panose="020B0604020202020204" pitchFamily="34" charset="0"/>
              </a:rPr>
              <a:t>A5. How often do you feel lonely?</a:t>
            </a:r>
          </a:p>
          <a:p>
            <a:pPr>
              <a:defRPr/>
            </a:pPr>
            <a:r>
              <a:rPr lang="en-GB" sz="1000">
                <a:solidFill>
                  <a:srgbClr val="FFFFFF">
                    <a:lumMod val="50000"/>
                  </a:srgbClr>
                </a:solidFill>
                <a:latin typeface="Arial" panose="020B0604020202020204" pitchFamily="34" charset="0"/>
                <a:cs typeface="Arial" panose="020B0604020202020204" pitchFamily="34" charset="0"/>
              </a:rPr>
              <a:t>Base: Survey 14, 1482; Survey 15, 1517. GB benchmarking taken from UK measures of wellbeing (fieldwork period 2 to 27 October 2024)</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389790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Around half (54%) of respondents have been involved in </a:t>
            </a:r>
            <a:r>
              <a:rPr lang="en-GB" sz="1800" b="1" dirty="0">
                <a:solidFill>
                  <a:srgbClr val="009690"/>
                </a:solidFill>
                <a:latin typeface="Arial"/>
              </a:rPr>
              <a:t>a type of group, club or organisation </a:t>
            </a:r>
            <a:r>
              <a:rPr lang="en-GB" sz="1800" b="1" dirty="0">
                <a:solidFill>
                  <a:srgbClr val="5C5B5A"/>
                </a:solidFill>
                <a:latin typeface="Arial"/>
              </a:rPr>
              <a:t>in the past 12 months, in line with August, and slightly </a:t>
            </a:r>
            <a:r>
              <a:rPr lang="en-GB" sz="1800" b="1" dirty="0">
                <a:solidFill>
                  <a:schemeClr val="tx1">
                    <a:lumMod val="65000"/>
                    <a:lumOff val="35000"/>
                  </a:schemeClr>
                </a:solidFill>
                <a:latin typeface="Arial"/>
              </a:rPr>
              <a:t>lower than the England average (56%). Just under half, 48%, are involved in a club or organisation not related to sport</a:t>
            </a:r>
          </a:p>
        </p:txBody>
      </p:sp>
      <p:sp>
        <p:nvSpPr>
          <p:cNvPr id="19" name="TextBox 18">
            <a:extLst>
              <a:ext uri="{FF2B5EF4-FFF2-40B4-BE49-F238E27FC236}">
                <a16:creationId xmlns:a16="http://schemas.microsoft.com/office/drawing/2014/main" id="{528458A9-15DC-2E8F-E55D-6A051331ADBE}"/>
              </a:ext>
            </a:extLst>
          </p:cNvPr>
          <p:cNvSpPr txBox="1"/>
          <p:nvPr/>
        </p:nvSpPr>
        <p:spPr>
          <a:xfrm>
            <a:off x="463107" y="115455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755432" y="376844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(-4</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18563" y="2760944"/>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graphicFrame>
        <p:nvGraphicFramePr>
          <p:cNvPr id="29" name="Chart 28" descr="Bar chart showing that 24% of GM respondents have taken part in a club, group or organisation relating to sport or exercise in the past year. 15% have taken part in one relating to hobbies, recreation, arts or social.">
            <a:extLst>
              <a:ext uri="{FF2B5EF4-FFF2-40B4-BE49-F238E27FC236}">
                <a16:creationId xmlns:a16="http://schemas.microsoft.com/office/drawing/2014/main" id="{99E49B2B-B60E-FF7B-4A2B-99C9F03397D0}"/>
              </a:ext>
            </a:extLst>
          </p:cNvPr>
          <p:cNvGraphicFramePr/>
          <p:nvPr>
            <p:extLst>
              <p:ext uri="{D42A27DB-BD31-4B8C-83A1-F6EECF244321}">
                <p14:modId xmlns:p14="http://schemas.microsoft.com/office/powerpoint/2010/main" val="3784774743"/>
              </p:ext>
            </p:extLst>
          </p:nvPr>
        </p:nvGraphicFramePr>
        <p:xfrm>
          <a:off x="2026022" y="1407460"/>
          <a:ext cx="9535150" cy="493125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2">
            <a:extLst>
              <a:ext uri="{FF2B5EF4-FFF2-40B4-BE49-F238E27FC236}">
                <a16:creationId xmlns:a16="http://schemas.microsoft.com/office/drawing/2014/main" id="{555B5A44-F66F-EFDE-0BC4-A296CE0DFE79}"/>
              </a:ext>
              <a:ext uri="{C183D7F6-B498-43B3-948B-1728B52AA6E4}">
                <adec:decorative xmlns:adec="http://schemas.microsoft.com/office/drawing/2017/decorative" val="1"/>
              </a:ext>
            </a:extLst>
          </p:cNvPr>
          <p:cNvSpPr txBox="1">
            <a:spLocks/>
          </p:cNvSpPr>
          <p:nvPr/>
        </p:nvSpPr>
        <p:spPr>
          <a:xfrm>
            <a:off x="328840" y="2110521"/>
            <a:ext cx="1925108" cy="196977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4800" b="1">
                <a:solidFill>
                  <a:srgbClr val="009690"/>
                </a:solidFill>
                <a:latin typeface="Arial"/>
                <a:ea typeface="+mn-ea"/>
                <a:cs typeface="+mn-cs"/>
              </a:rPr>
              <a:t>54%</a:t>
            </a:r>
            <a:r>
              <a:rPr lang="en-GB" sz="4800" b="1">
                <a:solidFill>
                  <a:srgbClr val="5C5B5A"/>
                </a:solidFill>
                <a:latin typeface="Arial"/>
                <a:ea typeface="+mn-ea"/>
                <a:cs typeface="+mn-cs"/>
              </a:rPr>
              <a:t> </a:t>
            </a:r>
          </a:p>
          <a:p>
            <a:pPr algn="ctr">
              <a:lnSpc>
                <a:spcPct val="100000"/>
              </a:lnSpc>
              <a:spcBef>
                <a:spcPts val="0"/>
              </a:spcBef>
              <a:defRPr/>
            </a:pPr>
            <a:r>
              <a:rPr lang="en-GB" sz="1600">
                <a:solidFill>
                  <a:srgbClr val="5C5B5A"/>
                </a:solidFill>
                <a:latin typeface="Arial"/>
                <a:ea typeface="+mn-ea"/>
                <a:cs typeface="+mn-cs"/>
              </a:rPr>
              <a:t>are involved in any club, group or organisation in </a:t>
            </a:r>
            <a:r>
              <a:rPr lang="en-GB" sz="1600" b="1">
                <a:solidFill>
                  <a:srgbClr val="5C5B5A"/>
                </a:solidFill>
                <a:latin typeface="Arial"/>
                <a:ea typeface="+mn-ea"/>
                <a:cs typeface="+mn-cs"/>
              </a:rPr>
              <a:t>Greater Manchester </a:t>
            </a:r>
            <a:r>
              <a:rPr lang="en-GB" sz="1600">
                <a:solidFill>
                  <a:srgbClr val="5C5B5A"/>
                </a:solidFill>
                <a:latin typeface="Arial"/>
                <a:ea typeface="+mn-ea"/>
                <a:cs typeface="+mn-cs"/>
              </a:rPr>
              <a:t>compared to  </a:t>
            </a:r>
          </a:p>
        </p:txBody>
      </p:sp>
      <p:sp>
        <p:nvSpPr>
          <p:cNvPr id="3" name="Title 12">
            <a:extLst>
              <a:ext uri="{FF2B5EF4-FFF2-40B4-BE49-F238E27FC236}">
                <a16:creationId xmlns:a16="http://schemas.microsoft.com/office/drawing/2014/main" id="{7E1089C2-5E23-E785-0AB8-5ED09AFFFC6E}"/>
              </a:ext>
              <a:ext uri="{C183D7F6-B498-43B3-948B-1728B52AA6E4}">
                <adec:decorative xmlns:adec="http://schemas.microsoft.com/office/drawing/2017/decorative" val="1"/>
              </a:ext>
            </a:extLst>
          </p:cNvPr>
          <p:cNvSpPr txBox="1">
            <a:spLocks/>
          </p:cNvSpPr>
          <p:nvPr/>
        </p:nvSpPr>
        <p:spPr>
          <a:xfrm>
            <a:off x="325933" y="4090916"/>
            <a:ext cx="1925108" cy="9848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defRPr/>
            </a:pPr>
            <a:r>
              <a:rPr lang="en-GB" sz="4800" b="1">
                <a:solidFill>
                  <a:srgbClr val="BDD7EE"/>
                </a:solidFill>
                <a:latin typeface="Arial"/>
                <a:ea typeface="+mn-ea"/>
                <a:cs typeface="+mn-cs"/>
              </a:rPr>
              <a:t>56% </a:t>
            </a:r>
          </a:p>
          <a:p>
            <a:pPr algn="ctr">
              <a:lnSpc>
                <a:spcPct val="100000"/>
              </a:lnSpc>
              <a:spcBef>
                <a:spcPts val="0"/>
              </a:spcBef>
              <a:defRPr/>
            </a:pPr>
            <a:r>
              <a:rPr lang="en-GB" sz="1600">
                <a:solidFill>
                  <a:srgbClr val="5C5B5A"/>
                </a:solidFill>
                <a:latin typeface="Arial"/>
                <a:ea typeface="+mn-ea"/>
                <a:cs typeface="+mn-cs"/>
              </a:rPr>
              <a:t>in </a:t>
            </a:r>
            <a:r>
              <a:rPr lang="en-GB" sz="1600" b="1">
                <a:solidFill>
                  <a:srgbClr val="5C5B5A"/>
                </a:solidFill>
                <a:latin typeface="Arial"/>
                <a:ea typeface="+mn-ea"/>
                <a:cs typeface="+mn-cs"/>
              </a:rPr>
              <a:t>England</a:t>
            </a:r>
          </a:p>
        </p:txBody>
      </p:sp>
      <p:sp>
        <p:nvSpPr>
          <p:cNvPr id="5" name="TextBox 4">
            <a:extLst>
              <a:ext uri="{FF2B5EF4-FFF2-40B4-BE49-F238E27FC236}">
                <a16:creationId xmlns:a16="http://schemas.microsoft.com/office/drawing/2014/main" id="{1A8A1248-B1FA-DCF4-E511-C173E3B359FE}"/>
              </a:ext>
              <a:ext uri="{C183D7F6-B498-43B3-948B-1728B52AA6E4}">
                <adec:decorative xmlns:adec="http://schemas.microsoft.com/office/drawing/2017/decorative" val="1"/>
              </a:ext>
            </a:extLst>
          </p:cNvPr>
          <p:cNvSpPr txBox="1"/>
          <p:nvPr/>
        </p:nvSpPr>
        <p:spPr>
          <a:xfrm>
            <a:off x="8556208" y="3365257"/>
            <a:ext cx="2879387" cy="101566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9690"/>
                </a:solidFill>
                <a:effectLst/>
                <a:uLnTx/>
                <a:uFillTx/>
                <a:latin typeface="Arial"/>
                <a:ea typeface="+mn-ea"/>
                <a:cs typeface="+mn-cs"/>
              </a:rPr>
              <a:t>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Involved in any type of group, club or organisation </a:t>
            </a:r>
            <a:r>
              <a:rPr kumimoji="0" lang="en-GB" sz="1400" b="1" i="0" u="sng" strike="noStrike" kern="1200" cap="none" spc="0" normalizeH="0" baseline="0" noProof="0">
                <a:ln>
                  <a:noFill/>
                </a:ln>
                <a:solidFill>
                  <a:srgbClr val="5C5B5A"/>
                </a:solidFill>
                <a:effectLst/>
                <a:uLnTx/>
                <a:uFillTx/>
                <a:latin typeface="Arial"/>
                <a:ea typeface="+mn-ea"/>
                <a:cs typeface="+mn-cs"/>
              </a:rPr>
              <a:t>except sport </a:t>
            </a:r>
            <a:r>
              <a:rPr kumimoji="0" lang="en-GB" sz="1400" b="1" i="0" u="none" strike="noStrike" kern="1200" cap="none" spc="0" normalizeH="0" baseline="0" noProof="0">
                <a:ln>
                  <a:noFill/>
                </a:ln>
                <a:solidFill>
                  <a:srgbClr val="5C5B5A"/>
                </a:solidFill>
                <a:effectLst/>
                <a:uLnTx/>
                <a:uFillTx/>
                <a:latin typeface="Arial"/>
                <a:ea typeface="+mn-ea"/>
                <a:cs typeface="+mn-cs"/>
              </a:rPr>
              <a:t>in the last 12 months</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LW1</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Have you been involved with any of the following types of groups, clubs or organisations during the last 12 months? </a:t>
            </a:r>
            <a:r>
              <a:rPr lang="en-GB" sz="1000">
                <a:solidFill>
                  <a:srgbClr val="FFFFFF">
                    <a:lumMod val="50000"/>
                  </a:srgbClr>
                </a:solidFill>
                <a:latin typeface="Arial"/>
                <a:cs typeface="Arial" panose="020B0604020202020204" pitchFamily="34" charset="0"/>
              </a:rPr>
              <a:t>Unweighted base: 4539 (All respondents, S13-15)</a:t>
            </a:r>
          </a:p>
          <a:p>
            <a:pPr>
              <a:defRPr/>
            </a:pP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694898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a:extLst>
              <a:ext uri="{FF2B5EF4-FFF2-40B4-BE49-F238E27FC236}">
                <a16:creationId xmlns:a16="http://schemas.microsoft.com/office/drawing/2014/main" id="{4C91E9E1-77B8-FB94-096F-15021E3BFB90}"/>
              </a:ext>
            </a:extLst>
          </p:cNvPr>
          <p:cNvSpPr>
            <a:spLocks noGrp="1"/>
          </p:cNvSpPr>
          <p:nvPr>
            <p:ph type="title"/>
          </p:nvPr>
        </p:nvSpPr>
        <p:spPr>
          <a:xfrm>
            <a:off x="359757" y="182967"/>
            <a:ext cx="11483900" cy="747897"/>
          </a:xfrm>
        </p:spPr>
        <p:txBody>
          <a:bodyPr vert="horz" wrap="square" lIns="0" tIns="0" rIns="0" bIns="0" rtlCol="0" anchor="t" anchorCtr="0">
            <a:spAutoFit/>
          </a:bodyPr>
          <a:lstStyle/>
          <a:p>
            <a:r>
              <a:rPr lang="en-GB" sz="1800" b="1" dirty="0">
                <a:solidFill>
                  <a:srgbClr val="5C5B5A"/>
                </a:solidFill>
                <a:latin typeface="Arial"/>
              </a:rPr>
              <a:t>Just under a third (32%) respondents have </a:t>
            </a:r>
            <a:r>
              <a:rPr lang="en-GB" sz="1800" b="1" dirty="0">
                <a:solidFill>
                  <a:srgbClr val="009690"/>
                </a:solidFill>
                <a:latin typeface="Arial"/>
              </a:rPr>
              <a:t>volunteered in the past year. </a:t>
            </a:r>
            <a:r>
              <a:rPr lang="en-GB" sz="1800" b="1" dirty="0">
                <a:solidFill>
                  <a:schemeClr val="tx1">
                    <a:lumMod val="65000"/>
                    <a:lumOff val="35000"/>
                  </a:schemeClr>
                </a:solidFill>
                <a:latin typeface="Arial"/>
              </a:rPr>
              <a:t>High earners, African respondents and those who have previously cared for someone are more likely to have volunteered, while those with no internet access and low confidence online are most likely to not volunteer</a:t>
            </a:r>
          </a:p>
        </p:txBody>
      </p:sp>
      <p:sp>
        <p:nvSpPr>
          <p:cNvPr id="19" name="TextBox 18">
            <a:extLst>
              <a:ext uri="{FF2B5EF4-FFF2-40B4-BE49-F238E27FC236}">
                <a16:creationId xmlns:a16="http://schemas.microsoft.com/office/drawing/2014/main" id="{528458A9-15DC-2E8F-E55D-6A051331ADBE}"/>
              </a:ext>
            </a:extLst>
          </p:cNvPr>
          <p:cNvSpPr txBox="1"/>
          <p:nvPr/>
        </p:nvSpPr>
        <p:spPr>
          <a:xfrm>
            <a:off x="500625" y="1061911"/>
            <a:ext cx="11265786"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b="1">
                <a:solidFill>
                  <a:srgbClr val="5C5B5A"/>
                </a:solidFill>
                <a:latin typeface="Arial"/>
              </a:rPr>
              <a:t>Have you taken part in any volunteering for any clubs, groups or organisations in the past 12 months?</a:t>
            </a:r>
            <a:endParaRPr kumimoji="0" lang="en-GB" sz="1500" b="1" i="0" strike="noStrike" kern="1200" cap="none" spc="0" normalizeH="0" baseline="0" noProof="0">
              <a:ln>
                <a:noFill/>
              </a:ln>
              <a:solidFill>
                <a:srgbClr val="5C5B5A"/>
              </a:solidFill>
              <a:effectLst/>
              <a:uLnTx/>
              <a:uFillTx/>
              <a:latin typeface="Arial"/>
              <a:ea typeface="+mn-ea"/>
              <a:cs typeface="+mn-cs"/>
            </a:endParaRPr>
          </a:p>
        </p:txBody>
      </p:sp>
      <p:sp>
        <p:nvSpPr>
          <p:cNvPr id="23" name="TextBox 22">
            <a:extLst>
              <a:ext uri="{FF2B5EF4-FFF2-40B4-BE49-F238E27FC236}">
                <a16:creationId xmlns:a16="http://schemas.microsoft.com/office/drawing/2014/main" id="{F1BD9A13-91A1-97E7-15BA-859E21B9B849}"/>
              </a:ext>
            </a:extLst>
          </p:cNvPr>
          <p:cNvSpPr txBox="1"/>
          <p:nvPr/>
        </p:nvSpPr>
        <p:spPr>
          <a:xfrm>
            <a:off x="1817131" y="1443617"/>
            <a:ext cx="2340864" cy="276999"/>
          </a:xfrm>
          <a:prstGeom prst="rect">
            <a:avLst/>
          </a:prstGeom>
          <a:noFill/>
        </p:spPr>
        <p:txBody>
          <a:bodyPr wrap="square" rtlCol="0">
            <a:spAutoFit/>
          </a:bodyPr>
          <a:lstStyle/>
          <a:p>
            <a:pPr algn="ctr"/>
            <a:r>
              <a:rPr lang="en-GB" sz="1200" b="1">
                <a:solidFill>
                  <a:srgbClr val="5C5B5A"/>
                </a:solidFill>
                <a:latin typeface="Arial" panose="020B0604020202020204" pitchFamily="34" charset="0"/>
                <a:cs typeface="Arial" panose="020B0604020202020204" pitchFamily="34" charset="0"/>
              </a:rPr>
              <a:t>Survey 14 (Aug) only</a:t>
            </a:r>
          </a:p>
        </p:txBody>
      </p:sp>
      <p:graphicFrame>
        <p:nvGraphicFramePr>
          <p:cNvPr id="20" name="Chart 19" descr="Pie chart showing 32% have taken part in any volunteering for any clubs, groups or organisations in the past 12 months.  ">
            <a:extLst>
              <a:ext uri="{FF2B5EF4-FFF2-40B4-BE49-F238E27FC236}">
                <a16:creationId xmlns:a16="http://schemas.microsoft.com/office/drawing/2014/main" id="{12F9F7FC-0028-9A8A-3C20-892BF462FB8D}"/>
              </a:ext>
            </a:extLst>
          </p:cNvPr>
          <p:cNvGraphicFramePr/>
          <p:nvPr>
            <p:extLst>
              <p:ext uri="{D42A27DB-BD31-4B8C-83A1-F6EECF244321}">
                <p14:modId xmlns:p14="http://schemas.microsoft.com/office/powerpoint/2010/main" val="3772751190"/>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24" name="Arrow: Right 23">
            <a:extLst>
              <a:ext uri="{FF2B5EF4-FFF2-40B4-BE49-F238E27FC236}">
                <a16:creationId xmlns:a16="http://schemas.microsoft.com/office/drawing/2014/main" id="{994F7B26-A4BD-3FB8-A2BA-C7008310C56F}"/>
              </a:ext>
              <a:ext uri="{C183D7F6-B498-43B3-948B-1728B52AA6E4}">
                <adec:decorative xmlns:adec="http://schemas.microsoft.com/office/drawing/2017/decorative" val="1"/>
              </a:ext>
            </a:extLst>
          </p:cNvPr>
          <p:cNvSpPr/>
          <p:nvPr/>
        </p:nvSpPr>
        <p:spPr>
          <a:xfrm>
            <a:off x="3846262" y="2020855"/>
            <a:ext cx="2554537" cy="289249"/>
          </a:xfrm>
          <a:prstGeom prst="rightArrow">
            <a:avLst/>
          </a:prstGeom>
          <a:solidFill>
            <a:srgbClr val="009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DA9E689-F006-1F96-BBBC-F92737498D6E}"/>
              </a:ext>
              <a:ext uri="{C183D7F6-B498-43B3-948B-1728B52AA6E4}">
                <adec:decorative xmlns:adec="http://schemas.microsoft.com/office/drawing/2017/decorative" val="1"/>
              </a:ext>
            </a:extLst>
          </p:cNvPr>
          <p:cNvSpPr txBox="1"/>
          <p:nvPr/>
        </p:nvSpPr>
        <p:spPr>
          <a:xfrm>
            <a:off x="1817131" y="3857679"/>
            <a:ext cx="5597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(-2</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17" name="TextBox 16">
            <a:extLst>
              <a:ext uri="{FF2B5EF4-FFF2-40B4-BE49-F238E27FC236}">
                <a16:creationId xmlns:a16="http://schemas.microsoft.com/office/drawing/2014/main" id="{E8BCEED6-FF01-122B-D9B3-22A6B4B949E6}"/>
              </a:ext>
              <a:ext uri="{C183D7F6-B498-43B3-948B-1728B52AA6E4}">
                <adec:decorative xmlns:adec="http://schemas.microsoft.com/office/drawing/2017/decorative" val="1"/>
              </a:ext>
            </a:extLst>
          </p:cNvPr>
          <p:cNvSpPr txBox="1"/>
          <p:nvPr/>
        </p:nvSpPr>
        <p:spPr>
          <a:xfrm>
            <a:off x="2587042" y="2819005"/>
            <a:ext cx="719749" cy="67710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a:solidFill>
                  <a:srgbClr val="5C5B5A"/>
                </a:solidFill>
                <a:latin typeface="Arial"/>
              </a:rPr>
              <a:t>32</a:t>
            </a:r>
            <a:r>
              <a:rPr kumimoji="0" lang="en-GB" sz="2800" b="1" i="0" u="none" strike="noStrike" kern="1200" cap="none" spc="0" normalizeH="0" baseline="0" noProof="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5C5B5A"/>
                </a:solidFill>
                <a:effectLst/>
                <a:uLnTx/>
                <a:uFillTx/>
                <a:latin typeface="Arial"/>
                <a:ea typeface="+mn-ea"/>
                <a:cs typeface="+mn-cs"/>
              </a:rPr>
              <a:t>yes</a:t>
            </a:r>
          </a:p>
        </p:txBody>
      </p:sp>
      <p:sp>
        <p:nvSpPr>
          <p:cNvPr id="8" name="TextBox 7">
            <a:extLst>
              <a:ext uri="{FF2B5EF4-FFF2-40B4-BE49-F238E27FC236}">
                <a16:creationId xmlns:a16="http://schemas.microsoft.com/office/drawing/2014/main" id="{BFE979FE-CF24-5A97-EAE8-BC68156B1621}"/>
              </a:ext>
              <a:ext uri="{C183D7F6-B498-43B3-948B-1728B52AA6E4}">
                <adec:decorative xmlns:adec="http://schemas.microsoft.com/office/drawing/2017/decorative" val="1"/>
              </a:ext>
            </a:extLst>
          </p:cNvPr>
          <p:cNvSpPr txBox="1"/>
          <p:nvPr/>
        </p:nvSpPr>
        <p:spPr>
          <a:xfrm>
            <a:off x="2656192" y="3457665"/>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7" name="TextBox 6">
            <a:extLst>
              <a:ext uri="{FF2B5EF4-FFF2-40B4-BE49-F238E27FC236}">
                <a16:creationId xmlns:a16="http://schemas.microsoft.com/office/drawing/2014/main" id="{C0B439BC-8A13-4EC9-2754-1129A0D53561}"/>
              </a:ext>
              <a:ext uri="{C183D7F6-B498-43B3-948B-1728B52AA6E4}">
                <adec:decorative xmlns:adec="http://schemas.microsoft.com/office/drawing/2017/decorative" val="1"/>
              </a:ext>
            </a:extLst>
          </p:cNvPr>
          <p:cNvSpPr txBox="1"/>
          <p:nvPr/>
        </p:nvSpPr>
        <p:spPr>
          <a:xfrm>
            <a:off x="3251227" y="2313497"/>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(+1</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6" name="TextBox 5">
            <a:extLst>
              <a:ext uri="{FF2B5EF4-FFF2-40B4-BE49-F238E27FC236}">
                <a16:creationId xmlns:a16="http://schemas.microsoft.com/office/drawing/2014/main" id="{2A1B6FCA-3386-CD58-94C3-A11B7B03F40B}"/>
              </a:ext>
              <a:ext uri="{C183D7F6-B498-43B3-948B-1728B52AA6E4}">
                <adec:decorative xmlns:adec="http://schemas.microsoft.com/office/drawing/2017/decorative" val="1"/>
              </a:ext>
            </a:extLst>
          </p:cNvPr>
          <p:cNvSpPr txBox="1"/>
          <p:nvPr/>
        </p:nvSpPr>
        <p:spPr>
          <a:xfrm>
            <a:off x="3683296" y="2855292"/>
            <a:ext cx="67999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bg1"/>
                </a:solidFill>
                <a:latin typeface="Arial" panose="020B0604020202020204"/>
              </a:rPr>
              <a:t>(+/-0</a:t>
            </a:r>
            <a:r>
              <a:rPr kumimoji="0" lang="en-GB" sz="1100" b="0" i="0" u="none" strike="noStrike" kern="1200" cap="none" spc="0" normalizeH="0" baseline="0" noProof="0">
                <a:ln>
                  <a:noFill/>
                </a:ln>
                <a:solidFill>
                  <a:schemeClr val="bg1"/>
                </a:solidFill>
                <a:effectLst/>
                <a:uLnTx/>
                <a:uFillTx/>
                <a:latin typeface="Arial" panose="020B0604020202020204"/>
                <a:ea typeface="+mn-ea"/>
                <a:cs typeface="+mn-cs"/>
              </a:rPr>
              <a:t>pp)</a:t>
            </a:r>
          </a:p>
        </p:txBody>
      </p:sp>
      <p:sp>
        <p:nvSpPr>
          <p:cNvPr id="5" name="TextBox 4">
            <a:extLst>
              <a:ext uri="{FF2B5EF4-FFF2-40B4-BE49-F238E27FC236}">
                <a16:creationId xmlns:a16="http://schemas.microsoft.com/office/drawing/2014/main" id="{F24A53E6-0768-F432-27BF-62E9E84C1B19}"/>
              </a:ext>
              <a:ext uri="{C183D7F6-B498-43B3-948B-1728B52AA6E4}">
                <adec:decorative xmlns:adec="http://schemas.microsoft.com/office/drawing/2017/decorative" val="1"/>
              </a:ext>
            </a:extLst>
          </p:cNvPr>
          <p:cNvSpPr txBox="1"/>
          <p:nvPr/>
        </p:nvSpPr>
        <p:spPr>
          <a:xfrm>
            <a:off x="3796517" y="3486862"/>
            <a:ext cx="59503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schemeClr val="tx1">
                    <a:lumMod val="75000"/>
                    <a:lumOff val="25000"/>
                  </a:schemeClr>
                </a:solidFill>
                <a:latin typeface="Arial" panose="020B0604020202020204"/>
              </a:rPr>
              <a:t>(+1</a:t>
            </a:r>
            <a:r>
              <a:rPr kumimoji="0" lang="en-GB" sz="1100" b="0" i="0" u="none" strike="noStrike" kern="1200" cap="none" spc="0" normalizeH="0" baseline="0" noProof="0">
                <a:ln>
                  <a:noFill/>
                </a:ln>
                <a:solidFill>
                  <a:schemeClr val="tx1">
                    <a:lumMod val="75000"/>
                    <a:lumOff val="25000"/>
                  </a:schemeClr>
                </a:solidFill>
                <a:effectLst/>
                <a:uLnTx/>
                <a:uFillTx/>
                <a:latin typeface="Arial" panose="020B0604020202020204"/>
                <a:ea typeface="+mn-ea"/>
                <a:cs typeface="+mn-cs"/>
              </a:rPr>
              <a:t>pp)</a:t>
            </a:r>
          </a:p>
        </p:txBody>
      </p:sp>
      <p:sp>
        <p:nvSpPr>
          <p:cNvPr id="11" name="Arrow: Right 10">
            <a:extLst>
              <a:ext uri="{FF2B5EF4-FFF2-40B4-BE49-F238E27FC236}">
                <a16:creationId xmlns:a16="http://schemas.microsoft.com/office/drawing/2014/main" id="{6CB3FB5A-3DDC-085C-D6C8-D386EFF9729E}"/>
              </a:ext>
              <a:ext uri="{C183D7F6-B498-43B3-948B-1728B52AA6E4}">
                <adec:decorative xmlns:adec="http://schemas.microsoft.com/office/drawing/2017/decorative" val="1"/>
              </a:ext>
            </a:extLst>
          </p:cNvPr>
          <p:cNvSpPr/>
          <p:nvPr/>
        </p:nvSpPr>
        <p:spPr>
          <a:xfrm>
            <a:off x="3483980" y="4196660"/>
            <a:ext cx="2916819" cy="2892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4A5229A3-18B5-5A85-7B19-58550E4F811E}"/>
              </a:ext>
            </a:extLst>
          </p:cNvPr>
          <p:cNvSpPr txBox="1"/>
          <p:nvPr/>
        </p:nvSpPr>
        <p:spPr>
          <a:xfrm>
            <a:off x="6453112" y="1549355"/>
            <a:ext cx="4960720" cy="2123658"/>
          </a:xfrm>
          <a:prstGeom prst="rect">
            <a:avLst/>
          </a:prstGeom>
          <a:noFill/>
          <a:ln>
            <a:solidFill>
              <a:srgbClr val="5C5B5A"/>
            </a:solidFill>
          </a:ln>
        </p:spPr>
        <p:txBody>
          <a:bodyPr wrap="square" lIns="91440" tIns="45720" rIns="91440" bIns="45720" rtlCol="0" anchor="t">
            <a:spAutoFit/>
          </a:bodyPr>
          <a:lstStyle/>
          <a:p>
            <a:pPr algn="ctr"/>
            <a:r>
              <a:rPr lang="en-GB" sz="1200" b="1">
                <a:solidFill>
                  <a:srgbClr val="5C5B5A"/>
                </a:solidFill>
                <a:latin typeface="Arial"/>
              </a:rPr>
              <a:t>S13-15 combined: The following groups are </a:t>
            </a:r>
            <a:r>
              <a:rPr lang="en-GB" sz="1200" b="1">
                <a:solidFill>
                  <a:srgbClr val="009690"/>
                </a:solidFill>
                <a:latin typeface="Arial"/>
              </a:rPr>
              <a:t>more likely to volunteer</a:t>
            </a:r>
            <a:r>
              <a:rPr lang="en-GB" sz="1200" b="1">
                <a:solidFill>
                  <a:srgbClr val="5C5B5A"/>
                </a:solidFill>
                <a:latin typeface="Arial"/>
              </a:rPr>
              <a:t>, compared to the Greater Manchester average (31%)*</a:t>
            </a:r>
          </a:p>
          <a:p>
            <a:pPr algn="ctr">
              <a:defRPr/>
            </a:pPr>
            <a:endParaRPr lang="en-GB" sz="1200" i="1">
              <a:solidFill>
                <a:srgbClr val="5C5B5A"/>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rgbClr val="5C5B5A"/>
                </a:solidFill>
                <a:effectLst/>
                <a:uLnTx/>
                <a:uFillTx/>
                <a:latin typeface="Arial"/>
                <a:ea typeface="+mn-ea"/>
                <a:cs typeface="+mn-cs"/>
              </a:rPr>
              <a:t>62% </a:t>
            </a:r>
            <a:r>
              <a:rPr lang="en-GB" sz="1200">
                <a:solidFill>
                  <a:srgbClr val="5C5B5A"/>
                </a:solidFill>
                <a:latin typeface="Arial"/>
              </a:rPr>
              <a:t>African respondents</a:t>
            </a:r>
            <a:endParaRPr lang="en-GB" sz="1200">
              <a:solidFill>
                <a:srgbClr val="5C5B5A"/>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65% </a:t>
            </a:r>
            <a:r>
              <a:rPr lang="en-GB" sz="1200">
                <a:solidFill>
                  <a:srgbClr val="5C5B5A"/>
                </a:solidFill>
                <a:latin typeface="Arial"/>
              </a:rPr>
              <a:t>Those in the voluntary or community sector</a:t>
            </a:r>
            <a:endParaRPr lang="en-GB" sz="1200" i="0"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rgbClr val="5C5B5A"/>
                </a:solidFill>
                <a:effectLst/>
                <a:uLnTx/>
                <a:uFillTx/>
                <a:latin typeface="Arial"/>
                <a:ea typeface="+mn-ea"/>
                <a:cs typeface="+mn-cs"/>
              </a:rPr>
              <a:t>59% </a:t>
            </a:r>
            <a:r>
              <a:rPr kumimoji="0" lang="en-GB" sz="1200" b="0" u="none" strike="noStrike" kern="1200" cap="none" spc="0" normalizeH="0" baseline="0" noProof="0">
                <a:ln>
                  <a:noFill/>
                </a:ln>
                <a:solidFill>
                  <a:srgbClr val="5C5B5A"/>
                </a:solidFill>
                <a:effectLst/>
                <a:uLnTx/>
                <a:uFillTx/>
                <a:latin typeface="Arial"/>
                <a:ea typeface="+mn-ea"/>
                <a:cs typeface="+mn-cs"/>
              </a:rPr>
              <a:t>Those who previously had caring responsibilities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u="none" strike="noStrike" kern="1200" cap="none" spc="0" normalizeH="0" baseline="0" noProof="0">
                <a:ln>
                  <a:noFill/>
                </a:ln>
                <a:solidFill>
                  <a:srgbClr val="5C5B5A"/>
                </a:solidFill>
                <a:effectLst/>
                <a:uLnTx/>
                <a:uFillTx/>
                <a:latin typeface="Arial"/>
                <a:cs typeface="Arial"/>
              </a:rPr>
              <a:t>59%</a:t>
            </a:r>
            <a:r>
              <a:rPr lang="en-GB" sz="1200" i="1" u="none" strike="noStrike" kern="1200" cap="none" spc="0" normalizeH="0" baseline="0" noProof="0">
                <a:ln>
                  <a:noFill/>
                </a:ln>
                <a:solidFill>
                  <a:srgbClr val="5C5B5A"/>
                </a:solidFill>
                <a:effectLst/>
                <a:uLnTx/>
                <a:uFillTx/>
                <a:latin typeface="Arial"/>
                <a:cs typeface="Arial"/>
              </a:rPr>
              <a:t> Those likely to lose their job over th</a:t>
            </a:r>
            <a:r>
              <a:rPr lang="en-GB" sz="1200" i="1">
                <a:solidFill>
                  <a:srgbClr val="5C5B5A"/>
                </a:solidFill>
                <a:latin typeface="Arial"/>
                <a:cs typeface="Arial"/>
              </a:rPr>
              <a:t>e next 6 months </a:t>
            </a:r>
            <a:endParaRPr lang="en-GB" sz="1200" b="1" i="1"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a:solidFill>
                  <a:srgbClr val="5C5B5A"/>
                </a:solidFill>
                <a:latin typeface="Arial"/>
              </a:rPr>
              <a:t>54%</a:t>
            </a:r>
            <a:r>
              <a:rPr lang="en-GB" sz="1200" i="1">
                <a:solidFill>
                  <a:srgbClr val="5C5B5A"/>
                </a:solidFill>
                <a:latin typeface="Arial"/>
              </a:rPr>
              <a:t> Those with a learning disability</a:t>
            </a:r>
            <a:endParaRPr lang="en-GB" sz="1200" b="0" i="1"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50</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b="0" i="0" u="none" strike="noStrike" kern="1200" cap="none" spc="0" normalizeH="0" baseline="0" noProof="0">
                <a:ln>
                  <a:noFill/>
                </a:ln>
                <a:solidFill>
                  <a:srgbClr val="5C5B5A"/>
                </a:solidFill>
                <a:effectLst/>
                <a:uLnTx/>
                <a:uFillTx/>
                <a:latin typeface="Arial"/>
                <a:ea typeface="+mn-ea"/>
                <a:cs typeface="+mn-cs"/>
              </a:rPr>
              <a:t>Those earning above £78,000</a:t>
            </a:r>
            <a:endParaRPr lang="en-GB" sz="1200" b="0" i="0" u="none" strike="noStrike" kern="1200" cap="none" spc="0" normalizeH="0" baseline="0" noProof="0">
              <a:ln>
                <a:noFill/>
              </a:ln>
              <a:solidFill>
                <a:srgbClr val="5C5B5A"/>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5C5B5A"/>
                </a:solidFill>
                <a:effectLst/>
                <a:uLnTx/>
                <a:uFillTx/>
                <a:latin typeface="Arial"/>
                <a:ea typeface="+mn-ea"/>
                <a:cs typeface="+mn-cs"/>
              </a:rPr>
              <a:t>45% </a:t>
            </a:r>
            <a:r>
              <a:rPr kumimoji="0" lang="en-GB" sz="1200" b="0" i="1" u="none" strike="noStrike" kern="1200" cap="none" spc="0" normalizeH="0" baseline="0" noProof="0">
                <a:ln>
                  <a:noFill/>
                </a:ln>
                <a:solidFill>
                  <a:srgbClr val="5C5B5A"/>
                </a:solidFill>
                <a:effectLst/>
                <a:uLnTx/>
                <a:uFillTx/>
                <a:latin typeface="Arial"/>
                <a:ea typeface="+mn-ea"/>
                <a:cs typeface="+mn-cs"/>
              </a:rPr>
              <a:t>University students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a:solidFill>
                  <a:srgbClr val="5C5B5A"/>
                </a:solidFill>
                <a:latin typeface="Arial"/>
              </a:rPr>
              <a:t>45% </a:t>
            </a:r>
            <a:r>
              <a:rPr lang="en-GB" sz="1200" i="1">
                <a:solidFill>
                  <a:srgbClr val="5C5B5A"/>
                </a:solidFill>
                <a:latin typeface="Arial"/>
              </a:rPr>
              <a:t>Parents who use funded childcare schemes</a:t>
            </a:r>
            <a:endParaRPr lang="en-GB" sz="1200" b="1" i="1">
              <a:solidFill>
                <a:srgbClr val="5C5B5A"/>
              </a:solidFill>
              <a:latin typeface="Arial"/>
            </a:endParaRPr>
          </a:p>
        </p:txBody>
      </p:sp>
      <p:sp>
        <p:nvSpPr>
          <p:cNvPr id="12" name="TextBox 11">
            <a:extLst>
              <a:ext uri="{FF2B5EF4-FFF2-40B4-BE49-F238E27FC236}">
                <a16:creationId xmlns:a16="http://schemas.microsoft.com/office/drawing/2014/main" id="{0057AA17-BE05-0F5F-F5D0-26003E7BC43B}"/>
              </a:ext>
            </a:extLst>
          </p:cNvPr>
          <p:cNvSpPr txBox="1"/>
          <p:nvPr/>
        </p:nvSpPr>
        <p:spPr>
          <a:xfrm>
            <a:off x="6449041" y="3777009"/>
            <a:ext cx="4960720" cy="1938992"/>
          </a:xfrm>
          <a:prstGeom prst="rect">
            <a:avLst/>
          </a:prstGeom>
          <a:noFill/>
          <a:ln>
            <a:solidFill>
              <a:srgbClr val="5C5B5A"/>
            </a:solidFill>
          </a:ln>
        </p:spPr>
        <p:txBody>
          <a:bodyPr wrap="square" lIns="91440" tIns="45720" rIns="91440" bIns="45720" rtlCol="0" anchor="t">
            <a:spAutoFit/>
          </a:bodyPr>
          <a:lstStyle/>
          <a:p>
            <a:pPr algn="ctr"/>
            <a:r>
              <a:rPr lang="en-GB" sz="1200" b="1">
                <a:solidFill>
                  <a:srgbClr val="5C5B5A"/>
                </a:solidFill>
                <a:latin typeface="Arial"/>
              </a:rPr>
              <a:t>S13-15 combined: The following groups are </a:t>
            </a:r>
            <a:r>
              <a:rPr lang="en-GB" sz="1200" b="1">
                <a:solidFill>
                  <a:srgbClr val="009690"/>
                </a:solidFill>
                <a:latin typeface="Arial"/>
              </a:rPr>
              <a:t>less likely to volunteer</a:t>
            </a:r>
            <a:r>
              <a:rPr lang="en-GB" sz="1200" b="1">
                <a:solidFill>
                  <a:srgbClr val="5C5B5A"/>
                </a:solidFill>
                <a:latin typeface="Arial"/>
              </a:rPr>
              <a:t>, compared to the Greater Manchester average (where 69% have not volunteered)*: </a:t>
            </a:r>
          </a:p>
          <a:p>
            <a:pPr algn="ctr">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a:p>
            <a:pPr algn="ctr">
              <a:defRPr/>
            </a:pPr>
            <a:r>
              <a:rPr kumimoji="0" lang="en-GB" sz="1200" b="1" i="0" u="none" strike="noStrike" kern="1200" cap="none" spc="0" normalizeH="0" baseline="0" noProof="0">
                <a:ln>
                  <a:noFill/>
                </a:ln>
                <a:solidFill>
                  <a:srgbClr val="5C5B5A"/>
                </a:solidFill>
                <a:effectLst/>
                <a:uLnTx/>
                <a:uFillTx/>
                <a:latin typeface="Arial"/>
                <a:ea typeface="+mn-ea"/>
                <a:cs typeface="+mn-cs"/>
              </a:rPr>
              <a:t>94% </a:t>
            </a:r>
            <a:r>
              <a:rPr kumimoji="0" lang="en-GB" sz="1200" i="0" u="none" strike="noStrike" kern="1200" cap="none" spc="0" normalizeH="0" baseline="0" noProof="0">
                <a:ln>
                  <a:noFill/>
                </a:ln>
                <a:solidFill>
                  <a:srgbClr val="5C5B5A"/>
                </a:solidFill>
                <a:effectLst/>
                <a:uLnTx/>
                <a:uFillTx/>
                <a:latin typeface="Arial"/>
                <a:ea typeface="+mn-ea"/>
                <a:cs typeface="+mn-cs"/>
              </a:rPr>
              <a:t>Those with no access to the internet</a:t>
            </a:r>
          </a:p>
          <a:p>
            <a:pPr algn="ctr">
              <a:defRPr/>
            </a:pPr>
            <a:r>
              <a:rPr kumimoji="0" lang="en-GB" sz="1200" b="1" i="0" u="none" strike="noStrike" kern="1200" cap="none" spc="0" normalizeH="0" baseline="0" noProof="0">
                <a:ln>
                  <a:noFill/>
                </a:ln>
                <a:solidFill>
                  <a:srgbClr val="5C5B5A"/>
                </a:solidFill>
                <a:effectLst/>
                <a:uLnTx/>
                <a:uFillTx/>
                <a:latin typeface="Arial"/>
                <a:ea typeface="+mn-ea"/>
                <a:cs typeface="+mn-cs"/>
              </a:rPr>
              <a:t>91% </a:t>
            </a:r>
            <a:r>
              <a:rPr kumimoji="0" lang="en-GB" sz="1200" b="0" i="0" u="none" strike="noStrike" kern="1200" cap="none" spc="0" normalizeH="0" baseline="0" noProof="0">
                <a:ln>
                  <a:noFill/>
                </a:ln>
                <a:solidFill>
                  <a:srgbClr val="5C5B5A"/>
                </a:solidFill>
                <a:effectLst/>
                <a:uLnTx/>
                <a:uFillTx/>
                <a:latin typeface="Arial"/>
                <a:ea typeface="+mn-ea"/>
                <a:cs typeface="+mn-cs"/>
              </a:rPr>
              <a:t>Those not in work due to ill health or disability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91</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Those </a:t>
            </a:r>
            <a:r>
              <a:rPr lang="en-GB" sz="1200">
                <a:solidFill>
                  <a:srgbClr val="5C5B5A"/>
                </a:solidFill>
                <a:latin typeface="Arial"/>
              </a:rPr>
              <a:t>not confident in using digital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a:ln>
                  <a:noFill/>
                </a:ln>
                <a:solidFill>
                  <a:srgbClr val="5C5B5A"/>
                </a:solidFill>
                <a:effectLst/>
                <a:uLnTx/>
                <a:uFillTx/>
                <a:latin typeface="Arial"/>
                <a:ea typeface="+mn-ea"/>
                <a:cs typeface="+mn-cs"/>
              </a:rPr>
              <a:t>90% </a:t>
            </a:r>
            <a:r>
              <a:rPr kumimoji="0" lang="en-GB" sz="1200" i="1" u="none" strike="noStrike" kern="1200" cap="none" spc="0" normalizeH="0" baseline="0" noProof="0">
                <a:ln>
                  <a:noFill/>
                </a:ln>
                <a:solidFill>
                  <a:srgbClr val="5C5B5A"/>
                </a:solidFill>
                <a:effectLst/>
                <a:uLnTx/>
                <a:uFillTx/>
                <a:latin typeface="Arial"/>
                <a:ea typeface="+mn-ea"/>
                <a:cs typeface="+mn-cs"/>
              </a:rPr>
              <a:t>Homemake</a:t>
            </a:r>
            <a:r>
              <a:rPr lang="en-GB" sz="1200" i="1">
                <a:solidFill>
                  <a:srgbClr val="5C5B5A"/>
                </a:solidFill>
                <a:latin typeface="Arial"/>
              </a:rPr>
              <a:t>rs</a:t>
            </a:r>
            <a:endParaRPr kumimoji="0" lang="en-GB" sz="1200" i="1" u="none" strike="noStrike" kern="1200" cap="none" spc="0" normalizeH="0" baseline="0" noProof="0">
              <a:ln>
                <a:noFill/>
              </a:ln>
              <a:solidFill>
                <a:srgbClr val="5C5B5A"/>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1">
                <a:solidFill>
                  <a:srgbClr val="5C5B5A"/>
                </a:solidFill>
                <a:latin typeface="Arial"/>
              </a:rPr>
              <a:t>86</a:t>
            </a:r>
            <a:r>
              <a:rPr kumimoji="0" lang="en-GB" sz="1200" b="1" i="1" u="none" strike="noStrike" kern="1200" cap="none" spc="0" normalizeH="0" baseline="0" noProof="0">
                <a:ln>
                  <a:noFill/>
                </a:ln>
                <a:solidFill>
                  <a:srgbClr val="5C5B5A"/>
                </a:solidFill>
                <a:effectLst/>
                <a:uLnTx/>
                <a:uFillTx/>
                <a:latin typeface="Arial"/>
                <a:ea typeface="+mn-ea"/>
                <a:cs typeface="+mn-cs"/>
              </a:rPr>
              <a:t>% </a:t>
            </a:r>
            <a:r>
              <a:rPr kumimoji="0" lang="en-GB" sz="1200" i="1" u="none" strike="noStrike" kern="1200" cap="none" spc="0" normalizeH="0" baseline="0" noProof="0">
                <a:ln>
                  <a:noFill/>
                </a:ln>
                <a:solidFill>
                  <a:srgbClr val="5C5B5A"/>
                </a:solidFill>
                <a:effectLst/>
                <a:uLnTx/>
                <a:uFillTx/>
                <a:latin typeface="Arial"/>
                <a:ea typeface="+mn-ea"/>
                <a:cs typeface="+mn-cs"/>
              </a:rPr>
              <a:t>Those out of work for less than 6 months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a:solidFill>
                  <a:srgbClr val="5C5B5A"/>
                </a:solidFill>
                <a:latin typeface="Arial"/>
              </a:rPr>
              <a:t>82</a:t>
            </a:r>
            <a:r>
              <a:rPr kumimoji="0" lang="en-GB" sz="1200" b="1" i="0" u="none" strike="noStrike" kern="1200" cap="none" spc="0" normalizeH="0" baseline="0" noProof="0">
                <a:ln>
                  <a:noFill/>
                </a:ln>
                <a:solidFill>
                  <a:srgbClr val="5C5B5A"/>
                </a:solidFill>
                <a:effectLst/>
                <a:uLnTx/>
                <a:uFillTx/>
                <a:latin typeface="Arial"/>
                <a:ea typeface="+mn-ea"/>
                <a:cs typeface="+mn-cs"/>
              </a:rPr>
              <a:t>% </a:t>
            </a:r>
            <a:r>
              <a:rPr kumimoji="0" lang="en-GB" sz="1200" i="0" u="none" strike="noStrike" kern="1200" cap="none" spc="0" normalizeH="0" baseline="0" noProof="0">
                <a:ln>
                  <a:noFill/>
                </a:ln>
                <a:solidFill>
                  <a:srgbClr val="5C5B5A"/>
                </a:solidFill>
                <a:effectLst/>
                <a:uLnTx/>
                <a:uFillTx/>
                <a:latin typeface="Arial"/>
                <a:ea typeface="+mn-ea"/>
                <a:cs typeface="+mn-cs"/>
              </a:rPr>
              <a:t>Those aged between 55-64</a:t>
            </a:r>
          </a:p>
        </p:txBody>
      </p:sp>
      <p:sp>
        <p:nvSpPr>
          <p:cNvPr id="3" name="TextBox 2">
            <a:extLst>
              <a:ext uri="{FF2B5EF4-FFF2-40B4-BE49-F238E27FC236}">
                <a16:creationId xmlns:a16="http://schemas.microsoft.com/office/drawing/2014/main" id="{2BA9C826-E4B8-7A93-3861-959135DCD669}"/>
              </a:ext>
              <a:ext uri="{C183D7F6-B498-43B3-948B-1728B52AA6E4}">
                <adec:decorative xmlns:adec="http://schemas.microsoft.com/office/drawing/2017/decorative" val="0"/>
              </a:ext>
            </a:extLst>
          </p:cNvPr>
          <p:cNvSpPr txBox="1"/>
          <p:nvPr/>
        </p:nvSpPr>
        <p:spPr>
          <a:xfrm>
            <a:off x="3367930" y="6072209"/>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Aug (S14)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38157C29-FABE-C185-12B7-C0352E1D4E4B}"/>
              </a:ext>
              <a:ext uri="{C183D7F6-B498-43B3-948B-1728B52AA6E4}">
                <adec:decorative xmlns:adec="http://schemas.microsoft.com/office/drawing/2017/decorative" val="1"/>
              </a:ext>
            </a:extLst>
          </p:cNvPr>
          <p:cNvGrpSpPr/>
          <p:nvPr/>
        </p:nvGrpSpPr>
        <p:grpSpPr>
          <a:xfrm>
            <a:off x="581217" y="6018357"/>
            <a:ext cx="2808115" cy="269304"/>
            <a:chOff x="229117" y="5927615"/>
            <a:chExt cx="2808115" cy="269304"/>
          </a:xfrm>
        </p:grpSpPr>
        <p:grpSp>
          <p:nvGrpSpPr>
            <p:cNvPr id="14" name="Group 13" descr="Green and Red arrows to signify when a statistic is significantly higher or lower than the previous survey.">
              <a:extLst>
                <a:ext uri="{FF2B5EF4-FFF2-40B4-BE49-F238E27FC236}">
                  <a16:creationId xmlns:a16="http://schemas.microsoft.com/office/drawing/2014/main" id="{29DBECD3-F4C1-A962-D0F5-034C125BE574}"/>
                </a:ext>
              </a:extLst>
            </p:cNvPr>
            <p:cNvGrpSpPr/>
            <p:nvPr/>
          </p:nvGrpSpPr>
          <p:grpSpPr>
            <a:xfrm>
              <a:off x="229117" y="5927615"/>
              <a:ext cx="2808115" cy="269304"/>
              <a:chOff x="520117" y="5772736"/>
              <a:chExt cx="2808115" cy="269304"/>
            </a:xfrm>
          </p:grpSpPr>
          <p:sp>
            <p:nvSpPr>
              <p:cNvPr id="18" name="Arrow: Down 17">
                <a:extLst>
                  <a:ext uri="{FF2B5EF4-FFF2-40B4-BE49-F238E27FC236}">
                    <a16:creationId xmlns:a16="http://schemas.microsoft.com/office/drawing/2014/main" id="{9BC50D65-AF8C-21F6-C71A-C8C4CE298696}"/>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3DF4C40E-7507-E98D-B93D-31E02DB7B46B}"/>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2A85200F-CBC9-08A9-D810-8215A07071F5}"/>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1" name="TextBox 20">
            <a:extLst>
              <a:ext uri="{FF2B5EF4-FFF2-40B4-BE49-F238E27FC236}">
                <a16:creationId xmlns:a16="http://schemas.microsoft.com/office/drawing/2014/main" id="{55135570-117C-BBE2-54C7-00022F37A927}"/>
              </a:ext>
            </a:extLst>
          </p:cNvPr>
          <p:cNvSpPr txBox="1"/>
          <p:nvPr/>
        </p:nvSpPr>
        <p:spPr>
          <a:xfrm>
            <a:off x="6993649" y="5742927"/>
            <a:ext cx="3871504" cy="461665"/>
          </a:xfrm>
          <a:prstGeom prst="rect">
            <a:avLst/>
          </a:prstGeom>
          <a:noFill/>
          <a:ln>
            <a:noFill/>
          </a:ln>
        </p:spPr>
        <p:txBody>
          <a:bodyPr wrap="square" lIns="91440" tIns="45720" rIns="91440" bIns="45720" rtlCol="0" anchor="t">
            <a:spAutoFit/>
          </a:bodyPr>
          <a:lstStyle/>
          <a:p>
            <a:pPr algn="ctr">
              <a:defRPr/>
            </a:pPr>
            <a:r>
              <a:rPr lang="en-GB" sz="1200" i="1">
                <a:solidFill>
                  <a:srgbClr val="5C5B5A"/>
                </a:solidFill>
                <a:latin typeface="Arial"/>
                <a:cs typeface="Arial"/>
              </a:rPr>
              <a:t>Italics denotes greater prominence / newly featuring in latest analysis compared to previous analysis</a:t>
            </a:r>
            <a:endParaRPr kumimoji="0" lang="en-GB" sz="1200" b="1" i="0" u="none" strike="noStrike" kern="1200" cap="none" spc="0" normalizeH="0" baseline="0" noProof="0">
              <a:ln>
                <a:noFill/>
              </a:ln>
              <a:solidFill>
                <a:srgbClr val="5C5B5A"/>
              </a:solidFill>
              <a:effectLst/>
              <a:highlight>
                <a:srgbClr val="FFFF00"/>
              </a:highlight>
              <a:uLnTx/>
              <a:uFillTx/>
              <a:latin typeface="Arial"/>
              <a:ea typeface="+mn-ea"/>
              <a:cs typeface="+mn-cs"/>
            </a:endParaRP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S12. Thinking of the last 12 months, have you taken part in any volunteering for any clubs, groups or organisations? </a:t>
            </a:r>
            <a:r>
              <a:rPr lang="en-GB" sz="1000">
                <a:solidFill>
                  <a:srgbClr val="FFFFFF">
                    <a:lumMod val="50000"/>
                  </a:srgbClr>
                </a:solidFill>
                <a:latin typeface="Arial"/>
                <a:cs typeface="Arial" panose="020B0604020202020204" pitchFamily="34" charset="0"/>
              </a:rPr>
              <a:t>Unweighted base: 1517 (All respondents)</a:t>
            </a:r>
          </a:p>
          <a:p>
            <a:pPr>
              <a:defRPr/>
            </a:pPr>
            <a:r>
              <a:rPr lang="en-GB" sz="1000">
                <a:solidFill>
                  <a:srgbClr val="FFFFFF">
                    <a:lumMod val="50000"/>
                  </a:srgbClr>
                </a:solidFill>
                <a:latin typeface="Arial"/>
                <a:cs typeface="Arial" panose="020B0604020202020204" pitchFamily="34" charset="0"/>
              </a:rPr>
              <a:t>*subgroup analysis using data from S13-15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9" name="Slide Number Placeholder 4">
            <a:extLst>
              <a:ext uri="{FF2B5EF4-FFF2-40B4-BE49-F238E27FC236}">
                <a16:creationId xmlns:a16="http://schemas.microsoft.com/office/drawing/2014/main" id="{03C8A464-082F-E7BF-7C86-CE102BCD3C3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6668922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ormAutofit/>
          </a:bodyPr>
          <a:lstStyle/>
          <a:p>
            <a:r>
              <a:rPr lang="en-GB" b="1" dirty="0">
                <a:latin typeface="Arial" panose="020B0604020202020204" pitchFamily="34" charset="0"/>
                <a:cs typeface="Arial" panose="020B0604020202020204" pitchFamily="34" charset="0"/>
              </a:rPr>
              <a:t>Cost of living</a:t>
            </a:r>
          </a:p>
        </p:txBody>
      </p:sp>
      <p:graphicFrame>
        <p:nvGraphicFramePr>
          <p:cNvPr id="3" name="Table 5">
            <a:extLst>
              <a:ext uri="{FF2B5EF4-FFF2-40B4-BE49-F238E27FC236}">
                <a16:creationId xmlns:a16="http://schemas.microsoft.com/office/drawing/2014/main" id="{C5F8FBF4-29AC-913A-D763-D1818C6D888E}"/>
              </a:ext>
            </a:extLst>
          </p:cNvPr>
          <p:cNvGraphicFramePr>
            <a:graphicFrameLocks noGrp="1"/>
          </p:cNvGraphicFramePr>
          <p:nvPr>
            <p:extLst>
              <p:ext uri="{D42A27DB-BD31-4B8C-83A1-F6EECF244321}">
                <p14:modId xmlns:p14="http://schemas.microsoft.com/office/powerpoint/2010/main" val="3734082322"/>
              </p:ext>
            </p:extLst>
          </p:nvPr>
        </p:nvGraphicFramePr>
        <p:xfrm>
          <a:off x="590400" y="3718800"/>
          <a:ext cx="5273505" cy="861360"/>
        </p:xfrm>
        <a:graphic>
          <a:graphicData uri="http://schemas.openxmlformats.org/drawingml/2006/table">
            <a:tbl>
              <a:tblPr firstRow="1" bandRow="1">
                <a:tableStyleId>{5C22544A-7EE6-4342-B048-85BDC9FD1C3A}</a:tableStyleId>
              </a:tblPr>
              <a:tblGrid>
                <a:gridCol w="3494490">
                  <a:extLst>
                    <a:ext uri="{9D8B030D-6E8A-4147-A177-3AD203B41FA5}">
                      <a16:colId xmlns:a16="http://schemas.microsoft.com/office/drawing/2014/main" val="4846203"/>
                    </a:ext>
                  </a:extLst>
                </a:gridCol>
                <a:gridCol w="1779015">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60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Cost of living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pages 61-62</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Cost of living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63-77</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212781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normAutofit fontScale="90000"/>
          </a:bodyPr>
          <a:lstStyle/>
          <a:p>
            <a:r>
              <a:rPr lang="en-GB" dirty="0">
                <a:latin typeface="Arial" panose="020B0604020202020204" pitchFamily="34" charset="0"/>
                <a:cs typeface="Arial" panose="020B0604020202020204" pitchFamily="34" charset="0"/>
              </a:rPr>
              <a:t>Cost of living and food security – context and approach</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1012101" cy="2771913"/>
          </a:xfrm>
          <a:prstGeom prst="rect">
            <a:avLst/>
          </a:prstGeom>
          <a:noFill/>
        </p:spPr>
        <p:txBody>
          <a:bodyPr wrap="square" lIns="91440" tIns="45720" rIns="91440" bIns="45720" rtlCol="0" anchor="t">
            <a:spAutoFit/>
          </a:bodyPr>
          <a:lstStyle/>
          <a:p>
            <a:pPr>
              <a:lnSpc>
                <a:spcPct val="114000"/>
              </a:lnSpc>
              <a:spcAft>
                <a:spcPts val="1400"/>
              </a:spcAft>
            </a:pPr>
            <a:r>
              <a:rPr lang="en-GB" sz="1200">
                <a:solidFill>
                  <a:schemeClr val="bg1"/>
                </a:solidFill>
                <a:latin typeface="Arial"/>
                <a:cs typeface="Arial"/>
              </a:rPr>
              <a:t>Cost of living has been a central theme in the Greater Manchester Residents' Surveys since September 2022 (and has now been covered across thirteen surveys). As questions on cost of living have been asked across multiple surveys, we have tracked data over time. We have also merged data where possible, to create a larger and more robust sample for greater analysis of sub-groups. Many questions within this section use a merged sample from the results from surveys 12,13 and 14. </a:t>
            </a:r>
          </a:p>
          <a:p>
            <a:pPr>
              <a:lnSpc>
                <a:spcPct val="114000"/>
              </a:lnSpc>
              <a:spcAft>
                <a:spcPts val="1400"/>
              </a:spcAft>
            </a:pPr>
            <a:r>
              <a:rPr lang="en-GB" sz="1200">
                <a:solidFill>
                  <a:schemeClr val="bg1"/>
                </a:solidFill>
                <a:latin typeface="Arial"/>
                <a:cs typeface="Arial"/>
              </a:rPr>
              <a:t>Data in the cost-of-living section of this report has been compared against the latest survey results from the ONS’ Opinions and Lifestyle Survey in Great Britain, where comparable information exists. Fieldwork for this survey in Great Britain is published monthly and so comparisons of the GM survey (fieldwork 14th - 28th October 2024) have been compared to the most closely matched ONS fieldwork period, between 2nd – 27th October 2024. ONS uses a mixed methodology, both online and telephone interviews. Please note that some Greater Manchester questions in this section have had their wording or answer options adjusted to reflect changes to the ONS’ Opinions and Lifestyle Survey, and so very long-term comparisons back with Greater Manchester survey 3 and 4 findings may therefore not always be possible. </a:t>
            </a:r>
            <a:endParaRPr lang="en-GB" sz="1200">
              <a:solidFill>
                <a:schemeClr val="bg1"/>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endParaRPr lang="en-GB" sz="1400">
              <a:solidFill>
                <a:schemeClr val="bg1"/>
              </a:solidFill>
              <a:cs typeface="Calibri" panose="020F0502020204030204"/>
            </a:endParaRPr>
          </a:p>
        </p:txBody>
      </p:sp>
    </p:spTree>
    <p:custDataLst>
      <p:tags r:id="rId1"/>
    </p:custDataLst>
    <p:extLst>
      <p:ext uri="{BB962C8B-B14F-4D97-AF65-F5344CB8AC3E}">
        <p14:creationId xmlns:p14="http://schemas.microsoft.com/office/powerpoint/2010/main" val="2074723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3">
            <a:extLst>
              <a:ext uri="{FF2B5EF4-FFF2-40B4-BE49-F238E27FC236}">
                <a16:creationId xmlns:a16="http://schemas.microsoft.com/office/drawing/2014/main" id="{C4CE7292-7C04-428C-A721-A5C117A68007}"/>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Report contents and guidance</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485776" y="924021"/>
            <a:ext cx="11118848" cy="4896000"/>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b="1">
                <a:latin typeface="Arial" panose="020B0604020202020204"/>
                <a:cs typeface="Arial" panose="020B0604020202020204"/>
              </a:rPr>
              <a:t>Identifying significant differences / change</a:t>
            </a:r>
          </a:p>
          <a:p>
            <a:pPr>
              <a:lnSpc>
                <a:spcPct val="100000"/>
              </a:lnSpc>
              <a:spcBef>
                <a:spcPts val="0"/>
              </a:spcBef>
              <a:spcAft>
                <a:spcPts val="1400"/>
              </a:spcAf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Where relevant,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differences in findings for specific demographic and other population characteristics compared to the Greater Manchester average</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are reported. These differences are only highlighted where they are significantly different statistically (at the 95% level of confidence) compared with the ‘total’ figures (i.e. the Greater Manchester average).</a:t>
            </a:r>
            <a:r>
              <a:rPr lang="en-GB" sz="1400">
                <a:latin typeface="Arial" panose="020B0604020202020204"/>
              </a:rPr>
              <a:t> Significant differences are shown in charts and tables with the use of up     and down     arrows. Further detail on significance testing can be found in the </a:t>
            </a:r>
            <a:r>
              <a:rPr lang="en-GB" sz="1400">
                <a:latin typeface="Arial" panose="020B0604020202020204"/>
                <a:hlinkClick r:id="rId4" action="ppaction://hlinksldjump"/>
              </a:rPr>
              <a:t>Appendix</a:t>
            </a:r>
            <a:r>
              <a:rPr lang="en-GB" sz="1400">
                <a:latin typeface="Arial" panose="020B0604020202020204"/>
              </a:rPr>
              <a:t> of this report.</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a:latin typeface="Arial" panose="020B0604020202020204"/>
                <a:cs typeface="Arial"/>
              </a:rPr>
              <a:t>Sample sizes</a:t>
            </a:r>
          </a:p>
          <a:p>
            <a:pPr marL="228600" marR="0" lvl="0" indent="-228600" algn="l" defTabSz="914400" rtl="0" eaLnBrk="1" fontAlgn="auto" latinLnBrk="0" hangingPunct="1">
              <a:lnSpc>
                <a:spcPct val="100000"/>
              </a:lnSpc>
              <a:spcBef>
                <a:spcPts val="0"/>
              </a:spcBef>
              <a:spcAft>
                <a:spcPts val="1400"/>
              </a:spcAft>
              <a:buClrTx/>
              <a:buSzTx/>
              <a:buFont typeface="Arial"/>
              <a:buChar char="•"/>
              <a:tabLst/>
              <a:defRPr/>
            </a:pP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On some questions,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responses have been filtered only to include respondents to whom the question is relevant</a:t>
            </a:r>
            <a:r>
              <a:rPr kumimoji="0" lang="en-GB" sz="1400" b="0" i="0" u="none" strike="noStrike" kern="1200" cap="none" spc="0" normalizeH="0" baseline="0" noProof="0">
                <a:ln>
                  <a:noFill/>
                </a:ln>
                <a:solidFill>
                  <a:srgbClr val="009690"/>
                </a:solidFill>
                <a:effectLst/>
                <a:uLnTx/>
                <a:uFillTx/>
                <a:latin typeface="Arial" panose="020B0604020202020204"/>
                <a:ea typeface="+mn-ea"/>
                <a:cs typeface="+mn-cs"/>
              </a:rPr>
              <a:t> </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(e.g. those in work, or with children), and so bases are lower than the full sample of </a:t>
            </a:r>
            <a:r>
              <a:rPr lang="en-GB" sz="1400">
                <a:latin typeface="Arial" panose="020B0604020202020204"/>
              </a:rPr>
              <a:t>1,517</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respondents in some instances. Where this is the case, this has been noted in the footnotes of each slide, along with the unweighted base sizes.</a:t>
            </a:r>
            <a:endParaRPr lang="en-GB" sz="1400" b="0" i="0" u="none" strike="noStrike" kern="1200" cap="none" spc="0" normalizeH="0" baseline="0" noProof="0">
              <a:ln>
                <a:noFill/>
              </a:ln>
              <a:solidFill>
                <a:srgbClr val="5C5B5A"/>
              </a:solidFill>
              <a:effectLst/>
              <a:uLnTx/>
              <a:uFillTx/>
              <a:latin typeface="Arial" panose="020B0604020202020204"/>
              <a:cs typeface="Arial"/>
            </a:endParaRPr>
          </a:p>
          <a:p>
            <a:pPr marL="0" indent="0">
              <a:lnSpc>
                <a:spcPct val="100000"/>
              </a:lnSpc>
              <a:spcBef>
                <a:spcPts val="0"/>
              </a:spcBef>
              <a:spcAft>
                <a:spcPts val="600"/>
              </a:spcAft>
              <a:buNone/>
              <a:defRPr/>
            </a:pPr>
            <a:r>
              <a:rPr lang="en-GB" sz="1400" b="1">
                <a:latin typeface="Arial" panose="020B0604020202020204"/>
                <a:cs typeface="Arial"/>
              </a:rPr>
              <a:t>Language - inequalities</a:t>
            </a:r>
          </a:p>
          <a:p>
            <a:pPr marL="228600" marR="0" lvl="0" indent="-228600" algn="l" defTabSz="914400" rtl="0" eaLnBrk="1" fontAlgn="auto" latinLnBrk="0" hangingPunct="1">
              <a:lnSpc>
                <a:spcPct val="100000"/>
              </a:lnSpc>
              <a:spcBef>
                <a:spcPts val="0"/>
              </a:spcBef>
              <a:spcAft>
                <a:spcPts val="600"/>
              </a:spcAft>
              <a:buClrTx/>
              <a:buSzTx/>
              <a:buFont typeface="Arial"/>
              <a:buChar char="•"/>
              <a:tabLst/>
              <a:defRPr/>
            </a:pPr>
            <a:r>
              <a:rPr lang="en-GB" sz="1400">
                <a:latin typeface="Arial" panose="020B0604020202020204"/>
              </a:rPr>
              <a:t>It</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should be noted that </a:t>
            </a:r>
            <a:r>
              <a:rPr kumimoji="0" lang="en-GB" sz="1400" b="1" i="0" u="none" strike="noStrike" kern="1200" cap="none" spc="0" normalizeH="0" baseline="0" noProof="0">
                <a:ln>
                  <a:noFill/>
                </a:ln>
                <a:solidFill>
                  <a:srgbClr val="009690"/>
                </a:solidFill>
                <a:effectLst/>
                <a:uLnTx/>
                <a:uFillTx/>
                <a:latin typeface="Arial" panose="020B0604020202020204"/>
                <a:ea typeface="+mn-ea"/>
                <a:cs typeface="+mn-cs"/>
              </a:rPr>
              <a:t>this report uses the term ‘from within racially minoritised communities’ to refer to people and communities experiencing racial inequality</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(the term recognises that individuals have been minoritised through social processes rather than just existing as distinct minorities, although it is important to acknowledge the negative consequence of grouping all minoritised individuals together under one term, as there are significant differences both between and within these groups</a:t>
            </a:r>
            <a:r>
              <a:rPr lang="en-GB" sz="1400">
                <a:latin typeface="Arial" panose="020B0604020202020204"/>
              </a:rPr>
              <a:t>.</a:t>
            </a:r>
            <a:r>
              <a:rPr kumimoji="0" lang="en-GB" sz="1400" b="0" i="0" u="none" strike="noStrike" kern="1200" cap="none" spc="0" normalizeH="0" baseline="0" noProof="0">
                <a:ln>
                  <a:noFill/>
                </a:ln>
                <a:solidFill>
                  <a:srgbClr val="5C5B5A"/>
                </a:solidFill>
                <a:effectLst/>
                <a:uLnTx/>
                <a:uFillTx/>
                <a:latin typeface="Arial" panose="020B0604020202020204"/>
                <a:ea typeface="+mn-ea"/>
                <a:cs typeface="+mn-cs"/>
              </a:rPr>
              <a:t> ‘From within’ has been added to recognise that not all in these communities will identify as minoritised). Due to limitations of sample size, we are generally unable to report findings from individual surveys for specific ethnic groups. However, where data is merged from multiple surveys over several months, the larger overall sample size allows us to look at smaller demographic groups in more detail. Any such differences are included throughout this report.</a:t>
            </a:r>
            <a:endParaRPr kumimoji="0" lang="en-GB" sz="1300" b="0" i="0" u="none" strike="noStrike" kern="1200" cap="none" spc="0" normalizeH="0" baseline="0" noProof="0">
              <a:ln>
                <a:noFill/>
              </a:ln>
              <a:solidFill>
                <a:srgbClr val="5C5B5A"/>
              </a:solidFill>
              <a:effectLst/>
              <a:uLnTx/>
              <a:uFillTx/>
              <a:latin typeface="Arial" panose="020B0604020202020204"/>
              <a:ea typeface="+mn-ea"/>
              <a:cs typeface="+mn-cs"/>
            </a:endParaRPr>
          </a:p>
        </p:txBody>
      </p:sp>
      <p:sp>
        <p:nvSpPr>
          <p:cNvPr id="7" name="Arrow: Down 6">
            <a:extLst>
              <a:ext uri="{FF2B5EF4-FFF2-40B4-BE49-F238E27FC236}">
                <a16:creationId xmlns:a16="http://schemas.microsoft.com/office/drawing/2014/main" id="{3076E234-966E-4C20-9AF3-F8FD3F765A4F}"/>
              </a:ext>
              <a:ext uri="{C183D7F6-B498-43B3-948B-1728B52AA6E4}">
                <adec:decorative xmlns:adec="http://schemas.microsoft.com/office/drawing/2017/decorative" val="1"/>
              </a:ext>
            </a:extLst>
          </p:cNvPr>
          <p:cNvSpPr/>
          <p:nvPr/>
        </p:nvSpPr>
        <p:spPr>
          <a:xfrm rot="10800000">
            <a:off x="3049815"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081A74DE-9677-4BDA-A30F-8F76513EB21E}"/>
              </a:ext>
              <a:ext uri="{C183D7F6-B498-43B3-948B-1728B52AA6E4}">
                <adec:decorative xmlns:adec="http://schemas.microsoft.com/office/drawing/2017/decorative" val="1"/>
              </a:ext>
            </a:extLst>
          </p:cNvPr>
          <p:cNvSpPr/>
          <p:nvPr/>
        </p:nvSpPr>
        <p:spPr>
          <a:xfrm>
            <a:off x="4055230" y="19260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0407372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 (1 of 2)</a:t>
            </a:r>
            <a:endParaRPr lang="en-GB" dirty="0">
              <a:solidFill>
                <a:srgbClr val="FF000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17731"/>
            <a:ext cx="10938894" cy="4909036"/>
          </a:xfrm>
          <a:prstGeom prst="rect">
            <a:avLst/>
          </a:prstGeom>
          <a:noFill/>
        </p:spPr>
        <p:txBody>
          <a:bodyPr wrap="square" lIns="91440" tIns="45720" rIns="91440" bIns="45720" rtlCol="0" anchor="t">
            <a:spAutoFit/>
          </a:bodyPr>
          <a:lstStyle/>
          <a:p>
            <a:pPr>
              <a:spcAft>
                <a:spcPts val="600"/>
              </a:spcAft>
            </a:pPr>
            <a:r>
              <a:rPr lang="en-GB" sz="1400" b="1" dirty="0">
                <a:solidFill>
                  <a:schemeClr val="bg1"/>
                </a:solidFill>
                <a:latin typeface="Arial"/>
                <a:cs typeface="Arial"/>
              </a:rPr>
              <a:t>COSTS OF LIVING – OVERALL TRENDS </a:t>
            </a:r>
          </a:p>
          <a:p>
            <a:pPr>
              <a:spcAft>
                <a:spcPts val="600"/>
              </a:spcAft>
            </a:pPr>
            <a:endParaRPr lang="en-GB" sz="1200" dirty="0">
              <a:solidFill>
                <a:schemeClr val="bg1"/>
              </a:solidFill>
              <a:latin typeface="Arial"/>
              <a:cs typeface="Arial"/>
            </a:endParaRPr>
          </a:p>
          <a:p>
            <a:pPr>
              <a:spcAft>
                <a:spcPts val="600"/>
              </a:spcAft>
            </a:pPr>
            <a:r>
              <a:rPr lang="en-GB" sz="1200" dirty="0">
                <a:solidFill>
                  <a:schemeClr val="bg1"/>
                </a:solidFill>
                <a:latin typeface="Arial"/>
                <a:cs typeface="Arial"/>
              </a:rPr>
              <a:t>The latest survey data presents a mixed picture, with some positives evident but a range of challenges, especially when comparing GM results to the available GB benchmarks from the ONS Opinions and Lifestyle Survey. Key headlines are as follows: </a:t>
            </a:r>
          </a:p>
          <a:p>
            <a:pPr>
              <a:spcAft>
                <a:spcPts val="600"/>
              </a:spcAft>
            </a:pPr>
            <a:endParaRPr lang="en-GB" sz="1200" dirty="0">
              <a:solidFill>
                <a:schemeClr val="bg1"/>
              </a:solidFill>
              <a:latin typeface="Arial"/>
              <a:cs typeface="Arial"/>
            </a:endParaRPr>
          </a:p>
          <a:p>
            <a:pPr marL="171450" indent="-171450">
              <a:spcAft>
                <a:spcPts val="600"/>
              </a:spcAft>
              <a:buFont typeface="Arial" panose="020B0604020202020204" pitchFamily="34" charset="0"/>
              <a:buChar char="•"/>
            </a:pPr>
            <a:r>
              <a:rPr lang="en-GB" sz="1200" dirty="0">
                <a:solidFill>
                  <a:schemeClr val="bg1"/>
                </a:solidFill>
                <a:latin typeface="Arial"/>
                <a:cs typeface="Arial"/>
              </a:rPr>
              <a:t>Over half of respondents (57%) say their </a:t>
            </a:r>
            <a:r>
              <a:rPr lang="en-GB" sz="1200" b="1" dirty="0">
                <a:solidFill>
                  <a:schemeClr val="bg1"/>
                </a:solidFill>
                <a:latin typeface="Arial"/>
                <a:cs typeface="Arial"/>
              </a:rPr>
              <a:t>cost of living has increased in the last month</a:t>
            </a:r>
            <a:r>
              <a:rPr lang="en-GB" sz="1200" dirty="0">
                <a:solidFill>
                  <a:schemeClr val="bg1"/>
                </a:solidFill>
                <a:latin typeface="Arial"/>
                <a:cs typeface="Arial"/>
              </a:rPr>
              <a:t>, remaining significantly higher than the GB average (53%)</a:t>
            </a:r>
          </a:p>
          <a:p>
            <a:pPr marL="171450" indent="-171450">
              <a:spcAft>
                <a:spcPts val="600"/>
              </a:spcAft>
              <a:buFont typeface="Arial" panose="020B0604020202020204" pitchFamily="34" charset="0"/>
              <a:buChar char="•"/>
            </a:pPr>
            <a:r>
              <a:rPr lang="en-GB" sz="1200" dirty="0">
                <a:solidFill>
                  <a:schemeClr val="bg1"/>
                </a:solidFill>
                <a:latin typeface="Arial"/>
                <a:cs typeface="Arial"/>
              </a:rPr>
              <a:t>Around one in three respondents (29%) say that they have had to </a:t>
            </a:r>
            <a:r>
              <a:rPr lang="en-GB" sz="1200" b="1" dirty="0">
                <a:solidFill>
                  <a:schemeClr val="bg1"/>
                </a:solidFill>
                <a:latin typeface="Arial"/>
                <a:cs typeface="Arial"/>
              </a:rPr>
              <a:t>borrow more money or use more credit in the last month, compared to a year ago</a:t>
            </a:r>
            <a:r>
              <a:rPr lang="en-GB" sz="1200" dirty="0">
                <a:solidFill>
                  <a:schemeClr val="bg1"/>
                </a:solidFill>
                <a:latin typeface="Arial"/>
                <a:cs typeface="Arial"/>
              </a:rPr>
              <a:t>.  This is significantly lower than the proportion who responded this way last year (cf. 34% in September 2023). The figure does, however, remain significantly higher than the GB average (20%), and sub-group analysis highlights vulnerable groups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2 in 5 (40%) are </a:t>
            </a:r>
            <a:r>
              <a:rPr lang="en-GB" sz="1200" b="1" dirty="0">
                <a:solidFill>
                  <a:schemeClr val="bg1"/>
                </a:solidFill>
                <a:latin typeface="Arial"/>
                <a:cs typeface="Arial"/>
              </a:rPr>
              <a:t>unable to afford an unexpected but necessary expense of £850</a:t>
            </a:r>
            <a:r>
              <a:rPr lang="en-GB" sz="1200" dirty="0">
                <a:solidFill>
                  <a:schemeClr val="bg1"/>
                </a:solidFill>
                <a:latin typeface="Arial"/>
                <a:cs typeface="Arial"/>
              </a:rPr>
              <a:t>, significantly higher than the GB average (24%), and a slightly higher proportion than seen in GM survey results for some time</a:t>
            </a:r>
          </a:p>
          <a:p>
            <a:pPr marL="171450" indent="-171450">
              <a:spcAft>
                <a:spcPts val="600"/>
              </a:spcAft>
              <a:buFont typeface="Arial" panose="020B0604020202020204" pitchFamily="34" charset="0"/>
              <a:buChar char="•"/>
            </a:pPr>
            <a:r>
              <a:rPr lang="en-GB" sz="1200" dirty="0">
                <a:solidFill>
                  <a:schemeClr val="bg1"/>
                </a:solidFill>
                <a:latin typeface="Arial"/>
                <a:cs typeface="Arial"/>
              </a:rPr>
              <a:t>47% of respondents say they have </a:t>
            </a:r>
            <a:r>
              <a:rPr lang="en-GB" sz="1200" b="1" dirty="0">
                <a:solidFill>
                  <a:schemeClr val="bg1"/>
                </a:solidFill>
                <a:latin typeface="Arial"/>
                <a:cs typeface="Arial"/>
              </a:rPr>
              <a:t>difficulty affording energy costs, </a:t>
            </a:r>
            <a:r>
              <a:rPr lang="en-GB" sz="1200" dirty="0">
                <a:solidFill>
                  <a:schemeClr val="bg1"/>
                </a:solidFill>
                <a:latin typeface="Arial"/>
                <a:cs typeface="Arial"/>
              </a:rPr>
              <a:t>in line with previous surveys but remaining significantly higher than the Great Britain average (33%). Difficulty in affording energy costs is much lower than at this time two years ago, when 57% of respondents found it difficult to afford these costs (cf. November 2022). It is also lower than the 49% recorded last year in September 2023, though not significantly. </a:t>
            </a:r>
          </a:p>
          <a:p>
            <a:pPr marL="171450" indent="-171450">
              <a:spcAft>
                <a:spcPts val="600"/>
              </a:spcAft>
              <a:buFont typeface="Arial" panose="020B0604020202020204" pitchFamily="34" charset="0"/>
              <a:buChar char="•"/>
            </a:pPr>
            <a:r>
              <a:rPr lang="en-GB" sz="1200" dirty="0">
                <a:solidFill>
                  <a:schemeClr val="bg1"/>
                </a:solidFill>
                <a:latin typeface="Arial"/>
                <a:ea typeface="Calibri" panose="020F0502020204030204"/>
                <a:cs typeface="Arial"/>
              </a:rPr>
              <a:t>Long-term trends show volatility among renters in terms of ease of </a:t>
            </a:r>
            <a:r>
              <a:rPr lang="en-GB" sz="1200" b="1" dirty="0">
                <a:solidFill>
                  <a:schemeClr val="bg1"/>
                </a:solidFill>
                <a:latin typeface="Arial"/>
                <a:ea typeface="Calibri" panose="020F0502020204030204"/>
                <a:cs typeface="Arial"/>
              </a:rPr>
              <a:t>affording rent</a:t>
            </a:r>
            <a:r>
              <a:rPr lang="en-GB" sz="1200" dirty="0">
                <a:solidFill>
                  <a:schemeClr val="bg1"/>
                </a:solidFill>
                <a:latin typeface="Arial"/>
                <a:ea typeface="Calibri" panose="020F0502020204030204"/>
                <a:cs typeface="Arial"/>
              </a:rPr>
              <a:t>. From November 2022 until September 2023, renters finding it difficult to afford their rent outnumbered those without such difficulties. This situation reversed during the period September 2023 – May 2024, before a further increase in reported difficulty in the most recent two survey waves</a:t>
            </a:r>
          </a:p>
          <a:p>
            <a:pPr marL="171450" indent="-171450">
              <a:spcAft>
                <a:spcPts val="600"/>
              </a:spcAft>
              <a:buFont typeface="Arial" panose="020B0604020202020204" pitchFamily="34" charset="0"/>
              <a:buChar char="•"/>
            </a:pPr>
            <a:r>
              <a:rPr lang="en-GB" sz="1200" dirty="0">
                <a:solidFill>
                  <a:schemeClr val="bg1"/>
                </a:solidFill>
                <a:latin typeface="Arial"/>
                <a:cs typeface="Arial"/>
              </a:rPr>
              <a:t>There is more stability among those with </a:t>
            </a:r>
            <a:r>
              <a:rPr lang="en-GB" sz="1200" b="1" dirty="0">
                <a:solidFill>
                  <a:schemeClr val="bg1"/>
                </a:solidFill>
                <a:latin typeface="Arial"/>
                <a:cs typeface="Arial"/>
              </a:rPr>
              <a:t>mortgage payments </a:t>
            </a:r>
            <a:r>
              <a:rPr lang="en-GB" sz="1200" dirty="0">
                <a:solidFill>
                  <a:schemeClr val="bg1"/>
                </a:solidFill>
                <a:latin typeface="Arial"/>
                <a:cs typeface="Arial"/>
              </a:rPr>
              <a:t>– with a clearer narrative in terms of the balance between those reporting difficulties in affording mortgage payments, and those (the greater proportion) finding things easier</a:t>
            </a:r>
          </a:p>
          <a:p>
            <a:pPr>
              <a:spcAft>
                <a:spcPts val="600"/>
              </a:spcAft>
            </a:pPr>
            <a:endParaRPr lang="en-GB" sz="1400" b="1" dirty="0">
              <a:solidFill>
                <a:schemeClr val="bg1"/>
              </a:solidFill>
              <a:latin typeface="Arial"/>
              <a:cs typeface="Arial"/>
            </a:endParaRPr>
          </a:p>
          <a:p>
            <a:pPr lvl="1">
              <a:spcAft>
                <a:spcPts val="600"/>
              </a:spcAft>
            </a:pPr>
            <a:endParaRPr lang="en-GB" sz="14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7214361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135398"/>
            <a:ext cx="10515600" cy="693150"/>
          </a:xfrm>
        </p:spPr>
        <p:txBody>
          <a:bodyPr/>
          <a:lstStyle/>
          <a:p>
            <a:r>
              <a:rPr lang="en-GB" dirty="0">
                <a:latin typeface="Arial"/>
                <a:cs typeface="Arial"/>
              </a:rPr>
              <a:t>Cost of living – key findings (2 of 2)</a:t>
            </a:r>
            <a:endParaRPr lang="en-GB" dirty="0">
              <a:solidFill>
                <a:srgbClr val="FF0000"/>
              </a:solidFill>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11192" y="1210061"/>
            <a:ext cx="11570644" cy="4807470"/>
          </a:xfrm>
          <a:prstGeom prst="rect">
            <a:avLst/>
          </a:prstGeom>
          <a:noFill/>
        </p:spPr>
        <p:txBody>
          <a:bodyPr wrap="square" lIns="91440" tIns="45720" rIns="91440" bIns="45720" rtlCol="0" anchor="t">
            <a:spAutoFit/>
          </a:bodyPr>
          <a:lstStyle/>
          <a:p>
            <a:pPr>
              <a:spcAft>
                <a:spcPts val="600"/>
              </a:spcAft>
            </a:pPr>
            <a:r>
              <a:rPr lang="en-GB" sz="1200" b="1" dirty="0">
                <a:solidFill>
                  <a:schemeClr val="bg1"/>
                </a:solidFill>
                <a:latin typeface="Arial" panose="020B0604020202020204" pitchFamily="34" charset="0"/>
                <a:cs typeface="Arial" panose="020B0604020202020204" pitchFamily="34" charset="0"/>
              </a:rPr>
              <a:t>COSTS OF LIVING – GETTING HELP AND ACTIONS TAKEN</a:t>
            </a:r>
          </a:p>
          <a:p>
            <a:pPr>
              <a:spcAft>
                <a:spcPts val="600"/>
              </a:spcAft>
            </a:pPr>
            <a:r>
              <a:rPr lang="en-GB" sz="1200" dirty="0">
                <a:solidFill>
                  <a:schemeClr val="bg1"/>
                </a:solidFill>
                <a:latin typeface="Arial" panose="020B0604020202020204" pitchFamily="34" charset="0"/>
                <a:cs typeface="Arial" panose="020B0604020202020204" pitchFamily="34" charset="0"/>
              </a:rPr>
              <a:t>The survey explores whether respondents have claimed financial barriers to claiming support, and reasons/barriers for this not being the case (with a particular focus on respondents’ awareness of the support offers available). Key findings as follows:</a:t>
            </a:r>
          </a:p>
          <a:p>
            <a:pPr marL="342900" lvl="0" indent="-342900">
              <a:lnSpc>
                <a:spcPct val="115000"/>
              </a:lnSpc>
              <a:buFont typeface="Symbol" panose="05050102010706020507" pitchFamily="18" charset="2"/>
              <a:buChar char=""/>
            </a:pPr>
            <a:r>
              <a:rPr lang="en-GB"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Around a quarter (26%) of respondents have claimed financial support over the last 12 months, with 2 in 3 (68%) not claiming any financial support</a:t>
            </a:r>
          </a:p>
          <a:p>
            <a:pPr marL="800100" lvl="1" indent="-342900">
              <a:lnSpc>
                <a:spcPct val="115000"/>
              </a:lnSpc>
              <a:buFont typeface="Symbol" panose="05050102010706020507" pitchFamily="18" charset="2"/>
              <a:buChar char=""/>
            </a:pPr>
            <a:r>
              <a:rPr lang="en-GB"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Those who are more likely to have claimed financial support include thos</a:t>
            </a:r>
            <a:r>
              <a:rPr lang="en-GB" sz="1200" kern="100" dirty="0">
                <a:solidFill>
                  <a:schemeClr val="bg1"/>
                </a:solidFill>
                <a:latin typeface="Arial" panose="020B0604020202020204" pitchFamily="34" charset="0"/>
                <a:ea typeface="Aptos" panose="020B0004020202020204" pitchFamily="34" charset="0"/>
                <a:cs typeface="Arial" panose="020B0604020202020204" pitchFamily="34" charset="0"/>
              </a:rPr>
              <a:t>e with caring responsibilities (46%), those with a disability (42%) and renters (37%)</a:t>
            </a:r>
          </a:p>
          <a:p>
            <a:pPr lvl="1">
              <a:lnSpc>
                <a:spcPct val="115000"/>
              </a:lnSpc>
            </a:pPr>
            <a:endParaRPr lang="en-GB"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15000"/>
              </a:lnSpc>
              <a:buFont typeface="Symbol" panose="05050102010706020507" pitchFamily="18" charset="2"/>
              <a:buChar char=""/>
            </a:pPr>
            <a:r>
              <a:rPr lang="en-GB"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2 in 5 (41%) of those who have not claimed financial support say this is because they are not eligible (41%) whilst 30% say this is because they earn too much to claim it and 22% cite not needing it </a:t>
            </a:r>
          </a:p>
          <a:p>
            <a:pPr marL="342900" lvl="0" indent="-342900">
              <a:lnSpc>
                <a:spcPct val="115000"/>
              </a:lnSpc>
              <a:buFont typeface="Symbol" panose="05050102010706020507" pitchFamily="18" charset="2"/>
              <a:buChar char=""/>
            </a:pPr>
            <a:r>
              <a:rPr lang="en-GB" sz="1200" kern="100" dirty="0">
                <a:solidFill>
                  <a:schemeClr val="bg1"/>
                </a:solidFill>
                <a:latin typeface="Arial" panose="020B0604020202020204" pitchFamily="34" charset="0"/>
                <a:ea typeface="Aptos" panose="020B0004020202020204" pitchFamily="34" charset="0"/>
                <a:cs typeface="Arial" panose="020B0604020202020204" pitchFamily="34" charset="0"/>
              </a:rPr>
              <a:t>Almost a fifth (17%) say they were unsure if they could claim it, and this is highest among young adults, with teenage children and those in full time employment </a:t>
            </a:r>
          </a:p>
          <a:p>
            <a:pPr marL="342900" lvl="0" indent="-342900">
              <a:lnSpc>
                <a:spcPct val="115000"/>
              </a:lnSpc>
              <a:buFont typeface="Symbol" panose="05050102010706020507" pitchFamily="18" charset="2"/>
              <a:buChar char=""/>
            </a:pPr>
            <a:r>
              <a:rPr lang="en-GB" sz="1200" kern="100" dirty="0">
                <a:solidFill>
                  <a:schemeClr val="bg1"/>
                </a:solidFill>
                <a:latin typeface="Arial" panose="020B0604020202020204" pitchFamily="34" charset="0"/>
                <a:ea typeface="Aptos" panose="020B0004020202020204" pitchFamily="34" charset="0"/>
                <a:cs typeface="Arial" panose="020B0604020202020204" pitchFamily="34" charset="0"/>
              </a:rPr>
              <a:t>7% say they were unsure how to claim it, higher among Black respondents, 4+ person households and renters</a:t>
            </a:r>
          </a:p>
          <a:p>
            <a:pPr marL="342900" indent="-342900">
              <a:lnSpc>
                <a:spcPct val="115000"/>
              </a:lnSpc>
              <a:buFont typeface="Symbol" panose="05050102010706020507" pitchFamily="18" charset="2"/>
              <a:buChar char=""/>
            </a:pPr>
            <a:r>
              <a:rPr lang="en-GB" sz="1200" kern="100" dirty="0">
                <a:solidFill>
                  <a:schemeClr val="bg1"/>
                </a:solidFill>
                <a:effectLst/>
                <a:latin typeface="Arial"/>
                <a:ea typeface="Aptos" panose="020B0004020202020204" pitchFamily="34" charset="0"/>
                <a:cs typeface="Arial"/>
              </a:rPr>
              <a:t>Those renting fro</a:t>
            </a:r>
            <a:r>
              <a:rPr lang="en-GB" sz="1200" kern="100" dirty="0">
                <a:solidFill>
                  <a:schemeClr val="bg1"/>
                </a:solidFill>
                <a:latin typeface="Arial"/>
                <a:ea typeface="Aptos" panose="020B0004020202020204" pitchFamily="34" charset="0"/>
                <a:cs typeface="Arial"/>
              </a:rPr>
              <a:t>m a Local Authority, 16-24-year-olds and those with a disability are more likely to say they have not seen communications about financial support </a:t>
            </a:r>
          </a:p>
          <a:p>
            <a:pPr marL="285750" indent="-285750">
              <a:spcAft>
                <a:spcPts val="600"/>
              </a:spcAft>
              <a:buFont typeface="Arial,Sans-Serif" panose="020B0604020202020204" pitchFamily="34" charset="0"/>
              <a:buChar char="•"/>
            </a:pPr>
            <a:endParaRPr lang="en-GB" sz="1200" dirty="0">
              <a:solidFill>
                <a:schemeClr val="bg1"/>
              </a:solidFill>
              <a:latin typeface="Arial" panose="020B0604020202020204" pitchFamily="34" charset="0"/>
              <a:cs typeface="Arial" panose="020B0604020202020204" pitchFamily="34" charset="0"/>
            </a:endParaRPr>
          </a:p>
          <a:p>
            <a:pPr marL="171450" lvl="1" indent="-171450">
              <a:spcAft>
                <a:spcPts val="600"/>
              </a:spcAft>
              <a:buFont typeface="Arial"/>
              <a:buChar char="•"/>
            </a:pPr>
            <a:r>
              <a:rPr lang="en-GB" sz="1200" dirty="0">
                <a:solidFill>
                  <a:schemeClr val="bg1"/>
                </a:solidFill>
                <a:latin typeface="Arial" panose="020B0604020202020204" pitchFamily="34" charset="0"/>
                <a:ea typeface="Calibri" panose="020F0502020204030204"/>
                <a:cs typeface="Arial" panose="020B0604020202020204" pitchFamily="34" charset="0"/>
              </a:rPr>
              <a:t>In relation to different named forms of financial support, 4 in 5 respondents are aware of free school meals (84%), blue badges (81%) and housing benefit (80%)</a:t>
            </a:r>
          </a:p>
          <a:p>
            <a:pPr marL="171450" lvl="1" indent="-171450">
              <a:spcAft>
                <a:spcPts val="600"/>
              </a:spcAft>
              <a:buFont typeface="Arial"/>
              <a:buChar char="•"/>
            </a:pPr>
            <a:r>
              <a:rPr lang="en-GB" sz="1200" dirty="0">
                <a:solidFill>
                  <a:schemeClr val="bg1"/>
                </a:solidFill>
                <a:latin typeface="Arial" panose="020B0604020202020204" pitchFamily="34" charset="0"/>
                <a:ea typeface="Calibri" panose="020F0502020204030204"/>
                <a:cs typeface="Arial" panose="020B0604020202020204" pitchFamily="34" charset="0"/>
              </a:rPr>
              <a:t>Compared to the first time this question was asked in March 2023, awareness of free school meals, council tax discounts, council tax reduction or support, student support, local welfare assistance schemes, support with energy assistance schemes, household support fund and support for Mortgage Interest are all significantly lower over the July – October 2024 period</a:t>
            </a:r>
          </a:p>
          <a:p>
            <a:pPr>
              <a:spcAft>
                <a:spcPts val="600"/>
              </a:spcAft>
            </a:pPr>
            <a:endParaRPr lang="en-GB" sz="1200" dirty="0">
              <a:solidFill>
                <a:schemeClr val="bg1"/>
              </a:solidFill>
              <a:latin typeface="Arial" panose="020B0604020202020204" pitchFamily="34" charset="0"/>
              <a:cs typeface="Arial" panose="020B0604020202020204" pitchFamily="34" charset="0"/>
            </a:endParaRPr>
          </a:p>
          <a:p>
            <a:pPr marL="171450" lvl="1" indent="-171450">
              <a:spcAft>
                <a:spcPts val="600"/>
              </a:spcAft>
              <a:buFont typeface="Arial"/>
              <a:buChar char="•"/>
            </a:pPr>
            <a:r>
              <a:rPr lang="en-GB" sz="1200" dirty="0">
                <a:solidFill>
                  <a:schemeClr val="bg1"/>
                </a:solidFill>
                <a:latin typeface="Arial" panose="020B0604020202020204" pitchFamily="34" charset="0"/>
                <a:ea typeface="Calibri" panose="020F0502020204030204"/>
                <a:cs typeface="Arial" panose="020B0604020202020204" pitchFamily="34" charset="0"/>
              </a:rPr>
              <a:t>More broadly, the survey latest insights on the actions that GM respondents are taking in response to cost of living pressures, see Annex for full details:</a:t>
            </a:r>
          </a:p>
          <a:p>
            <a:pPr marL="628650" lvl="2" indent="-171450">
              <a:spcAft>
                <a:spcPts val="600"/>
              </a:spcAft>
              <a:buFont typeface="Arial"/>
              <a:buChar char="•"/>
            </a:pPr>
            <a:r>
              <a:rPr lang="en-GB" sz="1200" dirty="0">
                <a:solidFill>
                  <a:schemeClr val="bg1"/>
                </a:solidFill>
                <a:latin typeface="Arial" panose="020B0604020202020204" pitchFamily="34" charset="0"/>
                <a:ea typeface="Calibri" panose="020F0502020204030204"/>
                <a:cs typeface="Arial" panose="020B0604020202020204" pitchFamily="34" charset="0"/>
              </a:rPr>
              <a:t>GM respondents are more likely to be cycling more to save money than they were in August (7% cf. 5%)</a:t>
            </a:r>
          </a:p>
          <a:p>
            <a:pPr marL="628650" lvl="2" indent="-171450">
              <a:spcAft>
                <a:spcPts val="600"/>
              </a:spcAft>
              <a:buFont typeface="Arial"/>
              <a:buChar char="•"/>
            </a:pPr>
            <a:r>
              <a:rPr lang="en-GB" sz="1200" dirty="0">
                <a:solidFill>
                  <a:schemeClr val="bg1"/>
                </a:solidFill>
                <a:latin typeface="Arial" panose="020B0604020202020204" pitchFamily="34" charset="0"/>
                <a:cs typeface="Arial" panose="020B0604020202020204" pitchFamily="34" charset="0"/>
              </a:rPr>
              <a:t>However, they are also less likely to be cutting back on non-essential journeys on public transport (16% cf. 19%), shopping less on non-essentials (51% cf. 56%), shopping around more (43% cf. 48%), shopping less on food shopping or essentials (36% cf. 39%</a:t>
            </a:r>
          </a:p>
        </p:txBody>
      </p:sp>
    </p:spTree>
    <p:custDataLst>
      <p:tags r:id="rId1"/>
    </p:custDataLst>
    <p:extLst>
      <p:ext uri="{BB962C8B-B14F-4D97-AF65-F5344CB8AC3E}">
        <p14:creationId xmlns:p14="http://schemas.microsoft.com/office/powerpoint/2010/main" val="7777580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297878" y="113451"/>
            <a:ext cx="11894122" cy="1301581"/>
          </a:xfrm>
        </p:spPr>
        <p:txBody>
          <a:bodyPr>
            <a:noAutofit/>
          </a:bodyPr>
          <a:lstStyle/>
          <a:p>
            <a:pPr>
              <a:lnSpc>
                <a:spcPct val="100000"/>
              </a:lnSpc>
            </a:pPr>
            <a:r>
              <a:rPr lang="en-GB" sz="1800" b="1" dirty="0">
                <a:solidFill>
                  <a:srgbClr val="5C5B5A"/>
                </a:solidFill>
                <a:latin typeface="Arial"/>
                <a:cs typeface="Arial"/>
              </a:rPr>
              <a:t>Over half of respondents (57%) say </a:t>
            </a:r>
            <a:r>
              <a:rPr lang="en-GB" sz="1800" b="1" dirty="0">
                <a:solidFill>
                  <a:srgbClr val="009690"/>
                </a:solidFill>
                <a:latin typeface="Arial"/>
                <a:cs typeface="Arial"/>
              </a:rPr>
              <a:t>their cost of living </a:t>
            </a:r>
            <a:r>
              <a:rPr lang="en-GB" sz="1800" b="1" dirty="0">
                <a:solidFill>
                  <a:srgbClr val="5C5B5A"/>
                </a:solidFill>
                <a:latin typeface="Arial"/>
                <a:cs typeface="Arial"/>
              </a:rPr>
              <a:t>has increased in the last month, remaining significantly higher than the GB average (53%). GM respondents are more likely than those in ONS surveys to report recent increases in energy, fuel, rent/mortgage cost, public transport costs and childcare costs – as also seen in previous waves </a:t>
            </a:r>
            <a:br>
              <a:rPr lang="en-GB" sz="1800" b="1" dirty="0">
                <a:solidFill>
                  <a:srgbClr val="5C5B5A"/>
                </a:solidFill>
                <a:latin typeface="Arial"/>
                <a:cs typeface="Arial"/>
              </a:rPr>
            </a:br>
            <a:endParaRPr lang="en-GB" sz="1800" b="1" dirty="0">
              <a:solidFill>
                <a:srgbClr val="5C5B5A"/>
              </a:solidFill>
              <a:latin typeface="Arial"/>
              <a:cs typeface="Arial"/>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156562"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57% say their cost of living has increased, compared to 53% of the national average. 42% say their cost of living has stayed the same, compared to 45%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1898649781"/>
              </p:ext>
            </p:extLst>
          </p:nvPr>
        </p:nvGraphicFramePr>
        <p:xfrm>
          <a:off x="297878" y="1653756"/>
          <a:ext cx="5903053" cy="4215919"/>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7393" y="5992165"/>
            <a:ext cx="3325878" cy="293932"/>
            <a:chOff x="575408" y="5999738"/>
            <a:chExt cx="3927011"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3927011" cy="276999"/>
              <a:chOff x="520117" y="5798698"/>
              <a:chExt cx="3927011"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0"/>
              </a:ext>
            </a:extLst>
          </p:cNvPr>
          <p:cNvSpPr txBox="1"/>
          <p:nvPr/>
        </p:nvSpPr>
        <p:spPr>
          <a:xfrm>
            <a:off x="6848015" y="1408477"/>
            <a:ext cx="4780047"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Reasons for increase in cost of living (n</a:t>
            </a:r>
            <a:r>
              <a:rPr kumimoji="0" lang="en-GB" sz="1400" i="0" u="none" strike="noStrike" kern="1200" cap="none" spc="0" normalizeH="0" baseline="0" noProof="0">
                <a:ln>
                  <a:noFill/>
                </a:ln>
                <a:solidFill>
                  <a:srgbClr val="5C5B5A"/>
                </a:solidFill>
                <a:effectLst/>
                <a:uLnTx/>
                <a:uFillTx/>
                <a:latin typeface="Arial"/>
                <a:ea typeface="+mn-ea"/>
                <a:cs typeface="+mn-cs"/>
              </a:rPr>
              <a:t>=</a:t>
            </a:r>
            <a:r>
              <a:rPr lang="en-GB" sz="1400" b="1">
                <a:solidFill>
                  <a:srgbClr val="5C5B5A"/>
                </a:solidFill>
                <a:latin typeface="Arial"/>
              </a:rPr>
              <a:t>824</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graphicFrame>
        <p:nvGraphicFramePr>
          <p:cNvPr id="19" name="Chart 18" descr="Bar chart showing the reasons for increases in cost of living. 81% of GM respondents say the price of their food shop has increased, 76% say the price of their energy has increased.">
            <a:extLst>
              <a:ext uri="{FF2B5EF4-FFF2-40B4-BE49-F238E27FC236}">
                <a16:creationId xmlns:a16="http://schemas.microsoft.com/office/drawing/2014/main" id="{8462564E-570D-B1BD-33BD-DBAEE8D32CE7}"/>
              </a:ext>
            </a:extLst>
          </p:cNvPr>
          <p:cNvGraphicFramePr/>
          <p:nvPr>
            <p:extLst>
              <p:ext uri="{D42A27DB-BD31-4B8C-83A1-F6EECF244321}">
                <p14:modId xmlns:p14="http://schemas.microsoft.com/office/powerpoint/2010/main" val="689852962"/>
              </p:ext>
            </p:extLst>
          </p:nvPr>
        </p:nvGraphicFramePr>
        <p:xfrm>
          <a:off x="6160743" y="1535466"/>
          <a:ext cx="5144892" cy="4903612"/>
        </p:xfrm>
        <a:graphic>
          <a:graphicData uri="http://schemas.openxmlformats.org/drawingml/2006/chart">
            <c:chart xmlns:c="http://schemas.openxmlformats.org/drawingml/2006/chart" xmlns:r="http://schemas.openxmlformats.org/officeDocument/2006/relationships" r:id="rId5"/>
          </a:graphicData>
        </a:graphic>
      </p:graphicFrame>
      <p:sp>
        <p:nvSpPr>
          <p:cNvPr id="5" name="Speech Bubble: Rectangle 4">
            <a:extLst>
              <a:ext uri="{FF2B5EF4-FFF2-40B4-BE49-F238E27FC236}">
                <a16:creationId xmlns:a16="http://schemas.microsoft.com/office/drawing/2014/main" id="{C41B8CC1-859A-BCBD-F96D-63D22C1A1A24}"/>
              </a:ext>
              <a:ext uri="{C183D7F6-B498-43B3-948B-1728B52AA6E4}">
                <adec:decorative xmlns:adec="http://schemas.microsoft.com/office/drawing/2017/decorative" val="1"/>
              </a:ext>
            </a:extLst>
          </p:cNvPr>
          <p:cNvSpPr/>
          <p:nvPr/>
        </p:nvSpPr>
        <p:spPr>
          <a:xfrm>
            <a:off x="9910073" y="4766488"/>
            <a:ext cx="1610498" cy="1093399"/>
          </a:xfrm>
          <a:prstGeom prst="wedgeRectCallout">
            <a:avLst>
              <a:gd name="adj1" fmla="val -64615"/>
              <a:gd name="adj2" fmla="val 16960"/>
            </a:avLst>
          </a:prstGeom>
          <a:solidFill>
            <a:schemeClr val="bg1"/>
          </a:solidFill>
          <a:ln>
            <a:solidFill>
              <a:srgbClr val="00969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chemeClr val="tx1"/>
                </a:solidFill>
              </a:rPr>
              <a:t>This figure relates to all respondents whose cost of living has increased. Amongst parents, this figure is </a:t>
            </a:r>
            <a:r>
              <a:rPr lang="en-GB" sz="1200" b="1">
                <a:solidFill>
                  <a:schemeClr val="tx1"/>
                </a:solidFill>
              </a:rPr>
              <a:t>21% </a:t>
            </a:r>
            <a:r>
              <a:rPr lang="en-GB" sz="1100">
                <a:solidFill>
                  <a:schemeClr val="tx1"/>
                </a:solidFill>
              </a:rPr>
              <a:t>(-2pp)</a:t>
            </a:r>
            <a:endParaRPr lang="en-GB" sz="1200">
              <a:solidFill>
                <a:schemeClr val="tx1"/>
              </a:solidFill>
            </a:endParaRPr>
          </a:p>
        </p:txBody>
      </p:sp>
      <p:sp>
        <p:nvSpPr>
          <p:cNvPr id="26" name="TextBox 25">
            <a:extLst>
              <a:ext uri="{FF2B5EF4-FFF2-40B4-BE49-F238E27FC236}">
                <a16:creationId xmlns:a16="http://schemas.microsoft.com/office/drawing/2014/main" id="{6DD09F02-25DB-A2A6-429F-36D107F76BF0}"/>
              </a:ext>
            </a:extLst>
          </p:cNvPr>
          <p:cNvSpPr txBox="1"/>
          <p:nvPr/>
        </p:nvSpPr>
        <p:spPr>
          <a:xfrm>
            <a:off x="11193487" y="1148732"/>
            <a:ext cx="962195" cy="523220"/>
          </a:xfrm>
          <a:prstGeom prst="rect">
            <a:avLst/>
          </a:prstGeom>
          <a:noFill/>
        </p:spPr>
        <p:txBody>
          <a:bodyPr wrap="square" rtlCol="0">
            <a:spAutoFit/>
          </a:bodyPr>
          <a:lstStyle/>
          <a:p>
            <a:pPr algn="ctr"/>
            <a:r>
              <a:rPr lang="en-GB" sz="1400" b="1">
                <a:solidFill>
                  <a:schemeClr val="tx1">
                    <a:lumMod val="65000"/>
                    <a:lumOff val="35000"/>
                  </a:schemeClr>
                </a:solidFill>
              </a:rPr>
              <a:t>GB average</a:t>
            </a:r>
          </a:p>
        </p:txBody>
      </p:sp>
      <p:sp>
        <p:nvSpPr>
          <p:cNvPr id="13" name="TextBox 12">
            <a:extLst>
              <a:ext uri="{FF2B5EF4-FFF2-40B4-BE49-F238E27FC236}">
                <a16:creationId xmlns:a16="http://schemas.microsoft.com/office/drawing/2014/main" id="{205D614C-D59B-6A62-C0AC-C912515D6B87}"/>
              </a:ext>
            </a:extLst>
          </p:cNvPr>
          <p:cNvSpPr txBox="1"/>
          <p:nvPr/>
        </p:nvSpPr>
        <p:spPr>
          <a:xfrm>
            <a:off x="11455714" y="1772322"/>
            <a:ext cx="685816" cy="307777"/>
          </a:xfrm>
          <a:prstGeom prst="rect">
            <a:avLst/>
          </a:prstGeom>
          <a:noFill/>
        </p:spPr>
        <p:txBody>
          <a:bodyPr wrap="square" rtlCol="0">
            <a:spAutoFit/>
          </a:bodyPr>
          <a:lstStyle/>
          <a:p>
            <a:pPr algn="ctr"/>
            <a:r>
              <a:rPr lang="en-GB" sz="1400" b="1">
                <a:solidFill>
                  <a:schemeClr val="tx1">
                    <a:lumMod val="65000"/>
                    <a:lumOff val="35000"/>
                  </a:schemeClr>
                </a:solidFill>
              </a:rPr>
              <a:t>90%</a:t>
            </a:r>
          </a:p>
        </p:txBody>
      </p:sp>
      <p:sp>
        <p:nvSpPr>
          <p:cNvPr id="16" name="TextBox 15">
            <a:extLst>
              <a:ext uri="{FF2B5EF4-FFF2-40B4-BE49-F238E27FC236}">
                <a16:creationId xmlns:a16="http://schemas.microsoft.com/office/drawing/2014/main" id="{5C4971D6-4001-8DC0-B37F-C71F66D66787}"/>
              </a:ext>
            </a:extLst>
          </p:cNvPr>
          <p:cNvSpPr txBox="1"/>
          <p:nvPr/>
        </p:nvSpPr>
        <p:spPr>
          <a:xfrm>
            <a:off x="11464621" y="2379864"/>
            <a:ext cx="685816" cy="307777"/>
          </a:xfrm>
          <a:prstGeom prst="rect">
            <a:avLst/>
          </a:prstGeom>
          <a:noFill/>
        </p:spPr>
        <p:txBody>
          <a:bodyPr wrap="square" rtlCol="0">
            <a:spAutoFit/>
          </a:bodyPr>
          <a:lstStyle/>
          <a:p>
            <a:pPr algn="ctr"/>
            <a:r>
              <a:rPr lang="en-GB" sz="1400" b="1">
                <a:solidFill>
                  <a:schemeClr val="tx1">
                    <a:lumMod val="65000"/>
                    <a:lumOff val="35000"/>
                  </a:schemeClr>
                </a:solidFill>
              </a:rPr>
              <a:t>72%</a:t>
            </a:r>
          </a:p>
        </p:txBody>
      </p:sp>
      <p:sp>
        <p:nvSpPr>
          <p:cNvPr id="17" name="TextBox 16">
            <a:extLst>
              <a:ext uri="{FF2B5EF4-FFF2-40B4-BE49-F238E27FC236}">
                <a16:creationId xmlns:a16="http://schemas.microsoft.com/office/drawing/2014/main" id="{1D6600F0-6446-335C-E488-5A9802149465}"/>
              </a:ext>
            </a:extLst>
          </p:cNvPr>
          <p:cNvSpPr txBox="1"/>
          <p:nvPr/>
        </p:nvSpPr>
        <p:spPr>
          <a:xfrm>
            <a:off x="11455714" y="2948310"/>
            <a:ext cx="685816" cy="307777"/>
          </a:xfrm>
          <a:prstGeom prst="rect">
            <a:avLst/>
          </a:prstGeom>
          <a:noFill/>
        </p:spPr>
        <p:txBody>
          <a:bodyPr wrap="square" rtlCol="0">
            <a:spAutoFit/>
          </a:bodyPr>
          <a:lstStyle/>
          <a:p>
            <a:pPr algn="ctr"/>
            <a:r>
              <a:rPr lang="en-GB" sz="1400" b="1">
                <a:solidFill>
                  <a:schemeClr val="tx1">
                    <a:lumMod val="65000"/>
                    <a:lumOff val="35000"/>
                  </a:schemeClr>
                </a:solidFill>
              </a:rPr>
              <a:t>32%</a:t>
            </a:r>
          </a:p>
        </p:txBody>
      </p:sp>
      <p:sp>
        <p:nvSpPr>
          <p:cNvPr id="21" name="TextBox 20">
            <a:extLst>
              <a:ext uri="{FF2B5EF4-FFF2-40B4-BE49-F238E27FC236}">
                <a16:creationId xmlns:a16="http://schemas.microsoft.com/office/drawing/2014/main" id="{CA49D308-E319-8AED-73C1-C0C9A0BAEF00}"/>
              </a:ext>
            </a:extLst>
          </p:cNvPr>
          <p:cNvSpPr txBox="1"/>
          <p:nvPr/>
        </p:nvSpPr>
        <p:spPr>
          <a:xfrm>
            <a:off x="11455714" y="4012583"/>
            <a:ext cx="685816" cy="307777"/>
          </a:xfrm>
          <a:prstGeom prst="rect">
            <a:avLst/>
          </a:prstGeom>
          <a:noFill/>
        </p:spPr>
        <p:txBody>
          <a:bodyPr wrap="square" rtlCol="0">
            <a:spAutoFit/>
          </a:bodyPr>
          <a:lstStyle/>
          <a:p>
            <a:pPr algn="ctr"/>
            <a:r>
              <a:rPr lang="en-GB" sz="1400" b="1">
                <a:solidFill>
                  <a:schemeClr val="tx1">
                    <a:lumMod val="65000"/>
                    <a:lumOff val="35000"/>
                  </a:schemeClr>
                </a:solidFill>
              </a:rPr>
              <a:t>17%</a:t>
            </a:r>
          </a:p>
        </p:txBody>
      </p:sp>
      <p:sp>
        <p:nvSpPr>
          <p:cNvPr id="22" name="TextBox 21">
            <a:extLst>
              <a:ext uri="{FF2B5EF4-FFF2-40B4-BE49-F238E27FC236}">
                <a16:creationId xmlns:a16="http://schemas.microsoft.com/office/drawing/2014/main" id="{E9A62618-2CBB-5E27-25E5-906A6B9CC5BA}"/>
              </a:ext>
            </a:extLst>
          </p:cNvPr>
          <p:cNvSpPr txBox="1"/>
          <p:nvPr/>
        </p:nvSpPr>
        <p:spPr>
          <a:xfrm>
            <a:off x="11455714" y="4644180"/>
            <a:ext cx="685816" cy="307777"/>
          </a:xfrm>
          <a:prstGeom prst="rect">
            <a:avLst/>
          </a:prstGeom>
          <a:noFill/>
        </p:spPr>
        <p:txBody>
          <a:bodyPr wrap="square" rtlCol="0">
            <a:spAutoFit/>
          </a:bodyPr>
          <a:lstStyle/>
          <a:p>
            <a:pPr algn="ctr"/>
            <a:r>
              <a:rPr lang="en-GB" sz="1400" b="1">
                <a:solidFill>
                  <a:schemeClr val="tx1">
                    <a:lumMod val="65000"/>
                    <a:lumOff val="35000"/>
                  </a:schemeClr>
                </a:solidFill>
              </a:rPr>
              <a:t>12%</a:t>
            </a:r>
          </a:p>
        </p:txBody>
      </p:sp>
      <p:sp>
        <p:nvSpPr>
          <p:cNvPr id="24" name="TextBox 23">
            <a:extLst>
              <a:ext uri="{FF2B5EF4-FFF2-40B4-BE49-F238E27FC236}">
                <a16:creationId xmlns:a16="http://schemas.microsoft.com/office/drawing/2014/main" id="{42560C45-560E-6DD3-F113-818F000AD8AF}"/>
              </a:ext>
            </a:extLst>
          </p:cNvPr>
          <p:cNvSpPr txBox="1"/>
          <p:nvPr/>
        </p:nvSpPr>
        <p:spPr>
          <a:xfrm>
            <a:off x="11455714" y="5146946"/>
            <a:ext cx="685816" cy="307777"/>
          </a:xfrm>
          <a:prstGeom prst="rect">
            <a:avLst/>
          </a:prstGeom>
          <a:noFill/>
        </p:spPr>
        <p:txBody>
          <a:bodyPr wrap="square" rtlCol="0">
            <a:spAutoFit/>
          </a:bodyPr>
          <a:lstStyle/>
          <a:p>
            <a:pPr algn="ctr"/>
            <a:r>
              <a:rPr lang="en-GB" sz="1400" b="1">
                <a:solidFill>
                  <a:schemeClr val="tx1">
                    <a:lumMod val="65000"/>
                    <a:lumOff val="35000"/>
                  </a:schemeClr>
                </a:solidFill>
              </a:rPr>
              <a:t>7%</a:t>
            </a:r>
          </a:p>
        </p:txBody>
      </p:sp>
      <p:sp>
        <p:nvSpPr>
          <p:cNvPr id="25" name="TextBox 24">
            <a:extLst>
              <a:ext uri="{FF2B5EF4-FFF2-40B4-BE49-F238E27FC236}">
                <a16:creationId xmlns:a16="http://schemas.microsoft.com/office/drawing/2014/main" id="{B3235F01-BA2A-CC23-107A-85EE82198DC6}"/>
              </a:ext>
            </a:extLst>
          </p:cNvPr>
          <p:cNvSpPr txBox="1"/>
          <p:nvPr/>
        </p:nvSpPr>
        <p:spPr>
          <a:xfrm>
            <a:off x="11455714" y="5681712"/>
            <a:ext cx="685816" cy="307777"/>
          </a:xfrm>
          <a:prstGeom prst="rect">
            <a:avLst/>
          </a:prstGeom>
          <a:noFill/>
        </p:spPr>
        <p:txBody>
          <a:bodyPr wrap="square" rtlCol="0">
            <a:spAutoFit/>
          </a:bodyPr>
          <a:lstStyle/>
          <a:p>
            <a:pPr algn="ctr"/>
            <a:r>
              <a:rPr lang="en-GB" sz="1400" b="1">
                <a:solidFill>
                  <a:schemeClr val="tx1">
                    <a:lumMod val="65000"/>
                    <a:lumOff val="35000"/>
                  </a:schemeClr>
                </a:solidFill>
              </a:rPr>
              <a:t>11%</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8632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Has your cost of living changed compared to one month ago? CL6. Over the last month, in which ways has your cost of living increased? Base: S10, 1546; S11, 1460; S12, 1551; S13, 1540</a:t>
            </a:r>
            <a:r>
              <a:rPr lang="en-GB" sz="1000">
                <a:solidFill>
                  <a:srgbClr val="FFFFFF">
                    <a:lumMod val="50000"/>
                  </a:srgbClr>
                </a:solidFill>
                <a:latin typeface="Arial"/>
                <a:cs typeface="Arial" panose="020B0604020202020204" pitchFamily="34" charset="0"/>
              </a:rPr>
              <a:t>; S14, 1482; S15, 1517</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S12, 854; S13, 836; S14, 824</a:t>
            </a:r>
            <a:r>
              <a:rPr lang="en-GB" sz="1000">
                <a:solidFill>
                  <a:srgbClr val="FFFFFF">
                    <a:lumMod val="50000"/>
                  </a:srgbClr>
                </a:solidFill>
                <a:latin typeface="Arial"/>
                <a:cs typeface="Arial" panose="020B0604020202020204" pitchFamily="34" charset="0"/>
              </a:rPr>
              <a:t>; S15, 862</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whose cost of living has increased).</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2 to 27 October 2024</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5" name="Arrow: Down 14">
            <a:extLst>
              <a:ext uri="{FF2B5EF4-FFF2-40B4-BE49-F238E27FC236}">
                <a16:creationId xmlns:a16="http://schemas.microsoft.com/office/drawing/2014/main" id="{ACE78D5D-F53E-EEE7-DD2B-ECD150778AF4}"/>
              </a:ext>
              <a:ext uri="{C183D7F6-B498-43B3-948B-1728B52AA6E4}">
                <adec:decorative xmlns:adec="http://schemas.microsoft.com/office/drawing/2017/decorative" val="1"/>
              </a:ext>
            </a:extLst>
          </p:cNvPr>
          <p:cNvSpPr/>
          <p:nvPr/>
        </p:nvSpPr>
        <p:spPr>
          <a:xfrm rot="10800000">
            <a:off x="3903271" y="4022339"/>
            <a:ext cx="134992" cy="19202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A813E693-E384-9AAF-2AD0-4C238B4CA034}"/>
              </a:ext>
              <a:ext uri="{C183D7F6-B498-43B3-948B-1728B52AA6E4}">
                <adec:decorative xmlns:adec="http://schemas.microsoft.com/office/drawing/2017/decorative" val="1"/>
              </a:ext>
            </a:extLst>
          </p:cNvPr>
          <p:cNvSpPr/>
          <p:nvPr/>
        </p:nvSpPr>
        <p:spPr>
          <a:xfrm>
            <a:off x="5400427" y="4022339"/>
            <a:ext cx="134992" cy="19202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DEA3E32-7010-59AD-620E-CE78AB05727D}"/>
              </a:ext>
              <a:ext uri="{C183D7F6-B498-43B3-948B-1728B52AA6E4}">
                <adec:decorative xmlns:adec="http://schemas.microsoft.com/office/drawing/2017/decorative" val="1"/>
              </a:ext>
            </a:extLst>
          </p:cNvPr>
          <p:cNvSpPr/>
          <p:nvPr/>
        </p:nvSpPr>
        <p:spPr>
          <a:xfrm>
            <a:off x="9406279" y="5870631"/>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 name="Arrow: Down 1">
            <a:extLst>
              <a:ext uri="{FF2B5EF4-FFF2-40B4-BE49-F238E27FC236}">
                <a16:creationId xmlns:a16="http://schemas.microsoft.com/office/drawing/2014/main" id="{579E5F12-8846-200A-C9D1-ABDC791CD395}"/>
              </a:ext>
              <a:ext uri="{C183D7F6-B498-43B3-948B-1728B52AA6E4}">
                <adec:decorative xmlns:adec="http://schemas.microsoft.com/office/drawing/2017/decorative" val="1"/>
              </a:ext>
            </a:extLst>
          </p:cNvPr>
          <p:cNvSpPr/>
          <p:nvPr/>
        </p:nvSpPr>
        <p:spPr>
          <a:xfrm>
            <a:off x="11108000" y="1937750"/>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05C1BB54-E08E-C64D-1627-39E195B7D18F}"/>
              </a:ext>
              <a:ext uri="{C183D7F6-B498-43B3-948B-1728B52AA6E4}">
                <adec:decorative xmlns:adec="http://schemas.microsoft.com/office/drawing/2017/decorative" val="1"/>
              </a:ext>
            </a:extLst>
          </p:cNvPr>
          <p:cNvSpPr/>
          <p:nvPr/>
        </p:nvSpPr>
        <p:spPr>
          <a:xfrm rot="10800000">
            <a:off x="11000526" y="2456334"/>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7CBBE1D6-ADAF-BF53-A7D7-764C3BAB58CC}"/>
              </a:ext>
              <a:ext uri="{C183D7F6-B498-43B3-948B-1728B52AA6E4}">
                <adec:decorative xmlns:adec="http://schemas.microsoft.com/office/drawing/2017/decorative" val="1"/>
              </a:ext>
            </a:extLst>
          </p:cNvPr>
          <p:cNvSpPr/>
          <p:nvPr/>
        </p:nvSpPr>
        <p:spPr>
          <a:xfrm rot="10800000">
            <a:off x="10027766" y="4194107"/>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63019950-0B60-D46A-57F1-7E6483F4C45E}"/>
              </a:ext>
              <a:ext uri="{C183D7F6-B498-43B3-948B-1728B52AA6E4}">
                <adec:decorative xmlns:adec="http://schemas.microsoft.com/office/drawing/2017/decorative" val="1"/>
              </a:ext>
            </a:extLst>
          </p:cNvPr>
          <p:cNvSpPr/>
          <p:nvPr/>
        </p:nvSpPr>
        <p:spPr>
          <a:xfrm rot="10800000">
            <a:off x="9587646" y="5351263"/>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2" name="Arrow: Down 31">
            <a:extLst>
              <a:ext uri="{FF2B5EF4-FFF2-40B4-BE49-F238E27FC236}">
                <a16:creationId xmlns:a16="http://schemas.microsoft.com/office/drawing/2014/main" id="{921AB13B-53B4-E809-E8FA-C1AFBCCA1F3A}"/>
              </a:ext>
              <a:ext uri="{C183D7F6-B498-43B3-948B-1728B52AA6E4}">
                <adec:decorative xmlns:adec="http://schemas.microsoft.com/office/drawing/2017/decorative" val="1"/>
              </a:ext>
            </a:extLst>
          </p:cNvPr>
          <p:cNvSpPr/>
          <p:nvPr/>
        </p:nvSpPr>
        <p:spPr>
          <a:xfrm rot="10800000">
            <a:off x="10294509" y="3068951"/>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F65A43E3-97B4-67A8-4314-AC5D8DE0FD79}"/>
              </a:ext>
              <a:ext uri="{C183D7F6-B498-43B3-948B-1728B52AA6E4}">
                <adec:decorative xmlns:adec="http://schemas.microsoft.com/office/drawing/2017/decorative" val="1"/>
              </a:ext>
            </a:extLst>
          </p:cNvPr>
          <p:cNvSpPr/>
          <p:nvPr/>
        </p:nvSpPr>
        <p:spPr>
          <a:xfrm rot="10800000">
            <a:off x="9759994" y="4766488"/>
            <a:ext cx="135467" cy="126253"/>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623551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D5131-14B3-EB44-2C66-2D5DA723495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98C4AB-E409-00E9-656E-1726215732A7}"/>
              </a:ext>
            </a:extLst>
          </p:cNvPr>
          <p:cNvSpPr>
            <a:spLocks noGrp="1"/>
          </p:cNvSpPr>
          <p:nvPr>
            <p:ph type="title"/>
          </p:nvPr>
        </p:nvSpPr>
        <p:spPr>
          <a:xfrm>
            <a:off x="574419" y="360934"/>
            <a:ext cx="11369736" cy="498598"/>
          </a:xfrm>
          <a:noFill/>
        </p:spPr>
        <p:txBody>
          <a:bodyPr vert="horz" wrap="square" lIns="0" tIns="0" rIns="0" bIns="0" rtlCol="0" anchor="ctr">
            <a:spAutoFit/>
          </a:bodyPr>
          <a:lstStyle/>
          <a:p>
            <a:pPr>
              <a:defRPr/>
            </a:pPr>
            <a:r>
              <a:rPr lang="en-GB" sz="1800" b="1" dirty="0">
                <a:solidFill>
                  <a:srgbClr val="5C5B5A"/>
                </a:solidFill>
                <a:latin typeface="Arial"/>
              </a:rPr>
              <a:t>The </a:t>
            </a:r>
            <a:r>
              <a:rPr lang="en-GB" sz="1800" b="1" dirty="0">
                <a:solidFill>
                  <a:srgbClr val="009690"/>
                </a:solidFill>
                <a:latin typeface="Arial"/>
              </a:rPr>
              <a:t>gap recorded between GM and the GB average </a:t>
            </a:r>
            <a:r>
              <a:rPr lang="en-GB" sz="1800" b="1" dirty="0">
                <a:solidFill>
                  <a:srgbClr val="5C5B5A"/>
                </a:solidFill>
                <a:latin typeface="Arial"/>
              </a:rPr>
              <a:t>continues – currently 4pp (57% vs 53%) – notwithstanding notable short-term increases in the GB average since the summer </a:t>
            </a:r>
            <a:endParaRPr lang="en-US" sz="1800" b="1" dirty="0">
              <a:solidFill>
                <a:srgbClr val="5C5B5A"/>
              </a:solidFill>
              <a:highlight>
                <a:srgbClr val="FFFF00"/>
              </a:highlight>
              <a:latin typeface="Arial"/>
            </a:endParaRPr>
          </a:p>
        </p:txBody>
      </p:sp>
      <p:sp>
        <p:nvSpPr>
          <p:cNvPr id="16" name="TextBox 15">
            <a:extLst>
              <a:ext uri="{FF2B5EF4-FFF2-40B4-BE49-F238E27FC236}">
                <a16:creationId xmlns:a16="http://schemas.microsoft.com/office/drawing/2014/main" id="{0B584579-5088-9EBB-FED8-9C505F67C8DC}"/>
              </a:ext>
              <a:ext uri="{C183D7F6-B498-43B3-948B-1728B52AA6E4}">
                <adec:decorative xmlns:adec="http://schemas.microsoft.com/office/drawing/2017/decorative" val="0"/>
              </a:ext>
            </a:extLst>
          </p:cNvPr>
          <p:cNvSpPr txBox="1"/>
          <p:nvPr/>
        </p:nvSpPr>
        <p:spPr>
          <a:xfrm>
            <a:off x="1186945" y="1470234"/>
            <a:ext cx="9818109"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Proportion reporting an increase in their cost of living over the past month</a:t>
            </a:r>
          </a:p>
        </p:txBody>
      </p:sp>
      <p:graphicFrame>
        <p:nvGraphicFramePr>
          <p:cNvPr id="23" name="Chart 22" descr="Line chart showing that 57% say their cost of living has increased in GM, compared to 53% in GB.">
            <a:extLst>
              <a:ext uri="{FF2B5EF4-FFF2-40B4-BE49-F238E27FC236}">
                <a16:creationId xmlns:a16="http://schemas.microsoft.com/office/drawing/2014/main" id="{59759F84-68DD-1599-B01E-99E5ECD24F1F}"/>
              </a:ext>
            </a:extLst>
          </p:cNvPr>
          <p:cNvGraphicFramePr/>
          <p:nvPr>
            <p:extLst>
              <p:ext uri="{D42A27DB-BD31-4B8C-83A1-F6EECF244321}">
                <p14:modId xmlns:p14="http://schemas.microsoft.com/office/powerpoint/2010/main" val="3585198723"/>
              </p:ext>
            </p:extLst>
          </p:nvPr>
        </p:nvGraphicFramePr>
        <p:xfrm>
          <a:off x="459473" y="1984839"/>
          <a:ext cx="11273054" cy="4111741"/>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2258FC09-53B0-3185-7D00-09693CE6A99C}"/>
              </a:ext>
            </a:extLst>
          </p:cNvPr>
          <p:cNvSpPr txBox="1"/>
          <p:nvPr/>
        </p:nvSpPr>
        <p:spPr>
          <a:xfrm>
            <a:off x="3606325" y="6065068"/>
            <a:ext cx="8833503" cy="276999"/>
          </a:xfrm>
          <a:prstGeom prst="rect">
            <a:avLst/>
          </a:prstGeom>
          <a:noFill/>
        </p:spPr>
        <p:txBody>
          <a:bodyPr wrap="square" lIns="91440" tIns="45720" rIns="91440" bIns="45720" rtlCol="0" anchor="t">
            <a:spAutoFit/>
          </a:bodyPr>
          <a:lstStyle/>
          <a:p>
            <a:r>
              <a:rPr lang="en-GB" sz="1200">
                <a:solidFill>
                  <a:schemeClr val="tx1">
                    <a:lumMod val="65000"/>
                    <a:lumOff val="35000"/>
                  </a:schemeClr>
                </a:solidFill>
              </a:rPr>
              <a:t>*changes to the ONS wider survey methodology have contributed to a shift in the GB benchmarking since the last GM Residents' Survey</a:t>
            </a:r>
          </a:p>
        </p:txBody>
      </p:sp>
      <p:sp>
        <p:nvSpPr>
          <p:cNvPr id="11" name="Footer Placeholder 4">
            <a:extLst>
              <a:ext uri="{FF2B5EF4-FFF2-40B4-BE49-F238E27FC236}">
                <a16:creationId xmlns:a16="http://schemas.microsoft.com/office/drawing/2014/main" id="{58673C8B-26A1-A0DA-981C-D83DF051540E}"/>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Unweighted base: S5, 1470; S6, 1767; S7, 1488; S8, 1612; S9, 1560; S10, 1546; S11, 146; S12, 1551; S13, 1540, S14, 1482; S15, 1517 (All respondents)</a:t>
            </a:r>
          </a:p>
        </p:txBody>
      </p:sp>
      <p:sp>
        <p:nvSpPr>
          <p:cNvPr id="21" name="Slide Number Placeholder 4">
            <a:extLst>
              <a:ext uri="{FF2B5EF4-FFF2-40B4-BE49-F238E27FC236}">
                <a16:creationId xmlns:a16="http://schemas.microsoft.com/office/drawing/2014/main" id="{58496005-4D53-9598-65B0-DA524175D19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299714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8883" y="213435"/>
            <a:ext cx="11369736" cy="884748"/>
          </a:xfrm>
        </p:spPr>
        <p:txBody>
          <a:bodyPr>
            <a:noAutofit/>
          </a:bodyPr>
          <a:lstStyle/>
          <a:p>
            <a:r>
              <a:rPr lang="en-GB" sz="1800" b="1">
                <a:solidFill>
                  <a:srgbClr val="5C5B5A"/>
                </a:solidFill>
                <a:latin typeface="Arial"/>
                <a:ea typeface="+mn-ea"/>
                <a:cs typeface="+mn-cs"/>
              </a:rPr>
              <a:t>Around one in three respondents (29%) say </a:t>
            </a:r>
            <a:r>
              <a:rPr lang="en-GB" sz="1800" b="1">
                <a:solidFill>
                  <a:srgbClr val="009690"/>
                </a:solidFill>
                <a:latin typeface="Arial"/>
                <a:ea typeface="+mn-ea"/>
                <a:cs typeface="+mn-cs"/>
              </a:rPr>
              <a:t>that they have had to borrow more money or use more credit in the last month, compared to a year ago.</a:t>
            </a:r>
            <a:r>
              <a:rPr lang="en-GB" sz="1800" b="1">
                <a:solidFill>
                  <a:srgbClr val="5C5B5A"/>
                </a:solidFill>
                <a:latin typeface="Arial"/>
                <a:ea typeface="+mn-ea"/>
                <a:cs typeface="+mn-cs"/>
              </a:rPr>
              <a:t>  This is significantly lower than the proportion who responded this way last year (cf. 34% in September 2023). The figure does, however, remain significantly higher than the GB average (20%), and sub-group analysis highlights vulnerable groups</a:t>
            </a:r>
          </a:p>
        </p:txBody>
      </p:sp>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951854" y="1267241"/>
            <a:ext cx="442296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line chart showing proportion of respondents have borrowed more or used more credit in the last month. 66% of Greater Manchester residents say they have not in October 24, compared to 63% in August. ">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3517128795"/>
              </p:ext>
            </p:extLst>
          </p:nvPr>
        </p:nvGraphicFramePr>
        <p:xfrm>
          <a:off x="85506" y="1658521"/>
          <a:ext cx="6155664" cy="460418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Placeholder 7">
            <a:extLst>
              <a:ext uri="{FF2B5EF4-FFF2-40B4-BE49-F238E27FC236}">
                <a16:creationId xmlns:a16="http://schemas.microsoft.com/office/drawing/2014/main" id="{E0062B1C-08ED-1C43-C714-8B11D9C73F49}"/>
              </a:ext>
            </a:extLst>
          </p:cNvPr>
          <p:cNvSpPr txBox="1">
            <a:spLocks/>
          </p:cNvSpPr>
          <p:nvPr/>
        </p:nvSpPr>
        <p:spPr>
          <a:xfrm>
            <a:off x="6530195" y="1435017"/>
            <a:ext cx="5576299" cy="535344"/>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Between </a:t>
            </a:r>
            <a:r>
              <a:rPr lang="en-GB" sz="1100">
                <a:solidFill>
                  <a:prstClr val="white"/>
                </a:solidFill>
                <a:latin typeface="Arial" panose="020B0604020202020204"/>
              </a:rPr>
              <a:t>July and October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a:t>
            </a:r>
            <a:r>
              <a:rPr lang="en-GB" sz="1100">
                <a:solidFill>
                  <a:prstClr val="white"/>
                </a:solidFill>
                <a:latin typeface="Arial" panose="020B0604020202020204"/>
              </a:rPr>
              <a:t>S13-15). T</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hose who </a:t>
            </a:r>
            <a:r>
              <a:rPr lang="en-GB" sz="1100">
                <a:solidFill>
                  <a:prstClr val="white"/>
                </a:solidFill>
                <a:latin typeface="Arial" panose="020B0604020202020204"/>
              </a:rPr>
              <a:t>have borrowed more money or used more credit than usual in the last month, </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compared to the GM average (</a:t>
            </a:r>
            <a:r>
              <a:rPr lang="en-GB" sz="1100">
                <a:solidFill>
                  <a:prstClr val="white"/>
                </a:solidFill>
                <a:latin typeface="Arial" panose="020B0604020202020204"/>
              </a:rPr>
              <a:t>30</a:t>
            </a:r>
            <a:r>
              <a:rPr kumimoji="0" lang="en-GB" sz="1100" b="1" i="0" u="none" strike="noStrike" kern="1200" cap="none" spc="0" normalizeH="0" baseline="0" noProof="0">
                <a:ln>
                  <a:noFill/>
                </a:ln>
                <a:solidFill>
                  <a:prstClr val="white"/>
                </a:solidFill>
                <a:effectLst/>
                <a:uLnTx/>
                <a:uFillTx/>
                <a:latin typeface="Arial" panose="020B0604020202020204"/>
                <a:ea typeface="+mn-ea"/>
                <a:cs typeface="+mn-cs"/>
              </a:rPr>
              <a:t>%), are higher among:</a:t>
            </a:r>
            <a:endParaRPr kumimoji="0" lang="en-GB" sz="1050" b="1" i="0" u="none" strike="noStrike" kern="1200" cap="none" spc="0" normalizeH="0" baseline="0" noProof="0">
              <a:ln>
                <a:noFill/>
              </a:ln>
              <a:solidFill>
                <a:srgbClr val="FFFFFF"/>
              </a:solidFill>
              <a:effectLst/>
              <a:uLnTx/>
              <a:uFillTx/>
              <a:latin typeface="Arial"/>
              <a:ea typeface="+mn-ea"/>
              <a:cs typeface="+mn-cs"/>
            </a:endParaRPr>
          </a:p>
        </p:txBody>
      </p:sp>
      <p:sp>
        <p:nvSpPr>
          <p:cNvPr id="17" name="Text Placeholder 4">
            <a:extLst>
              <a:ext uri="{FF2B5EF4-FFF2-40B4-BE49-F238E27FC236}">
                <a16:creationId xmlns:a16="http://schemas.microsoft.com/office/drawing/2014/main" id="{3AD86FDB-9E32-FE92-D832-E826A9B75EFD}"/>
              </a:ext>
            </a:extLst>
          </p:cNvPr>
          <p:cNvSpPr txBox="1">
            <a:spLocks/>
          </p:cNvSpPr>
          <p:nvPr/>
        </p:nvSpPr>
        <p:spPr>
          <a:xfrm>
            <a:off x="6530195" y="1970360"/>
            <a:ext cx="5576299" cy="3813180"/>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Subgroups that continue to feature significantly:</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a:solidFill>
                  <a:srgbClr val="5C5B5A"/>
                </a:solidFill>
                <a:latin typeface="Arial"/>
                <a:cs typeface="Arial"/>
              </a:rPr>
              <a:t>Those with low levels of life satisfaction (48%)</a:t>
            </a:r>
          </a:p>
          <a:p>
            <a:pPr>
              <a:spcAft>
                <a:spcPts val="200"/>
              </a:spcAft>
              <a:defRPr/>
            </a:pPr>
            <a:r>
              <a:rPr lang="en-GB" sz="1200">
                <a:solidFill>
                  <a:srgbClr val="5C5B5A"/>
                </a:solidFill>
                <a:latin typeface="Arial"/>
                <a:cs typeface="Arial"/>
              </a:rPr>
              <a:t>25-34-year-olds (43%)</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a:cs typeface="Arial"/>
              </a:rPr>
              <a:t>Those not in wor</a:t>
            </a:r>
            <a:r>
              <a:rPr lang="en-GB" sz="1200">
                <a:solidFill>
                  <a:srgbClr val="5C5B5A"/>
                </a:solidFill>
                <a:latin typeface="Arial"/>
                <a:cs typeface="Arial"/>
              </a:rPr>
              <a:t>k due to ill health or disability (42%)</a:t>
            </a:r>
          </a:p>
          <a:p>
            <a:pPr>
              <a:spcAft>
                <a:spcPts val="200"/>
              </a:spcAft>
              <a:defRPr/>
            </a:pPr>
            <a:r>
              <a:rPr kumimoji="0" lang="en-GB" sz="1200" b="0" i="0" u="none" strike="noStrike" kern="1200" cap="none" spc="0" normalizeH="0" baseline="0" noProof="0">
                <a:ln>
                  <a:noFill/>
                </a:ln>
                <a:solidFill>
                  <a:srgbClr val="5C5B5A"/>
                </a:solidFill>
                <a:effectLst/>
                <a:uLnTx/>
                <a:uFillTx/>
                <a:latin typeface="Arial"/>
                <a:cs typeface="Arial"/>
              </a:rPr>
              <a:t>Those with a disa</a:t>
            </a:r>
            <a:r>
              <a:rPr lang="en-GB" sz="1200">
                <a:solidFill>
                  <a:srgbClr val="5C5B5A"/>
                </a:solidFill>
                <a:latin typeface="Arial"/>
                <a:cs typeface="Arial"/>
              </a:rPr>
              <a:t>bility (40%) including those with mental ill health (48%) or a learning disability (52%)</a:t>
            </a:r>
          </a:p>
          <a:p>
            <a:pPr>
              <a:spcAft>
                <a:spcPts val="200"/>
              </a:spcAft>
              <a:defRPr/>
            </a:pPr>
            <a:r>
              <a:rPr lang="en-GB" sz="1200">
                <a:solidFill>
                  <a:srgbClr val="5C5B5A"/>
                </a:solidFill>
                <a:latin typeface="Arial"/>
                <a:cs typeface="Arial"/>
              </a:rPr>
              <a:t>Renters (39%), including those renting from Housing Associations or Trust (43%)</a:t>
            </a:r>
          </a:p>
          <a:p>
            <a:pPr>
              <a:spcAft>
                <a:spcPts val="200"/>
              </a:spcAft>
              <a:defRPr/>
            </a:pPr>
            <a:r>
              <a:rPr lang="en-GB" sz="1200">
                <a:solidFill>
                  <a:srgbClr val="5C5B5A"/>
                </a:solidFill>
                <a:latin typeface="Arial"/>
                <a:cs typeface="Arial"/>
              </a:rPr>
              <a:t>Respondents from Minority Ethnic Groups (35%)</a:t>
            </a:r>
            <a:r>
              <a:rPr lang="en-GB" sz="1200" i="1">
                <a:solidFill>
                  <a:srgbClr val="5C5B5A"/>
                </a:solidFill>
                <a:latin typeface="Arial"/>
                <a:cs typeface="Arial"/>
              </a:rPr>
              <a:t>, including Pakistani respondents (48%)</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a:cs typeface="Arial"/>
              </a:rPr>
              <a:t>New subgroups found in analysis:</a:t>
            </a:r>
            <a:endParaRPr lang="en-GB" sz="1200" b="1" i="0" u="none" strike="noStrike" kern="1200" cap="none" spc="0" normalizeH="0" baseline="0" noProof="0">
              <a:ln>
                <a:noFill/>
              </a:ln>
              <a:solidFill>
                <a:srgbClr val="009690"/>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1" u="none" strike="noStrike" kern="1200" cap="none" spc="0" normalizeH="0" baseline="0" noProof="0">
                <a:ln>
                  <a:noFill/>
                </a:ln>
                <a:solidFill>
                  <a:srgbClr val="5C5B5A"/>
                </a:solidFill>
                <a:effectLst/>
                <a:uLnTx/>
                <a:uFillTx/>
                <a:latin typeface="Arial"/>
                <a:cs typeface="Arial"/>
              </a:rPr>
              <a:t>Those who ofte</a:t>
            </a:r>
            <a:r>
              <a:rPr lang="en-GB" sz="1200" i="1">
                <a:solidFill>
                  <a:srgbClr val="5C5B5A"/>
                </a:solidFill>
                <a:latin typeface="Arial"/>
                <a:cs typeface="Arial"/>
              </a:rPr>
              <a:t>n/always have high levels of stress or pressure at work (54%)</a:t>
            </a:r>
            <a:endParaRPr lang="en-GB" sz="1200" b="0" i="1"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a:solidFill>
                  <a:srgbClr val="5C5B5A"/>
                </a:solidFill>
                <a:latin typeface="Arial"/>
                <a:cs typeface="Arial"/>
              </a:rPr>
              <a:t>Those unable to look after their own health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b="0" i="1" u="none" strike="noStrike" kern="1200" cap="none" spc="0" normalizeH="0" baseline="0" noProof="0">
                <a:ln>
                  <a:noFill/>
                </a:ln>
                <a:solidFill>
                  <a:srgbClr val="5C5B5A"/>
                </a:solidFill>
                <a:effectLst/>
                <a:uLnTx/>
                <a:uFillTx/>
                <a:latin typeface="Arial"/>
                <a:cs typeface="Arial"/>
              </a:rPr>
              <a:t>Gay</a:t>
            </a:r>
            <a:r>
              <a:rPr lang="en-GB" sz="1200" i="1">
                <a:solidFill>
                  <a:srgbClr val="5C5B5A"/>
                </a:solidFill>
                <a:latin typeface="Arial"/>
                <a:cs typeface="Arial"/>
              </a:rPr>
              <a:t> women or lesbians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b="0" i="1" u="none" strike="noStrike" kern="1200" cap="none" spc="0" normalizeH="0" baseline="0" noProof="0">
                <a:ln>
                  <a:noFill/>
                </a:ln>
                <a:solidFill>
                  <a:srgbClr val="5C5B5A"/>
                </a:solidFill>
                <a:effectLst/>
                <a:uLnTx/>
                <a:uFillTx/>
                <a:latin typeface="Arial"/>
                <a:cs typeface="Arial"/>
              </a:rPr>
              <a:t>Females under 40 with children under 5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b="0" i="1" u="none" strike="noStrike" kern="1200" cap="none" spc="0" normalizeH="0" baseline="0" noProof="0">
                <a:ln>
                  <a:noFill/>
                </a:ln>
                <a:solidFill>
                  <a:srgbClr val="5C5B5A"/>
                </a:solidFill>
                <a:effectLst/>
                <a:uLnTx/>
                <a:uFillTx/>
                <a:latin typeface="Arial"/>
                <a:cs typeface="Arial"/>
              </a:rPr>
              <a:t>Those using any funded childcare schemes (45%)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i="1">
                <a:solidFill>
                  <a:srgbClr val="5C5B5A"/>
                </a:solidFill>
                <a:latin typeface="Arial"/>
                <a:cs typeface="Arial"/>
              </a:rPr>
              <a:t>Those who claimed financial support (44%)</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F258ABDB-005E-4824-8348-A33659E3024E}"/>
              </a:ext>
              <a:ext uri="{C183D7F6-B498-43B3-948B-1728B52AA6E4}">
                <adec:decorative xmlns:adec="http://schemas.microsoft.com/office/drawing/2017/decorative" val="1"/>
              </a:ext>
            </a:extLst>
          </p:cNvPr>
          <p:cNvGrpSpPr/>
          <p:nvPr/>
        </p:nvGrpSpPr>
        <p:grpSpPr>
          <a:xfrm>
            <a:off x="784819" y="5985706"/>
            <a:ext cx="2773768" cy="276999"/>
            <a:chOff x="180171" y="5830395"/>
            <a:chExt cx="2773768" cy="276999"/>
          </a:xfrm>
        </p:grpSpPr>
        <p:sp>
          <p:nvSpPr>
            <p:cNvPr id="7" name="Arrow: Down 6">
              <a:extLst>
                <a:ext uri="{FF2B5EF4-FFF2-40B4-BE49-F238E27FC236}">
                  <a16:creationId xmlns:a16="http://schemas.microsoft.com/office/drawing/2014/main" id="{C187D571-E897-A399-401F-4DB73DF24D4B}"/>
                </a:ext>
                <a:ext uri="{C183D7F6-B498-43B3-948B-1728B52AA6E4}">
                  <adec:decorative xmlns:adec="http://schemas.microsoft.com/office/drawing/2017/decorative" val="1"/>
                </a:ext>
              </a:extLst>
            </p:cNvPr>
            <p:cNvSpPr/>
            <p:nvPr/>
          </p:nvSpPr>
          <p:spPr>
            <a:xfrm>
              <a:off x="317841" y="5880616"/>
              <a:ext cx="158328"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8DC4B70B-6143-F333-EC6F-356C5031C97E}"/>
                </a:ext>
                <a:ext uri="{C183D7F6-B498-43B3-948B-1728B52AA6E4}">
                  <adec:decorative xmlns:adec="http://schemas.microsoft.com/office/drawing/2017/decorative" val="1"/>
                </a:ext>
              </a:extLst>
            </p:cNvPr>
            <p:cNvGrpSpPr/>
            <p:nvPr/>
          </p:nvGrpSpPr>
          <p:grpSpPr>
            <a:xfrm>
              <a:off x="180171" y="5830395"/>
              <a:ext cx="2773768" cy="276999"/>
              <a:chOff x="520117" y="5800810"/>
              <a:chExt cx="2792391" cy="276999"/>
            </a:xfrm>
          </p:grpSpPr>
          <p:sp>
            <p:nvSpPr>
              <p:cNvPr id="5" name="Arrow: Down 4">
                <a:extLst>
                  <a:ext uri="{FF2B5EF4-FFF2-40B4-BE49-F238E27FC236}">
                    <a16:creationId xmlns:a16="http://schemas.microsoft.com/office/drawing/2014/main" id="{94824DBC-1BD1-9134-3E08-A249EF2B27F1}"/>
                  </a:ext>
                </a:extLst>
              </p:cNvPr>
              <p:cNvSpPr/>
              <p:nvPr/>
            </p:nvSpPr>
            <p:spPr>
              <a:xfrm rot="10800000">
                <a:off x="520117" y="583856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5">
                <a:extLst>
                  <a:ext uri="{FF2B5EF4-FFF2-40B4-BE49-F238E27FC236}">
                    <a16:creationId xmlns:a16="http://schemas.microsoft.com/office/drawing/2014/main" id="{6543410E-DF36-C2BC-39DF-F431A2C0D394}"/>
                  </a:ext>
                </a:extLst>
              </p:cNvPr>
              <p:cNvSpPr txBox="1"/>
              <p:nvPr/>
            </p:nvSpPr>
            <p:spPr>
              <a:xfrm>
                <a:off x="759204" y="5800810"/>
                <a:ext cx="25533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S14</a:t>
                </a:r>
              </a:p>
            </p:txBody>
          </p:sp>
        </p:grpSp>
      </p:grpSp>
      <p:sp>
        <p:nvSpPr>
          <p:cNvPr id="9" name="TextBox 8">
            <a:extLst>
              <a:ext uri="{FF2B5EF4-FFF2-40B4-BE49-F238E27FC236}">
                <a16:creationId xmlns:a16="http://schemas.microsoft.com/office/drawing/2014/main" id="{AFF17563-D09B-E320-8BFD-4F5817FAB29C}"/>
              </a:ext>
            </a:extLst>
          </p:cNvPr>
          <p:cNvSpPr txBox="1"/>
          <p:nvPr/>
        </p:nvSpPr>
        <p:spPr>
          <a:xfrm>
            <a:off x="6542211" y="5790991"/>
            <a:ext cx="5506720"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100">
                <a:solidFill>
                  <a:srgbClr val="5C5B5A"/>
                </a:solidFill>
                <a:latin typeface="Arial"/>
                <a:cs typeface="Arial"/>
              </a:rPr>
              <a:t>*subgroup analysis uses S13-15 data.</a:t>
            </a:r>
            <a:r>
              <a:rPr lang="en-GB" sz="1100" i="1">
                <a:solidFill>
                  <a:srgbClr val="5C5B5A"/>
                </a:solidFill>
                <a:latin typeface="Arial"/>
                <a:cs typeface="Arial"/>
              </a:rPr>
              <a:t> </a:t>
            </a:r>
            <a:endParaRPr lang="en-GB"/>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1" y="6350623"/>
            <a:ext cx="11200271"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Unweighted base: S5, 1470; S6, 1767; S7, 1488; S8, 1612; S9, 1560; S10, 1546; S11, 1460; S12, 1551; S13, 1540</a:t>
            </a:r>
            <a:r>
              <a:rPr lang="en-GB" sz="100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S14, 1482; S15, 1517 (All respondents);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935197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93992" y="167880"/>
            <a:ext cx="11122601" cy="792832"/>
          </a:xfrm>
        </p:spPr>
        <p:txBody>
          <a:bodyPr>
            <a:noAutofit/>
          </a:bodyPr>
          <a:lstStyle/>
          <a:p>
            <a:r>
              <a:rPr lang="en-GB" sz="1800" b="1" dirty="0">
                <a:solidFill>
                  <a:srgbClr val="5C5B5A"/>
                </a:solidFill>
                <a:latin typeface="Arial"/>
                <a:ea typeface="+mn-ea"/>
                <a:cs typeface="+mn-cs"/>
              </a:rPr>
              <a:t>44% of respondents feel they would be able to </a:t>
            </a:r>
            <a:r>
              <a:rPr lang="en-GB" sz="1800" b="1" dirty="0">
                <a:solidFill>
                  <a:srgbClr val="009690"/>
                </a:solidFill>
                <a:latin typeface="Arial"/>
                <a:ea typeface="+mn-ea"/>
                <a:cs typeface="+mn-cs"/>
              </a:rPr>
              <a:t>save money over the next 12 months</a:t>
            </a:r>
            <a:r>
              <a:rPr lang="en-GB" sz="1800" b="1" dirty="0">
                <a:solidFill>
                  <a:srgbClr val="5C5B5A"/>
                </a:solidFill>
                <a:latin typeface="Arial"/>
                <a:ea typeface="+mn-ea"/>
                <a:cs typeface="+mn-cs"/>
              </a:rPr>
              <a:t>, while 40% do not think that they would be able to do so</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Line chart showing proportion of respondents who think they will be able to save money over the next 12 months. 44% of Greater Manchester residents say they would be able to in October, down from 47% in August.">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3843266452"/>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Unweighted base: S3, 1677; S4, 1636; S5, 1470; S6, 1767; S7, 1488; S8, 1612; S9, 1560; S10, 1546; S11, 1460; S12, 1551; S13, 1540; S14, 1482; S15, 1517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835455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263457" cy="792832"/>
          </a:xfrm>
        </p:spPr>
        <p:txBody>
          <a:bodyPr>
            <a:noAutofit/>
          </a:bodyPr>
          <a:lstStyle/>
          <a:p>
            <a:r>
              <a:rPr lang="en-GB" sz="1800" b="1" dirty="0">
                <a:solidFill>
                  <a:srgbClr val="5C5B5A"/>
                </a:solidFill>
                <a:latin typeface="Arial"/>
                <a:ea typeface="+mn-ea"/>
                <a:cs typeface="+mn-cs"/>
              </a:rPr>
              <a:t>2 in 5 (40%) are unable to </a:t>
            </a:r>
            <a:r>
              <a:rPr lang="en-GB" sz="1800" b="1" dirty="0">
                <a:solidFill>
                  <a:srgbClr val="009690"/>
                </a:solidFill>
                <a:latin typeface="Arial"/>
                <a:ea typeface="+mn-ea"/>
                <a:cs typeface="+mn-cs"/>
              </a:rPr>
              <a:t>afford an unexpected but necessary expense of £850</a:t>
            </a:r>
            <a:r>
              <a:rPr lang="en-GB" sz="1800" b="1" dirty="0">
                <a:solidFill>
                  <a:srgbClr val="5C5B5A"/>
                </a:solidFill>
                <a:latin typeface="Arial"/>
                <a:ea typeface="+mn-ea"/>
                <a:cs typeface="+mn-cs"/>
              </a:rPr>
              <a:t>, significantly higher than the GB average (24%), and a slightly higher proportion than seen in GM survey results for some time</a:t>
            </a:r>
          </a:p>
        </p:txBody>
      </p:sp>
      <p:sp>
        <p:nvSpPr>
          <p:cNvPr id="9" name="TextBox 8">
            <a:extLst>
              <a:ext uri="{FF2B5EF4-FFF2-40B4-BE49-F238E27FC236}">
                <a16:creationId xmlns:a16="http://schemas.microsoft.com/office/drawing/2014/main" id="{D162CFAD-214C-7786-E26A-2A9EEA5860E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Can you afford an unexpected but necessary expense of £850?</a:t>
            </a:r>
          </a:p>
        </p:txBody>
      </p:sp>
      <p:graphicFrame>
        <p:nvGraphicFramePr>
          <p:cNvPr id="15" name="Chart 14" descr="Line chart showing proportion of respondents who think they can afford an unexpected, but necessary, expense of £850. 51% of Greater Manchester residents say they would be able to afford this in October 24, compared to 64% of the GB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3239480428"/>
              </p:ext>
            </p:extLst>
          </p:nvPr>
        </p:nvGraphicFramePr>
        <p:xfrm>
          <a:off x="575407" y="1917606"/>
          <a:ext cx="10406357" cy="4437972"/>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Group 2">
            <a:extLst>
              <a:ext uri="{FF2B5EF4-FFF2-40B4-BE49-F238E27FC236}">
                <a16:creationId xmlns:a16="http://schemas.microsoft.com/office/drawing/2014/main" id="{6DF25471-F080-95AB-8900-5C499D25B261}"/>
              </a:ext>
              <a:ext uri="{C183D7F6-B498-43B3-948B-1728B52AA6E4}">
                <adec:decorative xmlns:adec="http://schemas.microsoft.com/office/drawing/2017/decorative" val="1"/>
              </a:ext>
            </a:extLst>
          </p:cNvPr>
          <p:cNvGrpSpPr/>
          <p:nvPr/>
        </p:nvGrpSpPr>
        <p:grpSpPr>
          <a:xfrm>
            <a:off x="575408" y="5999738"/>
            <a:ext cx="3927011" cy="276999"/>
            <a:chOff x="575408" y="5999738"/>
            <a:chExt cx="3927011"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3927011" cy="276999"/>
              <a:chOff x="520117" y="5798698"/>
              <a:chExt cx="3927011"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cxnSp>
        <p:nvCxnSpPr>
          <p:cNvPr id="5" name="Straight Connector 4">
            <a:extLst>
              <a:ext uri="{FF2B5EF4-FFF2-40B4-BE49-F238E27FC236}">
                <a16:creationId xmlns:a16="http://schemas.microsoft.com/office/drawing/2014/main" id="{3EBCA5D2-3FF3-4148-664E-A0AF13E35D94}"/>
              </a:ext>
              <a:ext uri="{C183D7F6-B498-43B3-948B-1728B52AA6E4}">
                <adec:decorative xmlns:adec="http://schemas.microsoft.com/office/drawing/2017/decorative" val="1"/>
              </a:ext>
            </a:extLst>
          </p:cNvPr>
          <p:cNvCxnSpPr/>
          <p:nvPr/>
        </p:nvCxnSpPr>
        <p:spPr>
          <a:xfrm>
            <a:off x="10835938" y="1917606"/>
            <a:ext cx="0" cy="3728282"/>
          </a:xfrm>
          <a:prstGeom prst="line">
            <a:avLst/>
          </a:prstGeom>
          <a:ln>
            <a:solidFill>
              <a:srgbClr val="5C5B5A"/>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descr="Stacked column chart showing the GB average of being able to afford an unexpected expense of £850. 60% say they can, significantly higher than the Greater Manchester average, while 27% cannot. ">
            <a:extLst>
              <a:ext uri="{FF2B5EF4-FFF2-40B4-BE49-F238E27FC236}">
                <a16:creationId xmlns:a16="http://schemas.microsoft.com/office/drawing/2014/main" id="{F17C1277-7410-4432-B3D5-FD97632D11B0}"/>
              </a:ext>
            </a:extLst>
          </p:cNvPr>
          <p:cNvGraphicFramePr/>
          <p:nvPr>
            <p:extLst>
              <p:ext uri="{D42A27DB-BD31-4B8C-83A1-F6EECF244321}">
                <p14:modId xmlns:p14="http://schemas.microsoft.com/office/powerpoint/2010/main" val="3754388950"/>
              </p:ext>
            </p:extLst>
          </p:nvPr>
        </p:nvGraphicFramePr>
        <p:xfrm>
          <a:off x="10782383" y="1677877"/>
          <a:ext cx="1174161" cy="4711686"/>
        </p:xfrm>
        <a:graphic>
          <a:graphicData uri="http://schemas.openxmlformats.org/drawingml/2006/chart">
            <c:chart xmlns:c="http://schemas.openxmlformats.org/drawingml/2006/chart" xmlns:r="http://schemas.openxmlformats.org/officeDocument/2006/relationships" r:id="rId5"/>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 Could your household afford to pay an unexpected, but necessary, expense of £850? Unweighted base: S3, 1677; S4, 1636 S5, 1470; S6, 1767; S7, 1488; S8, 1612; S9, 1560; S10, 1546; S11, 1460; S12, 1551; S13, 1540, S14, 1482; S15, 1517 (All respondents).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2 to 27 October </a:t>
            </a:r>
            <a:r>
              <a:rPr lang="en-GB" sz="1000">
                <a:solidFill>
                  <a:srgbClr val="FFFFFF">
                    <a:lumMod val="50000"/>
                  </a:srgbClr>
                </a:solidFill>
                <a:latin typeface="Arial"/>
                <a:cs typeface="Arial" panose="020B0604020202020204" pitchFamily="34" charset="0"/>
              </a:rPr>
              <a:t>2024</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0" name="Arrow: Down 9">
            <a:extLst>
              <a:ext uri="{FF2B5EF4-FFF2-40B4-BE49-F238E27FC236}">
                <a16:creationId xmlns:a16="http://schemas.microsoft.com/office/drawing/2014/main" id="{7F8CDF47-3E85-E1D7-6FD8-24E31212023F}"/>
              </a:ext>
              <a:ext uri="{C183D7F6-B498-43B3-948B-1728B52AA6E4}">
                <adec:decorative xmlns:adec="http://schemas.microsoft.com/office/drawing/2017/decorative" val="1"/>
              </a:ext>
            </a:extLst>
          </p:cNvPr>
          <p:cNvSpPr/>
          <p:nvPr/>
        </p:nvSpPr>
        <p:spPr>
          <a:xfrm>
            <a:off x="10614118" y="28155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580E08B0-A20A-9BAF-6B57-DF3BDE3C4FFB}"/>
              </a:ext>
              <a:ext uri="{C183D7F6-B498-43B3-948B-1728B52AA6E4}">
                <adec:decorative xmlns:adec="http://schemas.microsoft.com/office/drawing/2017/decorative" val="1"/>
              </a:ext>
            </a:extLst>
          </p:cNvPr>
          <p:cNvSpPr/>
          <p:nvPr/>
        </p:nvSpPr>
        <p:spPr>
          <a:xfrm rot="10800000">
            <a:off x="10610417" y="329186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994A99FE-3743-C3AA-9627-BECF471D913A}"/>
              </a:ext>
              <a:ext uri="{C183D7F6-B498-43B3-948B-1728B52AA6E4}">
                <adec:decorative xmlns:adec="http://schemas.microsoft.com/office/drawing/2017/decorative" val="1"/>
              </a:ext>
            </a:extLst>
          </p:cNvPr>
          <p:cNvSpPr/>
          <p:nvPr/>
        </p:nvSpPr>
        <p:spPr>
          <a:xfrm>
            <a:off x="10610416" y="4730762"/>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742013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2"/>
            <a:ext cx="11500473" cy="720945"/>
          </a:xfrm>
        </p:spPr>
        <p:txBody>
          <a:bodyPr anchor="t">
            <a:noAutofit/>
          </a:bodyPr>
          <a:lstStyle/>
          <a:p>
            <a:r>
              <a:rPr lang="en-GB" sz="1800" b="1">
                <a:solidFill>
                  <a:srgbClr val="5C5B5A"/>
                </a:solidFill>
                <a:latin typeface="Arial"/>
                <a:ea typeface="+mn-ea"/>
                <a:cs typeface="+mn-cs"/>
              </a:rPr>
              <a:t>47% of respondents say they have </a:t>
            </a:r>
            <a:r>
              <a:rPr lang="en-GB" sz="1800" b="1">
                <a:solidFill>
                  <a:srgbClr val="009690"/>
                </a:solidFill>
                <a:latin typeface="Arial"/>
                <a:ea typeface="+mn-ea"/>
                <a:cs typeface="+mn-cs"/>
              </a:rPr>
              <a:t>difficulty affording energy costs</a:t>
            </a:r>
            <a:r>
              <a:rPr lang="en-GB" sz="1800" b="1">
                <a:solidFill>
                  <a:srgbClr val="5C5B5A"/>
                </a:solidFill>
                <a:latin typeface="Arial"/>
                <a:ea typeface="+mn-ea"/>
                <a:cs typeface="+mn-cs"/>
              </a:rPr>
              <a:t>, in line with previous surveys but remaining significantly higher than the Great Britain average (33%). Sub-group analysis draws out both familiar and new vulnerable groups, highlighting several important equalities perspectives</a:t>
            </a: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672602"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of affording energy costs</a:t>
            </a:r>
          </a:p>
        </p:txBody>
      </p:sp>
      <p:graphicFrame>
        <p:nvGraphicFramePr>
          <p:cNvPr id="6" name="Chart 5" descr="100% stacked column chart showing ease of affording energy costs. 47% say they find it difficult to afford their energy costs, compared to the GB average of 33%.">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3534634044"/>
              </p:ext>
            </p:extLst>
          </p:nvPr>
        </p:nvGraphicFramePr>
        <p:xfrm>
          <a:off x="279776" y="1501629"/>
          <a:ext cx="6291269" cy="4635338"/>
        </p:xfrm>
        <a:graphic>
          <a:graphicData uri="http://schemas.openxmlformats.org/drawingml/2006/chart">
            <c:chart xmlns:c="http://schemas.openxmlformats.org/drawingml/2006/chart" xmlns:r="http://schemas.openxmlformats.org/officeDocument/2006/relationships" r:id="rId4"/>
          </a:graphicData>
        </a:graphic>
      </p:graphicFrame>
      <p:sp>
        <p:nvSpPr>
          <p:cNvPr id="29" name="Right Brace 28" descr="Arrow showing in total, 30% are worried about coronavirus.">
            <a:extLst>
              <a:ext uri="{FF2B5EF4-FFF2-40B4-BE49-F238E27FC236}">
                <a16:creationId xmlns:a16="http://schemas.microsoft.com/office/drawing/2014/main" id="{D38571B4-C1FC-612D-522A-20FE027EDF12}"/>
              </a:ext>
              <a:ext uri="{C183D7F6-B498-43B3-948B-1728B52AA6E4}">
                <adec:decorative xmlns:adec="http://schemas.microsoft.com/office/drawing/2017/decorative" val="1"/>
              </a:ext>
            </a:extLst>
          </p:cNvPr>
          <p:cNvSpPr/>
          <p:nvPr/>
        </p:nvSpPr>
        <p:spPr>
          <a:xfrm>
            <a:off x="1534787" y="3097763"/>
            <a:ext cx="151550" cy="1522437"/>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30" name="TextBox 29">
            <a:extLst>
              <a:ext uri="{FF2B5EF4-FFF2-40B4-BE49-F238E27FC236}">
                <a16:creationId xmlns:a16="http://schemas.microsoft.com/office/drawing/2014/main" id="{FF70D53B-1AF6-1AF0-37B2-227D66D380DF}"/>
              </a:ext>
              <a:ext uri="{C183D7F6-B498-43B3-948B-1728B52AA6E4}">
                <adec:decorative xmlns:adec="http://schemas.microsoft.com/office/drawing/2017/decorative" val="1"/>
              </a:ext>
            </a:extLst>
          </p:cNvPr>
          <p:cNvSpPr txBox="1"/>
          <p:nvPr/>
        </p:nvSpPr>
        <p:spPr>
          <a:xfrm>
            <a:off x="1747660" y="375239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grpSp>
        <p:nvGrpSpPr>
          <p:cNvPr id="7" name="Group 6">
            <a:extLst>
              <a:ext uri="{FF2B5EF4-FFF2-40B4-BE49-F238E27FC236}">
                <a16:creationId xmlns:a16="http://schemas.microsoft.com/office/drawing/2014/main" id="{271E232F-D14C-65CD-8E55-BCEEE8C1EA44}"/>
              </a:ext>
              <a:ext uri="{C183D7F6-B498-43B3-948B-1728B52AA6E4}">
                <adec:decorative xmlns:adec="http://schemas.microsoft.com/office/drawing/2017/decorative" val="1"/>
              </a:ext>
            </a:extLst>
          </p:cNvPr>
          <p:cNvGrpSpPr/>
          <p:nvPr/>
        </p:nvGrpSpPr>
        <p:grpSpPr>
          <a:xfrm>
            <a:off x="643247" y="6000430"/>
            <a:ext cx="3858995" cy="276999"/>
            <a:chOff x="643424" y="5999738"/>
            <a:chExt cx="3858995"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643424" y="5999738"/>
              <a:ext cx="3858995" cy="276999"/>
              <a:chOff x="588133" y="5798698"/>
              <a:chExt cx="3858995"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88133" y="584099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56219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GB Benchmark</a:t>
                </a:r>
              </a:p>
            </p:txBody>
          </p:sp>
        </p:grpSp>
      </p:grpSp>
      <p:sp>
        <p:nvSpPr>
          <p:cNvPr id="46" name="Text Placeholder 30">
            <a:extLst>
              <a:ext uri="{FF2B5EF4-FFF2-40B4-BE49-F238E27FC236}">
                <a16:creationId xmlns:a16="http://schemas.microsoft.com/office/drawing/2014/main" id="{1CB9A01B-C952-F96C-2D80-C969A6778E5D}"/>
              </a:ext>
            </a:extLst>
          </p:cNvPr>
          <p:cNvSpPr txBox="1">
            <a:spLocks/>
          </p:cNvSpPr>
          <p:nvPr/>
        </p:nvSpPr>
        <p:spPr>
          <a:xfrm>
            <a:off x="6901517" y="1102080"/>
            <a:ext cx="5186944" cy="471238"/>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a:t>
            </a:r>
            <a:r>
              <a:rPr lang="en-GB" sz="1200" b="1">
                <a:solidFill>
                  <a:srgbClr val="5C5B5A"/>
                </a:solidFill>
                <a:latin typeface="Arial" panose="020B0604020202020204" pitchFamily="34" charset="0"/>
                <a:cs typeface="Arial" panose="020B0604020202020204" pitchFamily="34" charset="0"/>
              </a:rPr>
              <a:t> </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r>
              <a:rPr lang="en-GB" sz="1200" b="1">
                <a:solidFill>
                  <a:srgbClr val="5C5B5A"/>
                </a:solidFill>
                <a:latin typeface="Arial" panose="020B0604020202020204" pitchFamily="34" charset="0"/>
                <a:cs typeface="Arial" panose="020B0604020202020204" pitchFamily="34" charset="0"/>
              </a:rPr>
              <a:t>46</a:t>
            </a: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a:t>
            </a:r>
          </a:p>
        </p:txBody>
      </p:sp>
      <p:sp>
        <p:nvSpPr>
          <p:cNvPr id="47" name="Content Placeholder 32">
            <a:extLst>
              <a:ext uri="{FF2B5EF4-FFF2-40B4-BE49-F238E27FC236}">
                <a16:creationId xmlns:a16="http://schemas.microsoft.com/office/drawing/2014/main" id="{B62886DC-603D-9A8B-86D3-B94384D6D138}"/>
              </a:ext>
            </a:extLst>
          </p:cNvPr>
          <p:cNvSpPr txBox="1">
            <a:spLocks/>
          </p:cNvSpPr>
          <p:nvPr/>
        </p:nvSpPr>
        <p:spPr>
          <a:xfrm>
            <a:off x="6907010" y="1573318"/>
            <a:ext cx="5186944" cy="4163903"/>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a:cs typeface="Arial"/>
              </a:rPr>
              <a:t>Subgroups that continue to feature significantly:</a:t>
            </a:r>
          </a:p>
          <a:p>
            <a:pPr>
              <a:lnSpc>
                <a:spcPct val="100000"/>
              </a:lnSpc>
              <a:spcBef>
                <a:spcPts val="0"/>
              </a:spcBef>
              <a:spcAft>
                <a:spcPts val="400"/>
              </a:spcAft>
              <a:defRPr/>
            </a:pPr>
            <a:r>
              <a:rPr lang="en-GB" sz="1200">
                <a:solidFill>
                  <a:srgbClr val="5C5B5A"/>
                </a:solidFill>
                <a:latin typeface="Arial"/>
                <a:cs typeface="Arial"/>
              </a:rPr>
              <a:t>Those with a disability (62%) including those with a mobility or sensory disability (61%) or mental ill health (75%)</a:t>
            </a:r>
          </a:p>
          <a:p>
            <a:pPr>
              <a:lnSpc>
                <a:spcPct val="100000"/>
              </a:lnSpc>
              <a:spcBef>
                <a:spcPts val="0"/>
              </a:spcBef>
              <a:spcAft>
                <a:spcPts val="400"/>
              </a:spcAft>
              <a:defRPr/>
            </a:pPr>
            <a:r>
              <a:rPr lang="en-GB" sz="1200">
                <a:solidFill>
                  <a:srgbClr val="5C5B5A"/>
                </a:solidFill>
                <a:latin typeface="Arial"/>
                <a:cs typeface="Arial"/>
              </a:rPr>
              <a:t>Those from within racially minoritised communities (56%), including Asian or Asian British respondents (59%)</a:t>
            </a:r>
          </a:p>
          <a:p>
            <a:pPr>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not in work due to ill health or disability (78%)</a:t>
            </a:r>
          </a:p>
          <a:p>
            <a:pPr>
              <a:lnSpc>
                <a:spcPct val="100000"/>
              </a:lnSpc>
              <a:spcBef>
                <a:spcPts val="0"/>
              </a:spcBef>
              <a:spcAft>
                <a:spcPts val="400"/>
              </a:spcAft>
              <a:defRPr/>
            </a:pPr>
            <a:r>
              <a:rPr lang="en-GB" sz="1200" b="0" i="0" u="none" strike="noStrike" kern="1200" cap="none" spc="0" normalizeH="0" baseline="0" noProof="0">
                <a:ln>
                  <a:noFill/>
                </a:ln>
                <a:solidFill>
                  <a:srgbClr val="5C5B5A"/>
                </a:solidFill>
                <a:effectLst/>
                <a:uLnTx/>
                <a:uFillTx/>
                <a:latin typeface="Arial"/>
                <a:cs typeface="Arial"/>
              </a:rPr>
              <a:t>Those renting their homes (59%) including from a Local Authority/ Council (65%), Housing Association / Trust (66%), or privately (53%)</a:t>
            </a:r>
          </a:p>
          <a:p>
            <a:pPr>
              <a:lnSpc>
                <a:spcPct val="100000"/>
              </a:lnSpc>
              <a:spcBef>
                <a:spcPts val="0"/>
              </a:spcBef>
              <a:spcAft>
                <a:spcPts val="400"/>
              </a:spcAft>
              <a:defRPr/>
            </a:pPr>
            <a:endParaRPr kumimoji="0" lang="en-GB" sz="1200" i="0" u="none" strike="noStrike" kern="1200" cap="none" spc="0" normalizeH="0" baseline="0" noProof="0">
              <a:ln>
                <a:noFill/>
              </a:ln>
              <a:solidFill>
                <a:srgbClr val="5C5B5A"/>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400"/>
              </a:spcAft>
              <a:buClrTx/>
              <a:buSzTx/>
              <a:buNone/>
              <a:tabLst/>
              <a:defRPr/>
            </a:pPr>
            <a:r>
              <a:rPr kumimoji="0" lang="en-GB" sz="1200" b="1" i="0" u="none" strike="noStrike" kern="1200" cap="none" spc="0" normalizeH="0" baseline="0" noProof="0">
                <a:ln>
                  <a:noFill/>
                </a:ln>
                <a:solidFill>
                  <a:srgbClr val="5C5B5A"/>
                </a:solidFill>
                <a:effectLst/>
                <a:uLnTx/>
                <a:uFillTx/>
                <a:latin typeface="Arial"/>
                <a:cs typeface="Arial"/>
              </a:rPr>
              <a:t>New subgroups found in analysis:</a:t>
            </a:r>
            <a:endParaRPr lang="en-GB" sz="1200" b="1" i="0" u="none" strike="noStrike" kern="1200" cap="none" spc="0" normalizeH="0" baseline="0" noProof="0">
              <a:ln>
                <a:noFill/>
              </a:ln>
              <a:solidFill>
                <a:srgbClr val="5C5B5A"/>
              </a:solidFill>
              <a:effectLst/>
              <a:uLnTx/>
              <a:uFillTx/>
              <a:latin typeface="Arial"/>
              <a:cs typeface="Arial"/>
            </a:endParaRPr>
          </a:p>
          <a:p>
            <a:pPr marL="171450" indent="-171450">
              <a:lnSpc>
                <a:spcPct val="100000"/>
              </a:lnSpc>
              <a:spcBef>
                <a:spcPts val="0"/>
              </a:spcBef>
              <a:spcAft>
                <a:spcPts val="400"/>
              </a:spcAft>
              <a:defRPr/>
            </a:pPr>
            <a:r>
              <a:rPr lang="en-GB" sz="1200">
                <a:solidFill>
                  <a:srgbClr val="5C5B5A"/>
                </a:solidFill>
                <a:latin typeface="Arial"/>
                <a:cs typeface="Arial"/>
              </a:rPr>
              <a:t>Those with very low levels of hopefulness (73%)</a:t>
            </a:r>
          </a:p>
          <a:p>
            <a:pPr marL="171450" indent="-171450">
              <a:lnSpc>
                <a:spcPct val="100000"/>
              </a:lnSpc>
              <a:spcBef>
                <a:spcPts val="0"/>
              </a:spcBef>
              <a:spcAft>
                <a:spcPts val="400"/>
              </a:spcAft>
              <a:defRPr/>
            </a:pPr>
            <a:r>
              <a:rPr lang="en-GB" sz="1200">
                <a:solidFill>
                  <a:srgbClr val="5C5B5A"/>
                </a:solidFill>
                <a:latin typeface="Arial"/>
                <a:cs typeface="Arial"/>
              </a:rPr>
              <a:t>Those unable to save money over the next year (70%)</a:t>
            </a:r>
          </a:p>
          <a:p>
            <a:pPr marL="171450" indent="-171450">
              <a:lnSpc>
                <a:spcPct val="100000"/>
              </a:lnSpc>
              <a:spcBef>
                <a:spcPts val="0"/>
              </a:spcBef>
              <a:spcAft>
                <a:spcPts val="400"/>
              </a:spcAft>
              <a:defRPr/>
            </a:pPr>
            <a:r>
              <a:rPr lang="en-GB" sz="1200">
                <a:solidFill>
                  <a:srgbClr val="5C5B5A"/>
                </a:solidFill>
                <a:latin typeface="Arial"/>
                <a:cs typeface="Arial"/>
              </a:rPr>
              <a:t>Those who disagree they know enough about their own health (69%)</a:t>
            </a:r>
          </a:p>
          <a:p>
            <a:pPr marL="171450" indent="-171450">
              <a:lnSpc>
                <a:spcPct val="100000"/>
              </a:lnSpc>
              <a:spcBef>
                <a:spcPts val="0"/>
              </a:spcBef>
              <a:spcAft>
                <a:spcPts val="400"/>
              </a:spcAft>
              <a:defRPr/>
            </a:pPr>
            <a:r>
              <a:rPr lang="en-GB" sz="1200">
                <a:solidFill>
                  <a:srgbClr val="5C5B5A"/>
                </a:solidFill>
                <a:latin typeface="Arial"/>
                <a:cs typeface="Arial"/>
              </a:rPr>
              <a:t>Those living with friends or family (67%)</a:t>
            </a:r>
          </a:p>
          <a:p>
            <a:pPr marL="171450" indent="-171450">
              <a:lnSpc>
                <a:spcPct val="100000"/>
              </a:lnSpc>
              <a:spcBef>
                <a:spcPts val="0"/>
              </a:spcBef>
              <a:spcAft>
                <a:spcPts val="400"/>
              </a:spcAft>
              <a:defRPr/>
            </a:pPr>
            <a:r>
              <a:rPr lang="en-GB" sz="1200">
                <a:solidFill>
                  <a:srgbClr val="5C5B5A"/>
                </a:solidFill>
                <a:latin typeface="Arial"/>
                <a:cs typeface="Arial"/>
              </a:rPr>
              <a:t>Muslim respondents (64%)</a:t>
            </a:r>
          </a:p>
          <a:p>
            <a:pPr marL="171450" indent="-171450">
              <a:lnSpc>
                <a:spcPct val="100000"/>
              </a:lnSpc>
              <a:spcBef>
                <a:spcPts val="0"/>
              </a:spcBef>
              <a:spcAft>
                <a:spcPts val="400"/>
              </a:spcAft>
              <a:defRPr/>
            </a:pPr>
            <a:r>
              <a:rPr lang="en-GB" sz="1200">
                <a:solidFill>
                  <a:srgbClr val="5C5B5A"/>
                </a:solidFill>
                <a:latin typeface="Arial"/>
                <a:cs typeface="Arial"/>
              </a:rPr>
              <a:t>Those earning below the Real Living Wage (63%)</a:t>
            </a:r>
          </a:p>
          <a:p>
            <a:pPr marL="171450" indent="-171450">
              <a:lnSpc>
                <a:spcPct val="100000"/>
              </a:lnSpc>
              <a:spcBef>
                <a:spcPts val="0"/>
              </a:spcBef>
              <a:spcAft>
                <a:spcPts val="400"/>
              </a:spcAft>
              <a:defRPr/>
            </a:pPr>
            <a:r>
              <a:rPr lang="en-GB" sz="1200">
                <a:solidFill>
                  <a:srgbClr val="5C5B5A"/>
                </a:solidFill>
                <a:latin typeface="Arial"/>
                <a:cs typeface="Arial"/>
              </a:rPr>
              <a:t>Those who disagree that people from their local area look out for each other (59%)</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b="0" i="0" u="none" strike="noStrike" kern="1200" cap="none" spc="0" normalizeH="0" baseline="0" noProof="0">
              <a:ln>
                <a:noFill/>
              </a:ln>
              <a:solidFill>
                <a:srgbClr val="5C5B5A"/>
              </a:solidFill>
              <a:effectLst/>
              <a:uLnTx/>
              <a:uFillTx/>
              <a:latin typeface="Arial"/>
              <a:cs typeface="Arial"/>
            </a:endParaRPr>
          </a:p>
        </p:txBody>
      </p:sp>
      <p:sp>
        <p:nvSpPr>
          <p:cNvPr id="23" name="TextBox 22">
            <a:extLst>
              <a:ext uri="{FF2B5EF4-FFF2-40B4-BE49-F238E27FC236}">
                <a16:creationId xmlns:a16="http://schemas.microsoft.com/office/drawing/2014/main" id="{A39D6201-32A3-D529-90F2-70B673FFB3AB}"/>
              </a:ext>
            </a:extLst>
          </p:cNvPr>
          <p:cNvSpPr txBox="1"/>
          <p:nvPr/>
        </p:nvSpPr>
        <p:spPr>
          <a:xfrm>
            <a:off x="6899036" y="5813895"/>
            <a:ext cx="5180149" cy="16927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GB" sz="1100">
                <a:solidFill>
                  <a:srgbClr val="5C5B5A"/>
                </a:solidFill>
                <a:latin typeface="Arial"/>
                <a:cs typeface="Arial"/>
              </a:rPr>
              <a:t>*subgroup analysis uses S13-15 data.</a:t>
            </a:r>
            <a:r>
              <a:rPr lang="en-GB" sz="1100" i="1">
                <a:solidFill>
                  <a:srgbClr val="5C5B5A"/>
                </a:solidFill>
                <a:latin typeface="Arial"/>
                <a:cs typeface="Arial"/>
              </a:rPr>
              <a:t> </a:t>
            </a:r>
            <a:endParaRPr lang="en-GB"/>
          </a:p>
        </p:txBody>
      </p:sp>
      <p:sp>
        <p:nvSpPr>
          <p:cNvPr id="16" name="Right Brace 15" descr="Arrow showing in total, 30% are worried about coronavirus.">
            <a:extLst>
              <a:ext uri="{FF2B5EF4-FFF2-40B4-BE49-F238E27FC236}">
                <a16:creationId xmlns:a16="http://schemas.microsoft.com/office/drawing/2014/main" id="{953A6B18-A493-521B-0ABF-2F1B4B3C4332}"/>
              </a:ext>
              <a:ext uri="{C183D7F6-B498-43B3-948B-1728B52AA6E4}">
                <adec:decorative xmlns:adec="http://schemas.microsoft.com/office/drawing/2017/decorative" val="1"/>
              </a:ext>
            </a:extLst>
          </p:cNvPr>
          <p:cNvSpPr/>
          <p:nvPr/>
        </p:nvSpPr>
        <p:spPr>
          <a:xfrm>
            <a:off x="6205791" y="3495858"/>
            <a:ext cx="159392" cy="1077687"/>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17" name="TextBox 16">
            <a:extLst>
              <a:ext uri="{FF2B5EF4-FFF2-40B4-BE49-F238E27FC236}">
                <a16:creationId xmlns:a16="http://schemas.microsoft.com/office/drawing/2014/main" id="{94FE855E-0018-9AB0-79F3-C4DB2E254209}"/>
              </a:ext>
              <a:ext uri="{C183D7F6-B498-43B3-948B-1728B52AA6E4}">
                <adec:decorative xmlns:adec="http://schemas.microsoft.com/office/drawing/2017/decorative" val="1"/>
              </a:ext>
            </a:extLst>
          </p:cNvPr>
          <p:cNvSpPr txBox="1"/>
          <p:nvPr/>
        </p:nvSpPr>
        <p:spPr>
          <a:xfrm>
            <a:off x="6422170" y="389268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33</a:t>
            </a:r>
            <a:r>
              <a:rPr kumimoji="0" lang="en-GB" sz="1400" b="1" i="0" u="none" strike="noStrike" kern="1200" cap="none" spc="0" normalizeH="0" baseline="0" noProof="0">
                <a:ln>
                  <a:noFill/>
                </a:ln>
                <a:solidFill>
                  <a:srgbClr val="5C5B5A"/>
                </a:solidFill>
                <a:effectLst/>
                <a:uLnTx/>
                <a:uFillTx/>
                <a:latin typeface="Arial"/>
                <a:ea typeface="+mn-ea"/>
                <a:cs typeface="+mn-cs"/>
              </a:rPr>
              <a:t>%</a:t>
            </a:r>
          </a:p>
        </p:txBody>
      </p:sp>
      <p:sp>
        <p:nvSpPr>
          <p:cNvPr id="19" name="Right Brace 18" descr="Arrow showing in total, 30% are worried about coronavirus.">
            <a:extLst>
              <a:ext uri="{FF2B5EF4-FFF2-40B4-BE49-F238E27FC236}">
                <a16:creationId xmlns:a16="http://schemas.microsoft.com/office/drawing/2014/main" id="{10BC03F1-9A56-A307-8CD6-0511781D079F}"/>
              </a:ext>
              <a:ext uri="{C183D7F6-B498-43B3-948B-1728B52AA6E4}">
                <adec:decorative xmlns:adec="http://schemas.microsoft.com/office/drawing/2017/decorative" val="1"/>
              </a:ext>
            </a:extLst>
          </p:cNvPr>
          <p:cNvSpPr/>
          <p:nvPr/>
        </p:nvSpPr>
        <p:spPr>
          <a:xfrm>
            <a:off x="3085645" y="3207546"/>
            <a:ext cx="151550" cy="1448499"/>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E8D4F832-5048-F1DE-7ED5-AAF6538578E4}"/>
              </a:ext>
              <a:ext uri="{C183D7F6-B498-43B3-948B-1728B52AA6E4}">
                <adec:decorative xmlns:adec="http://schemas.microsoft.com/office/drawing/2017/decorative" val="1"/>
              </a:ext>
            </a:extLst>
          </p:cNvPr>
          <p:cNvSpPr txBox="1"/>
          <p:nvPr/>
        </p:nvSpPr>
        <p:spPr>
          <a:xfrm>
            <a:off x="3260517" y="3800366"/>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45%</a:t>
            </a:r>
          </a:p>
        </p:txBody>
      </p:sp>
      <p:sp>
        <p:nvSpPr>
          <p:cNvPr id="12" name="Arrow: Down 11">
            <a:extLst>
              <a:ext uri="{FF2B5EF4-FFF2-40B4-BE49-F238E27FC236}">
                <a16:creationId xmlns:a16="http://schemas.microsoft.com/office/drawing/2014/main" id="{A549BD3F-B9A4-553F-5789-DCF538FD1B57}"/>
              </a:ext>
              <a:ext uri="{C183D7F6-B498-43B3-948B-1728B52AA6E4}">
                <adec:decorative xmlns:adec="http://schemas.microsoft.com/office/drawing/2017/decorative" val="1"/>
              </a:ext>
            </a:extLst>
          </p:cNvPr>
          <p:cNvSpPr/>
          <p:nvPr/>
        </p:nvSpPr>
        <p:spPr>
          <a:xfrm rot="10800000">
            <a:off x="5212285" y="381616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the following? Unweighted base:</a:t>
            </a:r>
            <a:r>
              <a:rPr lang="en-GB" sz="1000">
                <a:solidFill>
                  <a:srgbClr val="FFFFFF">
                    <a:lumMod val="50000"/>
                  </a:srgbClr>
                </a:solidFill>
                <a:latin typeface="Arial"/>
                <a:cs typeface="Arial" panose="020B0604020202020204" pitchFamily="34" charset="0"/>
              </a:rPr>
              <a:t> Survey 13, 1471; Survey 14, 1423; Survey 15, 1517</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(All respondents who pay their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ONS data, based on national fieldwork 2 to 27 October 2024 </a:t>
            </a: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8" name="Right Brace 17" descr="Arrow showing in total, 30% are worried about coronavirus.">
            <a:extLst>
              <a:ext uri="{FF2B5EF4-FFF2-40B4-BE49-F238E27FC236}">
                <a16:creationId xmlns:a16="http://schemas.microsoft.com/office/drawing/2014/main" id="{014287BB-3C25-C511-DABC-FEBDB8BF1BEE}"/>
              </a:ext>
              <a:ext uri="{C183D7F6-B498-43B3-948B-1728B52AA6E4}">
                <adec:decorative xmlns:adec="http://schemas.microsoft.com/office/drawing/2017/decorative" val="1"/>
              </a:ext>
            </a:extLst>
          </p:cNvPr>
          <p:cNvSpPr/>
          <p:nvPr/>
        </p:nvSpPr>
        <p:spPr>
          <a:xfrm>
            <a:off x="4647016" y="3147299"/>
            <a:ext cx="151550" cy="1522437"/>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1" name="TextBox 20">
            <a:extLst>
              <a:ext uri="{FF2B5EF4-FFF2-40B4-BE49-F238E27FC236}">
                <a16:creationId xmlns:a16="http://schemas.microsoft.com/office/drawing/2014/main" id="{3EC820BE-BCAD-418B-2AB8-FDE74A5FB08A}"/>
              </a:ext>
              <a:ext uri="{C183D7F6-B498-43B3-948B-1728B52AA6E4}">
                <adec:decorative xmlns:adec="http://schemas.microsoft.com/office/drawing/2017/decorative" val="1"/>
              </a:ext>
            </a:extLst>
          </p:cNvPr>
          <p:cNvSpPr txBox="1"/>
          <p:nvPr/>
        </p:nvSpPr>
        <p:spPr>
          <a:xfrm>
            <a:off x="4859889" y="3801934"/>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47%</a:t>
            </a:r>
          </a:p>
        </p:txBody>
      </p:sp>
    </p:spTree>
    <p:custDataLst>
      <p:tags r:id="rId1"/>
    </p:custDataLst>
    <p:extLst>
      <p:ext uri="{BB962C8B-B14F-4D97-AF65-F5344CB8AC3E}">
        <p14:creationId xmlns:p14="http://schemas.microsoft.com/office/powerpoint/2010/main" val="17008319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44789-CF6C-B815-B347-D28518571B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7DB9F9-B436-540C-1570-6504D3407A06}"/>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Long-term trends continue to show that since September 2023, respondents are more likely to find it easier than difficult to afford their energy costs – though both hover at around 50%</a:t>
            </a:r>
          </a:p>
        </p:txBody>
      </p:sp>
      <p:sp>
        <p:nvSpPr>
          <p:cNvPr id="27" name="TextBox 26">
            <a:extLst>
              <a:ext uri="{FF2B5EF4-FFF2-40B4-BE49-F238E27FC236}">
                <a16:creationId xmlns:a16="http://schemas.microsoft.com/office/drawing/2014/main" id="{00625024-4C9E-EC0B-D94B-36296A71B94D}"/>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Difficulty of affording energy costs</a:t>
            </a:r>
          </a:p>
        </p:txBody>
      </p:sp>
      <p:graphicFrame>
        <p:nvGraphicFramePr>
          <p:cNvPr id="8" name="Chart 7" descr="Line chart showing proportion of respondents who have difficulty affording their energy costs. In October 2024, 47% are finding it difficult to afford their energy costs, while 49% are finding it easy. ">
            <a:extLst>
              <a:ext uri="{FF2B5EF4-FFF2-40B4-BE49-F238E27FC236}">
                <a16:creationId xmlns:a16="http://schemas.microsoft.com/office/drawing/2014/main" id="{CF767EC0-1372-2ECB-F284-2B222A365DC5}"/>
              </a:ext>
            </a:extLst>
          </p:cNvPr>
          <p:cNvGraphicFramePr/>
          <p:nvPr>
            <p:extLst>
              <p:ext uri="{D42A27DB-BD31-4B8C-83A1-F6EECF244321}">
                <p14:modId xmlns:p14="http://schemas.microsoft.com/office/powerpoint/2010/main" val="791595229"/>
              </p:ext>
            </p:extLst>
          </p:nvPr>
        </p:nvGraphicFramePr>
        <p:xfrm>
          <a:off x="493990" y="1917606"/>
          <a:ext cx="111633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09C3BAB1-19EC-EE5D-2FC1-7EC42F1469EB}"/>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S4, 1569; S5, 1424; S6, 1708; S7, 1426; S8, 1561; S9, 1497; S10, 1488; S11, 1403; S12, 1497; S13, 1471; S14, 1423; S15, 1444  (All who pay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541FC138-0474-6824-ADD3-653DCC08953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077629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F7CB7A-7205-C5F8-CBD4-A2E510E1B0CE}"/>
            </a:ext>
          </a:extLst>
        </p:cNvPr>
        <p:cNvGrpSpPr/>
        <p:nvPr/>
      </p:nvGrpSpPr>
      <p:grpSpPr>
        <a:xfrm>
          <a:off x="0" y="0"/>
          <a:ext cx="0" cy="0"/>
          <a:chOff x="0" y="0"/>
          <a:chExt cx="0" cy="0"/>
        </a:xfrm>
      </p:grpSpPr>
      <p:graphicFrame>
        <p:nvGraphicFramePr>
          <p:cNvPr id="17" name="Chart 16" descr="Line chart showing proportion of respondents who have difficulty affording their rent. in August 2024, 49% are finding it difficult to afford their rent, while 48% are finding it easy. ">
            <a:extLst>
              <a:ext uri="{FF2B5EF4-FFF2-40B4-BE49-F238E27FC236}">
                <a16:creationId xmlns:a16="http://schemas.microsoft.com/office/drawing/2014/main" id="{089A384D-612D-45E5-3977-117966DD32DE}"/>
              </a:ext>
            </a:extLst>
          </p:cNvPr>
          <p:cNvGraphicFramePr/>
          <p:nvPr/>
        </p:nvGraphicFramePr>
        <p:xfrm>
          <a:off x="372282" y="1917606"/>
          <a:ext cx="11285017"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C38F9E34-B126-AAF5-FC5A-993784EA3B85}"/>
              </a:ext>
            </a:extLst>
          </p:cNvPr>
          <p:cNvSpPr>
            <a:spLocks noGrp="1"/>
          </p:cNvSpPr>
          <p:nvPr>
            <p:ph type="title"/>
          </p:nvPr>
        </p:nvSpPr>
        <p:spPr>
          <a:xfrm>
            <a:off x="534699" y="385654"/>
            <a:ext cx="11122601" cy="792832"/>
          </a:xfrm>
        </p:spPr>
        <p:txBody>
          <a:bodyPr>
            <a:noAutofit/>
          </a:bodyPr>
          <a:lstStyle/>
          <a:p>
            <a:r>
              <a:rPr lang="en-GB" sz="1800" b="1">
                <a:solidFill>
                  <a:srgbClr val="5C5B5A"/>
                </a:solidFill>
                <a:latin typeface="Arial"/>
                <a:ea typeface="+mn-ea"/>
                <a:cs typeface="+mn-cs"/>
              </a:rPr>
              <a:t>Long-term trends continue to show that respondents are finding it less difficult to afford their energy costs in the last year (</a:t>
            </a:r>
            <a:r>
              <a:rPr lang="en-GB" sz="1800" b="1">
                <a:solidFill>
                  <a:srgbClr val="F98F87"/>
                </a:solidFill>
                <a:latin typeface="Arial"/>
                <a:ea typeface="+mn-ea"/>
                <a:cs typeface="+mn-cs"/>
              </a:rPr>
              <a:t>lighter red </a:t>
            </a:r>
            <a:r>
              <a:rPr lang="en-GB" sz="1800" b="1">
                <a:solidFill>
                  <a:srgbClr val="5C5B5A"/>
                </a:solidFill>
                <a:latin typeface="Arial"/>
                <a:ea typeface="+mn-ea"/>
                <a:cs typeface="+mn-cs"/>
              </a:rPr>
              <a:t>line, Nov ‘23 – Oct ‘24) than they were in the year before this (</a:t>
            </a:r>
            <a:r>
              <a:rPr lang="en-GB" sz="1800" b="1">
                <a:solidFill>
                  <a:srgbClr val="FF0000"/>
                </a:solidFill>
                <a:latin typeface="Arial"/>
                <a:ea typeface="+mn-ea"/>
                <a:cs typeface="+mn-cs"/>
              </a:rPr>
              <a:t>darker red </a:t>
            </a:r>
            <a:r>
              <a:rPr lang="en-GB" sz="1800" b="1">
                <a:solidFill>
                  <a:srgbClr val="5C5B5A"/>
                </a:solidFill>
                <a:latin typeface="Arial"/>
                <a:ea typeface="+mn-ea"/>
                <a:cs typeface="+mn-cs"/>
              </a:rPr>
              <a:t>line, Nov ‘22 – Sept ‘23)</a:t>
            </a:r>
          </a:p>
        </p:txBody>
      </p:sp>
      <p:sp>
        <p:nvSpPr>
          <p:cNvPr id="27" name="TextBox 26">
            <a:extLst>
              <a:ext uri="{FF2B5EF4-FFF2-40B4-BE49-F238E27FC236}">
                <a16:creationId xmlns:a16="http://schemas.microsoft.com/office/drawing/2014/main" id="{97467969-FF0B-31D7-44EC-29C0E9EF57AD}"/>
              </a:ext>
              <a:ext uri="{C183D7F6-B498-43B3-948B-1728B52AA6E4}">
                <adec:decorative xmlns:adec="http://schemas.microsoft.com/office/drawing/2017/decorative" val="0"/>
              </a:ext>
            </a:extLst>
          </p:cNvPr>
          <p:cNvSpPr txBox="1"/>
          <p:nvPr/>
        </p:nvSpPr>
        <p:spPr>
          <a:xfrm>
            <a:off x="1668574" y="1351103"/>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Difficulty of affording energy costs</a:t>
            </a:r>
          </a:p>
        </p:txBody>
      </p:sp>
      <p:sp>
        <p:nvSpPr>
          <p:cNvPr id="11" name="Footer Placeholder 4">
            <a:extLst>
              <a:ext uri="{FF2B5EF4-FFF2-40B4-BE49-F238E27FC236}">
                <a16:creationId xmlns:a16="http://schemas.microsoft.com/office/drawing/2014/main" id="{3990C5DF-C2A9-5CD6-9F76-A59D97E316C7}"/>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S4, 1569; S5, 1424; S6, 1708; S7, 1426; S8, 1561; S9, 1497; S10, 1488; S11, 1403; S12, 1497; S13, 1471; S14, 1423; S15, 1444  (All who pay energy costs)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72360B41-6CF7-4CE1-217E-0AFF6EE60AE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6" name="Chart 5" descr="Line chart showing proportion of respondents who have difficulty affording their energy costs. In October 2024, 47% are finding it difficult to afford their energy costs, compared to 49% in September 23  ">
            <a:extLst>
              <a:ext uri="{FF2B5EF4-FFF2-40B4-BE49-F238E27FC236}">
                <a16:creationId xmlns:a16="http://schemas.microsoft.com/office/drawing/2014/main" id="{56B10C80-6CBB-B050-D4BF-DC1CD08759AB}"/>
              </a:ext>
            </a:extLst>
          </p:cNvPr>
          <p:cNvGraphicFramePr/>
          <p:nvPr/>
        </p:nvGraphicFramePr>
        <p:xfrm>
          <a:off x="493990" y="1917606"/>
          <a:ext cx="11163309" cy="44379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e 13">
            <a:extLst>
              <a:ext uri="{FF2B5EF4-FFF2-40B4-BE49-F238E27FC236}">
                <a16:creationId xmlns:a16="http://schemas.microsoft.com/office/drawing/2014/main" id="{1AFD7313-8C54-9710-2A5F-1F51B0DBC7F1}"/>
              </a:ext>
            </a:extLst>
          </p:cNvPr>
          <p:cNvGraphicFramePr>
            <a:graphicFrameLocks noGrp="1"/>
          </p:cNvGraphicFramePr>
          <p:nvPr/>
        </p:nvGraphicFramePr>
        <p:xfrm>
          <a:off x="771522" y="5065498"/>
          <a:ext cx="10879368" cy="539898"/>
        </p:xfrm>
        <a:graphic>
          <a:graphicData uri="http://schemas.openxmlformats.org/drawingml/2006/table">
            <a:tbl>
              <a:tblPr firstRow="1" bandRow="1">
                <a:tableStyleId>{5C22544A-7EE6-4342-B048-85BDC9FD1C3A}</a:tableStyleId>
              </a:tblPr>
              <a:tblGrid>
                <a:gridCol w="906614">
                  <a:extLst>
                    <a:ext uri="{9D8B030D-6E8A-4147-A177-3AD203B41FA5}">
                      <a16:colId xmlns:a16="http://schemas.microsoft.com/office/drawing/2014/main" val="3819465211"/>
                    </a:ext>
                  </a:extLst>
                </a:gridCol>
                <a:gridCol w="906614">
                  <a:extLst>
                    <a:ext uri="{9D8B030D-6E8A-4147-A177-3AD203B41FA5}">
                      <a16:colId xmlns:a16="http://schemas.microsoft.com/office/drawing/2014/main" val="2321049008"/>
                    </a:ext>
                  </a:extLst>
                </a:gridCol>
                <a:gridCol w="906614">
                  <a:extLst>
                    <a:ext uri="{9D8B030D-6E8A-4147-A177-3AD203B41FA5}">
                      <a16:colId xmlns:a16="http://schemas.microsoft.com/office/drawing/2014/main" val="2696937379"/>
                    </a:ext>
                  </a:extLst>
                </a:gridCol>
                <a:gridCol w="906614">
                  <a:extLst>
                    <a:ext uri="{9D8B030D-6E8A-4147-A177-3AD203B41FA5}">
                      <a16:colId xmlns:a16="http://schemas.microsoft.com/office/drawing/2014/main" val="1547544932"/>
                    </a:ext>
                  </a:extLst>
                </a:gridCol>
                <a:gridCol w="906614">
                  <a:extLst>
                    <a:ext uri="{9D8B030D-6E8A-4147-A177-3AD203B41FA5}">
                      <a16:colId xmlns:a16="http://schemas.microsoft.com/office/drawing/2014/main" val="482325611"/>
                    </a:ext>
                  </a:extLst>
                </a:gridCol>
                <a:gridCol w="906614">
                  <a:extLst>
                    <a:ext uri="{9D8B030D-6E8A-4147-A177-3AD203B41FA5}">
                      <a16:colId xmlns:a16="http://schemas.microsoft.com/office/drawing/2014/main" val="4152850922"/>
                    </a:ext>
                  </a:extLst>
                </a:gridCol>
                <a:gridCol w="906614">
                  <a:extLst>
                    <a:ext uri="{9D8B030D-6E8A-4147-A177-3AD203B41FA5}">
                      <a16:colId xmlns:a16="http://schemas.microsoft.com/office/drawing/2014/main" val="1149036212"/>
                    </a:ext>
                  </a:extLst>
                </a:gridCol>
                <a:gridCol w="906614">
                  <a:extLst>
                    <a:ext uri="{9D8B030D-6E8A-4147-A177-3AD203B41FA5}">
                      <a16:colId xmlns:a16="http://schemas.microsoft.com/office/drawing/2014/main" val="1726915338"/>
                    </a:ext>
                  </a:extLst>
                </a:gridCol>
                <a:gridCol w="906614">
                  <a:extLst>
                    <a:ext uri="{9D8B030D-6E8A-4147-A177-3AD203B41FA5}">
                      <a16:colId xmlns:a16="http://schemas.microsoft.com/office/drawing/2014/main" val="1951943148"/>
                    </a:ext>
                  </a:extLst>
                </a:gridCol>
                <a:gridCol w="906614">
                  <a:extLst>
                    <a:ext uri="{9D8B030D-6E8A-4147-A177-3AD203B41FA5}">
                      <a16:colId xmlns:a16="http://schemas.microsoft.com/office/drawing/2014/main" val="3664478303"/>
                    </a:ext>
                  </a:extLst>
                </a:gridCol>
                <a:gridCol w="906614">
                  <a:extLst>
                    <a:ext uri="{9D8B030D-6E8A-4147-A177-3AD203B41FA5}">
                      <a16:colId xmlns:a16="http://schemas.microsoft.com/office/drawing/2014/main" val="2308224149"/>
                    </a:ext>
                  </a:extLst>
                </a:gridCol>
                <a:gridCol w="906614">
                  <a:extLst>
                    <a:ext uri="{9D8B030D-6E8A-4147-A177-3AD203B41FA5}">
                      <a16:colId xmlns:a16="http://schemas.microsoft.com/office/drawing/2014/main" val="3081023274"/>
                    </a:ext>
                  </a:extLst>
                </a:gridCol>
              </a:tblGrid>
              <a:tr h="539898">
                <a:tc>
                  <a:txBody>
                    <a:bodyPr/>
                    <a:lstStyle/>
                    <a:p>
                      <a:pPr algn="ctr"/>
                      <a:r>
                        <a:rPr lang="en-GB" sz="1400">
                          <a:solidFill>
                            <a:schemeClr val="bg2">
                              <a:lumMod val="75000"/>
                            </a:schemeClr>
                          </a:solidFill>
                        </a:rPr>
                        <a:t>Nov</a:t>
                      </a:r>
                    </a:p>
                  </a:txBody>
                  <a:tcPr>
                    <a:noFill/>
                  </a:tcPr>
                </a:tc>
                <a:tc>
                  <a:txBody>
                    <a:bodyPr/>
                    <a:lstStyle/>
                    <a:p>
                      <a:pPr algn="ctr"/>
                      <a:r>
                        <a:rPr lang="en-GB" sz="1400">
                          <a:solidFill>
                            <a:schemeClr val="bg2">
                              <a:lumMod val="75000"/>
                            </a:schemeClr>
                          </a:solidFill>
                        </a:rPr>
                        <a:t>Dec</a:t>
                      </a:r>
                    </a:p>
                  </a:txBody>
                  <a:tcPr>
                    <a:noFill/>
                  </a:tcPr>
                </a:tc>
                <a:tc>
                  <a:txBody>
                    <a:bodyPr/>
                    <a:lstStyle/>
                    <a:p>
                      <a:pPr algn="ctr"/>
                      <a:r>
                        <a:rPr lang="en-GB" sz="1400">
                          <a:solidFill>
                            <a:schemeClr val="bg2">
                              <a:lumMod val="75000"/>
                            </a:schemeClr>
                          </a:solidFill>
                        </a:rPr>
                        <a:t>Jan</a:t>
                      </a:r>
                    </a:p>
                  </a:txBody>
                  <a:tcPr>
                    <a:noFill/>
                  </a:tcPr>
                </a:tc>
                <a:tc>
                  <a:txBody>
                    <a:bodyPr/>
                    <a:lstStyle/>
                    <a:p>
                      <a:pPr algn="ctr"/>
                      <a:r>
                        <a:rPr lang="en-GB" sz="1400">
                          <a:solidFill>
                            <a:schemeClr val="bg2">
                              <a:lumMod val="75000"/>
                            </a:schemeClr>
                          </a:solidFill>
                        </a:rPr>
                        <a:t>Feb</a:t>
                      </a:r>
                    </a:p>
                  </a:txBody>
                  <a:tcPr>
                    <a:noFill/>
                  </a:tcPr>
                </a:tc>
                <a:tc>
                  <a:txBody>
                    <a:bodyPr/>
                    <a:lstStyle/>
                    <a:p>
                      <a:pPr algn="ctr"/>
                      <a:r>
                        <a:rPr lang="en-GB" sz="1400">
                          <a:solidFill>
                            <a:schemeClr val="bg2">
                              <a:lumMod val="75000"/>
                            </a:schemeClr>
                          </a:solidFill>
                        </a:rPr>
                        <a:t>Mar</a:t>
                      </a:r>
                    </a:p>
                  </a:txBody>
                  <a:tcPr>
                    <a:noFill/>
                  </a:tcPr>
                </a:tc>
                <a:tc>
                  <a:txBody>
                    <a:bodyPr/>
                    <a:lstStyle/>
                    <a:p>
                      <a:pPr algn="ctr"/>
                      <a:r>
                        <a:rPr lang="en-GB" sz="1400">
                          <a:solidFill>
                            <a:schemeClr val="bg2">
                              <a:lumMod val="75000"/>
                            </a:schemeClr>
                          </a:solidFill>
                        </a:rPr>
                        <a:t>Apr</a:t>
                      </a:r>
                    </a:p>
                  </a:txBody>
                  <a:tcPr>
                    <a:noFill/>
                  </a:tcPr>
                </a:tc>
                <a:tc>
                  <a:txBody>
                    <a:bodyPr/>
                    <a:lstStyle/>
                    <a:p>
                      <a:pPr algn="ctr"/>
                      <a:r>
                        <a:rPr lang="en-GB" sz="1400">
                          <a:solidFill>
                            <a:schemeClr val="bg2">
                              <a:lumMod val="75000"/>
                            </a:schemeClr>
                          </a:solidFill>
                        </a:rPr>
                        <a:t>May</a:t>
                      </a:r>
                    </a:p>
                  </a:txBody>
                  <a:tcPr>
                    <a:noFill/>
                  </a:tcPr>
                </a:tc>
                <a:tc>
                  <a:txBody>
                    <a:bodyPr/>
                    <a:lstStyle/>
                    <a:p>
                      <a:pPr algn="ctr"/>
                      <a:r>
                        <a:rPr lang="en-GB" sz="1400">
                          <a:solidFill>
                            <a:schemeClr val="bg2">
                              <a:lumMod val="75000"/>
                            </a:schemeClr>
                          </a:solidFill>
                        </a:rPr>
                        <a:t>Jun</a:t>
                      </a:r>
                    </a:p>
                  </a:txBody>
                  <a:tcPr>
                    <a:noFill/>
                  </a:tcPr>
                </a:tc>
                <a:tc>
                  <a:txBody>
                    <a:bodyPr/>
                    <a:lstStyle/>
                    <a:p>
                      <a:pPr algn="ctr"/>
                      <a:r>
                        <a:rPr lang="en-GB" sz="1400">
                          <a:solidFill>
                            <a:schemeClr val="bg2">
                              <a:lumMod val="75000"/>
                            </a:schemeClr>
                          </a:solidFill>
                        </a:rPr>
                        <a:t>Jul</a:t>
                      </a:r>
                    </a:p>
                  </a:txBody>
                  <a:tcPr>
                    <a:noFill/>
                  </a:tcPr>
                </a:tc>
                <a:tc>
                  <a:txBody>
                    <a:bodyPr/>
                    <a:lstStyle/>
                    <a:p>
                      <a:pPr algn="ctr"/>
                      <a:r>
                        <a:rPr lang="en-GB" sz="1400">
                          <a:solidFill>
                            <a:schemeClr val="bg2">
                              <a:lumMod val="75000"/>
                            </a:schemeClr>
                          </a:solidFill>
                        </a:rPr>
                        <a:t>Aug</a:t>
                      </a:r>
                    </a:p>
                  </a:txBody>
                  <a:tcPr>
                    <a:noFill/>
                  </a:tcPr>
                </a:tc>
                <a:tc>
                  <a:txBody>
                    <a:bodyPr/>
                    <a:lstStyle/>
                    <a:p>
                      <a:pPr algn="ctr"/>
                      <a:r>
                        <a:rPr lang="en-GB" sz="1400">
                          <a:solidFill>
                            <a:schemeClr val="bg2">
                              <a:lumMod val="75000"/>
                            </a:schemeClr>
                          </a:solidFill>
                        </a:rPr>
                        <a:t>Sept</a:t>
                      </a:r>
                    </a:p>
                  </a:txBody>
                  <a:tcPr>
                    <a:noFill/>
                  </a:tcPr>
                </a:tc>
                <a:tc>
                  <a:txBody>
                    <a:bodyPr/>
                    <a:lstStyle/>
                    <a:p>
                      <a:pPr algn="ctr"/>
                      <a:r>
                        <a:rPr lang="en-GB" sz="1400">
                          <a:solidFill>
                            <a:schemeClr val="bg2">
                              <a:lumMod val="75000"/>
                            </a:schemeClr>
                          </a:solidFill>
                        </a:rPr>
                        <a:t>Oct</a:t>
                      </a:r>
                    </a:p>
                  </a:txBody>
                  <a:tcPr>
                    <a:noFill/>
                  </a:tcPr>
                </a:tc>
                <a:extLst>
                  <a:ext uri="{0D108BD9-81ED-4DB2-BD59-A6C34878D82A}">
                    <a16:rowId xmlns:a16="http://schemas.microsoft.com/office/drawing/2014/main" val="1282592534"/>
                  </a:ext>
                </a:extLst>
              </a:tr>
            </a:tbl>
          </a:graphicData>
        </a:graphic>
      </p:graphicFrame>
      <p:sp>
        <p:nvSpPr>
          <p:cNvPr id="2" name="TextBox 1">
            <a:extLst>
              <a:ext uri="{FF2B5EF4-FFF2-40B4-BE49-F238E27FC236}">
                <a16:creationId xmlns:a16="http://schemas.microsoft.com/office/drawing/2014/main" id="{FD8F7B4D-C065-2A2D-B3D1-E9A7FD810368}"/>
              </a:ext>
            </a:extLst>
          </p:cNvPr>
          <p:cNvSpPr txBox="1"/>
          <p:nvPr/>
        </p:nvSpPr>
        <p:spPr>
          <a:xfrm>
            <a:off x="773224" y="4404487"/>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Nov ‘23 (S10)</a:t>
            </a:r>
          </a:p>
        </p:txBody>
      </p:sp>
      <p:sp>
        <p:nvSpPr>
          <p:cNvPr id="3" name="TextBox 2">
            <a:extLst>
              <a:ext uri="{FF2B5EF4-FFF2-40B4-BE49-F238E27FC236}">
                <a16:creationId xmlns:a16="http://schemas.microsoft.com/office/drawing/2014/main" id="{15611D46-0761-5800-00C9-4141C65992FA}"/>
              </a:ext>
            </a:extLst>
          </p:cNvPr>
          <p:cNvSpPr txBox="1"/>
          <p:nvPr/>
        </p:nvSpPr>
        <p:spPr>
          <a:xfrm>
            <a:off x="3555832" y="4477441"/>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Feb ‘24 (S11)</a:t>
            </a:r>
          </a:p>
        </p:txBody>
      </p:sp>
      <p:sp>
        <p:nvSpPr>
          <p:cNvPr id="5" name="TextBox 4">
            <a:extLst>
              <a:ext uri="{FF2B5EF4-FFF2-40B4-BE49-F238E27FC236}">
                <a16:creationId xmlns:a16="http://schemas.microsoft.com/office/drawing/2014/main" id="{B3E1D0AE-0949-A4CC-6AD0-9BA97C6D0DE5}"/>
              </a:ext>
            </a:extLst>
          </p:cNvPr>
          <p:cNvSpPr txBox="1"/>
          <p:nvPr/>
        </p:nvSpPr>
        <p:spPr>
          <a:xfrm>
            <a:off x="6245398" y="4269278"/>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May ‘24 (S12)</a:t>
            </a:r>
          </a:p>
        </p:txBody>
      </p:sp>
      <p:sp>
        <p:nvSpPr>
          <p:cNvPr id="7" name="TextBox 6">
            <a:extLst>
              <a:ext uri="{FF2B5EF4-FFF2-40B4-BE49-F238E27FC236}">
                <a16:creationId xmlns:a16="http://schemas.microsoft.com/office/drawing/2014/main" id="{2809D807-62BD-C208-BE58-D1A2760B4CBA}"/>
              </a:ext>
            </a:extLst>
          </p:cNvPr>
          <p:cNvSpPr txBox="1"/>
          <p:nvPr/>
        </p:nvSpPr>
        <p:spPr>
          <a:xfrm>
            <a:off x="8055998" y="4498995"/>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July ‘24 (S13)</a:t>
            </a:r>
          </a:p>
        </p:txBody>
      </p:sp>
      <p:sp>
        <p:nvSpPr>
          <p:cNvPr id="8" name="TextBox 7">
            <a:extLst>
              <a:ext uri="{FF2B5EF4-FFF2-40B4-BE49-F238E27FC236}">
                <a16:creationId xmlns:a16="http://schemas.microsoft.com/office/drawing/2014/main" id="{38C82125-8555-7B4D-FC2E-15EFE9025226}"/>
              </a:ext>
            </a:extLst>
          </p:cNvPr>
          <p:cNvSpPr txBox="1"/>
          <p:nvPr/>
        </p:nvSpPr>
        <p:spPr>
          <a:xfrm>
            <a:off x="8971704" y="4515512"/>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Aug ‘24 (S14)</a:t>
            </a:r>
          </a:p>
        </p:txBody>
      </p:sp>
      <p:sp>
        <p:nvSpPr>
          <p:cNvPr id="9" name="TextBox 8">
            <a:extLst>
              <a:ext uri="{FF2B5EF4-FFF2-40B4-BE49-F238E27FC236}">
                <a16:creationId xmlns:a16="http://schemas.microsoft.com/office/drawing/2014/main" id="{FAA420E4-E10D-AED5-196A-390D91999234}"/>
              </a:ext>
            </a:extLst>
          </p:cNvPr>
          <p:cNvSpPr txBox="1"/>
          <p:nvPr/>
        </p:nvSpPr>
        <p:spPr>
          <a:xfrm>
            <a:off x="10745564" y="4369214"/>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Oct ‘24 (S15)</a:t>
            </a:r>
          </a:p>
        </p:txBody>
      </p:sp>
      <p:sp>
        <p:nvSpPr>
          <p:cNvPr id="10" name="TextBox 9">
            <a:extLst>
              <a:ext uri="{FF2B5EF4-FFF2-40B4-BE49-F238E27FC236}">
                <a16:creationId xmlns:a16="http://schemas.microsoft.com/office/drawing/2014/main" id="{94883878-E0BA-692F-8822-21F045579E6C}"/>
              </a:ext>
            </a:extLst>
          </p:cNvPr>
          <p:cNvSpPr txBox="1"/>
          <p:nvPr/>
        </p:nvSpPr>
        <p:spPr>
          <a:xfrm>
            <a:off x="866266" y="1972535"/>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Nov ‘22 (S4)</a:t>
            </a:r>
          </a:p>
        </p:txBody>
      </p:sp>
      <p:sp>
        <p:nvSpPr>
          <p:cNvPr id="12" name="TextBox 11">
            <a:extLst>
              <a:ext uri="{FF2B5EF4-FFF2-40B4-BE49-F238E27FC236}">
                <a16:creationId xmlns:a16="http://schemas.microsoft.com/office/drawing/2014/main" id="{576B6B76-7D5F-C9D2-5E35-5AA5F4E4B2F1}"/>
              </a:ext>
            </a:extLst>
          </p:cNvPr>
          <p:cNvSpPr txBox="1"/>
          <p:nvPr/>
        </p:nvSpPr>
        <p:spPr>
          <a:xfrm>
            <a:off x="1763374" y="2403422"/>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Dec ‘22 (S5)</a:t>
            </a:r>
          </a:p>
        </p:txBody>
      </p:sp>
      <p:sp>
        <p:nvSpPr>
          <p:cNvPr id="13" name="TextBox 12">
            <a:extLst>
              <a:ext uri="{FF2B5EF4-FFF2-40B4-BE49-F238E27FC236}">
                <a16:creationId xmlns:a16="http://schemas.microsoft.com/office/drawing/2014/main" id="{00B45262-B307-F78A-0E20-2B6FAB14084C}"/>
              </a:ext>
            </a:extLst>
          </p:cNvPr>
          <p:cNvSpPr txBox="1"/>
          <p:nvPr/>
        </p:nvSpPr>
        <p:spPr>
          <a:xfrm>
            <a:off x="4471310" y="2173451"/>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Mar ‘23 (S16)</a:t>
            </a:r>
          </a:p>
        </p:txBody>
      </p:sp>
      <p:sp>
        <p:nvSpPr>
          <p:cNvPr id="16" name="TextBox 15">
            <a:extLst>
              <a:ext uri="{FF2B5EF4-FFF2-40B4-BE49-F238E27FC236}">
                <a16:creationId xmlns:a16="http://schemas.microsoft.com/office/drawing/2014/main" id="{1D9DC412-708B-A169-88B7-5CAD499DFD5B}"/>
              </a:ext>
            </a:extLst>
          </p:cNvPr>
          <p:cNvSpPr txBox="1"/>
          <p:nvPr/>
        </p:nvSpPr>
        <p:spPr>
          <a:xfrm>
            <a:off x="6262661" y="2090223"/>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May ‘23 (S7)</a:t>
            </a:r>
          </a:p>
        </p:txBody>
      </p:sp>
      <p:sp>
        <p:nvSpPr>
          <p:cNvPr id="19" name="TextBox 18">
            <a:extLst>
              <a:ext uri="{FF2B5EF4-FFF2-40B4-BE49-F238E27FC236}">
                <a16:creationId xmlns:a16="http://schemas.microsoft.com/office/drawing/2014/main" id="{1930CB43-973D-4498-2586-9E43C197129A}"/>
              </a:ext>
            </a:extLst>
          </p:cNvPr>
          <p:cNvSpPr txBox="1"/>
          <p:nvPr/>
        </p:nvSpPr>
        <p:spPr>
          <a:xfrm>
            <a:off x="8076354" y="2262848"/>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July ‘23 (S8)</a:t>
            </a:r>
          </a:p>
        </p:txBody>
      </p:sp>
      <p:sp>
        <p:nvSpPr>
          <p:cNvPr id="20" name="TextBox 19">
            <a:extLst>
              <a:ext uri="{FF2B5EF4-FFF2-40B4-BE49-F238E27FC236}">
                <a16:creationId xmlns:a16="http://schemas.microsoft.com/office/drawing/2014/main" id="{599BC836-BA0A-62EF-837C-17A1549C5B13}"/>
              </a:ext>
            </a:extLst>
          </p:cNvPr>
          <p:cNvSpPr txBox="1"/>
          <p:nvPr/>
        </p:nvSpPr>
        <p:spPr>
          <a:xfrm>
            <a:off x="9867054" y="3038176"/>
            <a:ext cx="895350" cy="430887"/>
          </a:xfrm>
          <a:prstGeom prst="rect">
            <a:avLst/>
          </a:prstGeom>
          <a:noFill/>
        </p:spPr>
        <p:txBody>
          <a:bodyPr wrap="square" lIns="0" tIns="0" rIns="0" bIns="0" rtlCol="0" anchor="t">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en-GB" sz="1400" b="1">
                <a:solidFill>
                  <a:srgbClr val="5C5B5A"/>
                </a:solidFill>
                <a:latin typeface="Arial"/>
              </a:rPr>
              <a:t>Sept’ 23 (S9)</a:t>
            </a:r>
          </a:p>
        </p:txBody>
      </p:sp>
    </p:spTree>
    <p:custDataLst>
      <p:tags r:id="rId1"/>
    </p:custDataLst>
    <p:extLst>
      <p:ext uri="{BB962C8B-B14F-4D97-AF65-F5344CB8AC3E}">
        <p14:creationId xmlns:p14="http://schemas.microsoft.com/office/powerpoint/2010/main" val="1070579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601200" y="1411200"/>
            <a:ext cx="5495023" cy="1116000"/>
          </a:xfrm>
        </p:spPr>
        <p:txBody>
          <a:bodyPr anchor="t" anchorCtr="0">
            <a:normAutofit fontScale="90000"/>
          </a:bodyPr>
          <a:lstStyle/>
          <a:p>
            <a:r>
              <a:rPr lang="en-GB" sz="4400" b="1" dirty="0">
                <a:latin typeface="Arial" panose="020B0604020202020204" pitchFamily="34" charset="0"/>
                <a:cs typeface="Arial" panose="020B0604020202020204" pitchFamily="34" charset="0"/>
              </a:rPr>
              <a:t>Health and wellbeing</a:t>
            </a:r>
          </a:p>
        </p:txBody>
      </p:sp>
      <p:graphicFrame>
        <p:nvGraphicFramePr>
          <p:cNvPr id="2" name="Table 5">
            <a:extLst>
              <a:ext uri="{FF2B5EF4-FFF2-40B4-BE49-F238E27FC236}">
                <a16:creationId xmlns:a16="http://schemas.microsoft.com/office/drawing/2014/main" id="{36FAC488-3597-8F01-2E89-E627B012B9D6}"/>
              </a:ext>
            </a:extLst>
          </p:cNvPr>
          <p:cNvGraphicFramePr>
            <a:graphicFrameLocks noGrp="1"/>
          </p:cNvGraphicFramePr>
          <p:nvPr>
            <p:extLst>
              <p:ext uri="{D42A27DB-BD31-4B8C-83A1-F6EECF244321}">
                <p14:modId xmlns:p14="http://schemas.microsoft.com/office/powerpoint/2010/main" val="3767960300"/>
              </p:ext>
            </p:extLst>
          </p:nvPr>
        </p:nvGraphicFramePr>
        <p:xfrm>
          <a:off x="590400" y="3718800"/>
          <a:ext cx="4922631" cy="864000"/>
        </p:xfrm>
        <a:graphic>
          <a:graphicData uri="http://schemas.openxmlformats.org/drawingml/2006/table">
            <a:tbl>
              <a:tblPr firstRow="1" bandRow="1">
                <a:tableStyleId>{5C22544A-7EE6-4342-B048-85BDC9FD1C3A}</a:tableStyleId>
              </a:tblPr>
              <a:tblGrid>
                <a:gridCol w="3791183">
                  <a:extLst>
                    <a:ext uri="{9D8B030D-6E8A-4147-A177-3AD203B41FA5}">
                      <a16:colId xmlns:a16="http://schemas.microsoft.com/office/drawing/2014/main" val="4846203"/>
                    </a:ext>
                  </a:extLst>
                </a:gridCol>
                <a:gridCol w="1131448">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a:ea typeface="+mn-ea"/>
                          <a:cs typeface="Arial"/>
                          <a:hlinkClick r:id="rId3" action="ppaction://hlinksldjump">
                            <a:extLst>
                              <a:ext uri="{A12FA001-AC4F-418D-AE19-62706E023703}">
                                <ahyp:hlinkClr xmlns:ahyp="http://schemas.microsoft.com/office/drawing/2018/hyperlinkcolor" val="tx"/>
                              </a:ext>
                            </a:extLst>
                          </a:hlinkClick>
                        </a:rPr>
                        <a:t>page 8</a:t>
                      </a:r>
                      <a:endParaRPr lang="en-GB" sz="1400" b="1" u="sng" kern="120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Health and wellbeing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kern="1200">
                          <a:solidFill>
                            <a:schemeClr val="bg1"/>
                          </a:solidFill>
                          <a:latin typeface="Arial"/>
                          <a:ea typeface="+mn-ea"/>
                          <a:cs typeface="Arial"/>
                          <a:hlinkClick r:id="rId4" action="ppaction://hlinksldjump">
                            <a:extLst>
                              <a:ext uri="{A12FA001-AC4F-418D-AE19-62706E023703}">
                                <ahyp:hlinkClr xmlns:ahyp="http://schemas.microsoft.com/office/drawing/2018/hyperlinkcolor" val="tx"/>
                              </a:ext>
                            </a:extLst>
                          </a:hlinkClick>
                        </a:rPr>
                        <a:t>pages 9-10</a:t>
                      </a:r>
                      <a:endParaRPr lang="en-GB" sz="1400" b="1" u="sng" kern="1200">
                        <a:solidFill>
                          <a:schemeClr val="bg1"/>
                        </a:solidFill>
                        <a:latin typeface="Arial"/>
                        <a:ea typeface="+mn-ea"/>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a:solidFill>
                            <a:schemeClr val="bg1"/>
                          </a:solidFill>
                          <a:latin typeface="Arial"/>
                          <a:cs typeface="Arial"/>
                        </a:rPr>
                        <a:t>Health and wellbeing detailed findings </a:t>
                      </a:r>
                      <a:endParaRPr lang="en-GB" sz="1400" b="1">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11-2</a:t>
                      </a:r>
                      <a:r>
                        <a:rPr lang="en-GB" sz="1400" b="1" u="sng">
                          <a:solidFill>
                            <a:schemeClr val="bg1"/>
                          </a:solidFill>
                          <a:latin typeface="Arial"/>
                          <a:cs typeface="Aria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9329795"/>
                  </a:ext>
                </a:extLst>
              </a:tr>
            </a:tbl>
          </a:graphicData>
        </a:graphic>
      </p:graphicFrame>
    </p:spTree>
    <p:custDataLst>
      <p:tags r:id="rId1"/>
    </p:custDataLst>
    <p:extLst>
      <p:ext uri="{BB962C8B-B14F-4D97-AF65-F5344CB8AC3E}">
        <p14:creationId xmlns:p14="http://schemas.microsoft.com/office/powerpoint/2010/main" val="42373805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D946-70D8-5826-48BF-D9CDC0593A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0B8B72-A633-3DC7-858C-9B84AC18BEA5}"/>
              </a:ext>
            </a:extLst>
          </p:cNvPr>
          <p:cNvSpPr>
            <a:spLocks noGrp="1"/>
          </p:cNvSpPr>
          <p:nvPr>
            <p:ph type="title"/>
          </p:nvPr>
        </p:nvSpPr>
        <p:spPr>
          <a:xfrm>
            <a:off x="534699" y="385654"/>
            <a:ext cx="11122601" cy="792832"/>
          </a:xfrm>
        </p:spPr>
        <p:txBody>
          <a:bodyPr>
            <a:noAutofit/>
          </a:bodyPr>
          <a:lstStyle/>
          <a:p>
            <a:r>
              <a:rPr lang="en-GB" sz="1800" b="1" dirty="0">
                <a:solidFill>
                  <a:srgbClr val="5C5B5A"/>
                </a:solidFill>
                <a:latin typeface="Arial"/>
                <a:ea typeface="+mn-ea"/>
                <a:cs typeface="+mn-cs"/>
              </a:rPr>
              <a:t>Long-term trends continue to show volatility among renters in terms of </a:t>
            </a:r>
            <a:r>
              <a:rPr lang="en-GB" sz="1800" b="1" dirty="0">
                <a:solidFill>
                  <a:srgbClr val="009690"/>
                </a:solidFill>
                <a:latin typeface="Arial"/>
                <a:ea typeface="+mn-ea"/>
                <a:cs typeface="+mn-cs"/>
              </a:rPr>
              <a:t>ease of affording rent</a:t>
            </a:r>
            <a:r>
              <a:rPr lang="en-GB" sz="1800" b="1" dirty="0">
                <a:solidFill>
                  <a:srgbClr val="5C5B5A"/>
                </a:solidFill>
                <a:latin typeface="Arial"/>
                <a:ea typeface="+mn-ea"/>
                <a:cs typeface="+mn-cs"/>
              </a:rPr>
              <a:t>. In October 2024, the gap between renters finding it easy and difficult to afford their rent has started to widen again – though there are no significant movements</a:t>
            </a:r>
          </a:p>
        </p:txBody>
      </p:sp>
      <p:sp>
        <p:nvSpPr>
          <p:cNvPr id="27" name="TextBox 26">
            <a:extLst>
              <a:ext uri="{FF2B5EF4-FFF2-40B4-BE49-F238E27FC236}">
                <a16:creationId xmlns:a16="http://schemas.microsoft.com/office/drawing/2014/main" id="{22B02E89-7094-E826-3FE8-7F4D75FAFCC8}"/>
              </a:ext>
              <a:ext uri="{C183D7F6-B498-43B3-948B-1728B52AA6E4}">
                <adec:decorative xmlns:adec="http://schemas.microsoft.com/office/drawing/2017/decorative" val="0"/>
              </a:ext>
            </a:extLst>
          </p:cNvPr>
          <p:cNvSpPr txBox="1"/>
          <p:nvPr/>
        </p:nvSpPr>
        <p:spPr>
          <a:xfrm>
            <a:off x="1668574" y="1513028"/>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Difficulty of affording rent</a:t>
            </a:r>
          </a:p>
        </p:txBody>
      </p:sp>
      <p:graphicFrame>
        <p:nvGraphicFramePr>
          <p:cNvPr id="8" name="Chart 7" descr="Line chart showing proportion of respondents who have difficulty affording their rent. In October 2024, 51% are finding it difficult to afford their rent, while 45% are finding it easy. ">
            <a:extLst>
              <a:ext uri="{FF2B5EF4-FFF2-40B4-BE49-F238E27FC236}">
                <a16:creationId xmlns:a16="http://schemas.microsoft.com/office/drawing/2014/main" id="{0B856FBE-F3C0-A00E-C91A-B0AEAE2E16E5}"/>
              </a:ext>
            </a:extLst>
          </p:cNvPr>
          <p:cNvGraphicFramePr/>
          <p:nvPr>
            <p:extLst>
              <p:ext uri="{D42A27DB-BD31-4B8C-83A1-F6EECF244321}">
                <p14:modId xmlns:p14="http://schemas.microsoft.com/office/powerpoint/2010/main" val="441913783"/>
              </p:ext>
            </p:extLst>
          </p:nvPr>
        </p:nvGraphicFramePr>
        <p:xfrm>
          <a:off x="493990" y="1917606"/>
          <a:ext cx="1116330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2150E1AD-C18C-B900-5F2F-754FF2941E4A}"/>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S4, 438; S5, 368; S6, 405; S7, 388; S8, 436; S9, 377; S10, 412; S11, 369; S12, 488; S13, 497; S14, 411; S15, 470  (All renters).</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FEE7BF99-1F15-6DD4-9EDA-3380C440DF8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7892890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34699" y="385654"/>
            <a:ext cx="11122601" cy="792832"/>
          </a:xfrm>
        </p:spPr>
        <p:txBody>
          <a:bodyPr>
            <a:noAutofit/>
          </a:bodyPr>
          <a:lstStyle/>
          <a:p>
            <a:r>
              <a:rPr lang="en-GB" sz="1800" b="1">
                <a:solidFill>
                  <a:srgbClr val="5C5B5A"/>
                </a:solidFill>
                <a:latin typeface="Arial"/>
                <a:ea typeface="+mn-ea"/>
                <a:cs typeface="+mn-cs"/>
              </a:rPr>
              <a:t>There is more stability among those with </a:t>
            </a:r>
            <a:r>
              <a:rPr lang="en-GB" sz="1800" b="1">
                <a:solidFill>
                  <a:srgbClr val="009690"/>
                </a:solidFill>
                <a:latin typeface="Arial"/>
                <a:ea typeface="+mn-ea"/>
                <a:cs typeface="+mn-cs"/>
              </a:rPr>
              <a:t>mortgage payments </a:t>
            </a:r>
            <a:r>
              <a:rPr lang="en-GB" sz="1800" b="1">
                <a:solidFill>
                  <a:srgbClr val="5C5B5A"/>
                </a:solidFill>
                <a:latin typeface="Arial"/>
                <a:ea typeface="+mn-ea"/>
                <a:cs typeface="+mn-cs"/>
              </a:rPr>
              <a:t>– with a clearer narrative in terms of the balance between those reporting difficulties in affording mortgage payments, and those (the greater proportion) finding things somewhat easier</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838695" y="1475342"/>
            <a:ext cx="885485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Ease or difficulty of affording mortgage payments</a:t>
            </a:r>
          </a:p>
        </p:txBody>
      </p:sp>
      <p:graphicFrame>
        <p:nvGraphicFramePr>
          <p:cNvPr id="8" name="Chart 7" descr="Line chart showing ease or difficulty of affording mortgage payments. 57% say that is it easy while 40% say that it is difficult. ">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909948728"/>
              </p:ext>
            </p:extLst>
          </p:nvPr>
        </p:nvGraphicFramePr>
        <p:xfrm>
          <a:off x="493991" y="1917606"/>
          <a:ext cx="11122602"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S4, </a:t>
            </a:r>
            <a:r>
              <a:rPr lang="en-GB" sz="1000">
                <a:solidFill>
                  <a:srgbClr val="FFFFFF">
                    <a:lumMod val="50000"/>
                  </a:srgbClr>
                </a:solidFill>
                <a:latin typeface="Arial"/>
                <a:cs typeface="Arial" panose="020B0604020202020204" pitchFamily="34" charset="0"/>
              </a:rPr>
              <a:t>459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S5, 412; S6, 469; S7, 395; S8, 456; S9, 411; S10, 392; S11, 350; S12, </a:t>
            </a:r>
            <a:r>
              <a:rPr lang="en-GB" sz="1000">
                <a:solidFill>
                  <a:srgbClr val="FFFFFF">
                    <a:lumMod val="50000"/>
                  </a:srgbClr>
                </a:solidFill>
                <a:latin typeface="Arial"/>
                <a:cs typeface="Arial" panose="020B0604020202020204" pitchFamily="34" charset="0"/>
              </a:rPr>
              <a:t>409</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S13, 383; S14, 407; S15, 370  (All who do not own their home outright).</a:t>
            </a:r>
            <a:r>
              <a:rPr kumimoji="0" lang="en-GB"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0365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449F2028-4CEE-5A12-B3A6-0EEED010B720}"/>
              </a:ext>
            </a:extLst>
          </p:cNvPr>
          <p:cNvSpPr>
            <a:spLocks noGrp="1"/>
          </p:cNvSpPr>
          <p:nvPr>
            <p:ph type="title"/>
          </p:nvPr>
        </p:nvSpPr>
        <p:spPr>
          <a:xfrm>
            <a:off x="359757" y="164305"/>
            <a:ext cx="11483900" cy="553998"/>
          </a:xfrm>
        </p:spPr>
        <p:txBody>
          <a:bodyPr vert="horz" wrap="square" lIns="0" tIns="0" rIns="0" bIns="0" rtlCol="0" anchor="t" anchorCtr="0">
            <a:spAutoFit/>
          </a:bodyPr>
          <a:lstStyle/>
          <a:p>
            <a:pPr>
              <a:lnSpc>
                <a:spcPct val="100000"/>
              </a:lnSpc>
            </a:pPr>
            <a:r>
              <a:rPr lang="en-GB" sz="1800" b="1">
                <a:solidFill>
                  <a:srgbClr val="5C5B5A"/>
                </a:solidFill>
                <a:latin typeface="Arial"/>
                <a:ea typeface="+mn-ea"/>
                <a:cs typeface="+mn-cs"/>
              </a:rPr>
              <a:t>Those </a:t>
            </a:r>
            <a:r>
              <a:rPr lang="en-GB" sz="1800" b="1">
                <a:solidFill>
                  <a:srgbClr val="009690"/>
                </a:solidFill>
                <a:latin typeface="Arial"/>
                <a:ea typeface="+mn-ea"/>
                <a:cs typeface="+mn-cs"/>
              </a:rPr>
              <a:t>more likely to find it difficult to afford mortgage or rent payments </a:t>
            </a:r>
            <a:r>
              <a:rPr lang="en-GB" sz="1800" b="1">
                <a:solidFill>
                  <a:srgbClr val="5C5B5A"/>
                </a:solidFill>
                <a:latin typeface="Arial"/>
                <a:ea typeface="+mn-ea"/>
                <a:cs typeface="+mn-cs"/>
              </a:rPr>
              <a:t>include those with long term health conditions and those with low household incomes</a:t>
            </a:r>
          </a:p>
        </p:txBody>
      </p:sp>
      <p:sp>
        <p:nvSpPr>
          <p:cNvPr id="8" name="Text Placeholder 7">
            <a:extLst>
              <a:ext uri="{FF2B5EF4-FFF2-40B4-BE49-F238E27FC236}">
                <a16:creationId xmlns:a16="http://schemas.microsoft.com/office/drawing/2014/main" id="{CA4B96AC-7507-17B4-5286-3A3BEE1B746F}"/>
              </a:ext>
            </a:extLst>
          </p:cNvPr>
          <p:cNvSpPr txBox="1">
            <a:spLocks/>
          </p:cNvSpPr>
          <p:nvPr/>
        </p:nvSpPr>
        <p:spPr>
          <a:xfrm>
            <a:off x="585288" y="903555"/>
            <a:ext cx="5509994"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mortgage payments compared to the GM average (39%):</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450F37F1-3B2D-71FA-66A9-C7F960E7FBD3}"/>
              </a:ext>
            </a:extLst>
          </p:cNvPr>
          <p:cNvSpPr txBox="1">
            <a:spLocks/>
          </p:cNvSpPr>
          <p:nvPr/>
        </p:nvSpPr>
        <p:spPr>
          <a:xfrm>
            <a:off x="586006" y="1352647"/>
            <a:ext cx="5509994" cy="4462151"/>
          </a:xfrm>
          <a:prstGeom prst="rect">
            <a:avLst/>
          </a:prstGeom>
          <a:ln>
            <a:solidFill>
              <a:srgbClr val="5C5B5A"/>
            </a:solidFill>
          </a:ln>
        </p:spPr>
        <p:txBody>
          <a:bodyPr vert="horz" lIns="91440" tIns="108000" rIns="91440" bIns="45720" numCol="1" spcCol="457200" rtlCol="0" anchor="t">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400"/>
              </a:spcAft>
              <a:buNone/>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Subgroups that continue to feature significantly :</a:t>
            </a:r>
          </a:p>
          <a:p>
            <a:pPr>
              <a:lnSpc>
                <a:spcPct val="100000"/>
              </a:lnSpc>
              <a:spcBef>
                <a:spcPts val="0"/>
              </a:spcBef>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16-24 (61%)</a:t>
            </a:r>
          </a:p>
          <a:p>
            <a:pPr>
              <a:spcAft>
                <a:spcPts val="400"/>
              </a:spcAft>
              <a:defRPr/>
            </a:pPr>
            <a:r>
              <a:rPr lang="en-GB" sz="1200">
                <a:solidFill>
                  <a:srgbClr val="5C5B5A"/>
                </a:solidFill>
                <a:latin typeface="Arial" panose="020B0604020202020204" pitchFamily="34" charset="0"/>
                <a:cs typeface="Arial" panose="020B0604020202020204" pitchFamily="34" charset="0"/>
              </a:rPr>
              <a:t>Those with low levels of happiness (61%)</a:t>
            </a: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a:spcAft>
                <a:spcPts val="400"/>
              </a:spcAft>
              <a:defRPr/>
            </a:pPr>
            <a:r>
              <a:rPr lang="en-GB" sz="1200">
                <a:solidFill>
                  <a:srgbClr val="5C5B5A"/>
                </a:solidFill>
                <a:latin typeface="Arial" panose="020B0604020202020204" pitchFamily="34" charset="0"/>
                <a:cs typeface="Arial" panose="020B0604020202020204" pitchFamily="34" charset="0"/>
              </a:rPr>
              <a:t>Those who feel they are treated unfairly in society (59%)</a:t>
            </a:r>
          </a:p>
          <a:p>
            <a:pPr>
              <a:spcAft>
                <a:spcPts val="400"/>
              </a:spcAft>
              <a:defRPr/>
            </a:pPr>
            <a:r>
              <a:rPr lang="en-GB" sz="1200">
                <a:solidFill>
                  <a:srgbClr val="5C5B5A"/>
                </a:solidFill>
                <a:latin typeface="Arial" panose="020B0604020202020204" pitchFamily="34" charset="0"/>
                <a:cs typeface="Arial" panose="020B0604020202020204" pitchFamily="34" charset="0"/>
              </a:rPr>
              <a:t>Those in racially minoritised groups (50%), including Asian or Asian British respondents (58%)</a:t>
            </a:r>
          </a:p>
          <a:p>
            <a:pPr>
              <a:spcAft>
                <a:spcPts val="400"/>
              </a:spcAft>
              <a:defRPr/>
            </a:pPr>
            <a:r>
              <a:rPr lang="en-GB" sz="1200">
                <a:solidFill>
                  <a:srgbClr val="5C5B5A"/>
                </a:solidFill>
                <a:latin typeface="Arial" panose="020B0604020202020204" pitchFamily="34" charset="0"/>
                <a:cs typeface="Arial" panose="020B0604020202020204" pitchFamily="34" charset="0"/>
              </a:rPr>
              <a:t>Those who have had to borrow money or use more credit in the last month (58%)</a:t>
            </a:r>
          </a:p>
          <a:p>
            <a:pPr>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low levels of life satisfaction (57%)</a:t>
            </a:r>
          </a:p>
          <a:p>
            <a:pPr>
              <a:spcAft>
                <a:spcPts val="400"/>
              </a:spcAft>
              <a:defRPr/>
            </a:pPr>
            <a:r>
              <a:rPr lang="en-GB" sz="1200">
                <a:solidFill>
                  <a:srgbClr val="5C5B5A"/>
                </a:solidFill>
                <a:latin typeface="Arial" panose="020B0604020202020204" pitchFamily="34" charset="0"/>
                <a:cs typeface="Arial" panose="020B0604020202020204" pitchFamily="34" charset="0"/>
              </a:rPr>
              <a:t>Those earning below the Real Living Wage (54%)</a:t>
            </a:r>
          </a:p>
          <a:p>
            <a:pPr>
              <a:spcAft>
                <a:spcPts val="4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high </a:t>
            </a:r>
            <a:r>
              <a:rPr lang="en-GB" sz="1200">
                <a:solidFill>
                  <a:srgbClr val="5C5B5A"/>
                </a:solidFill>
                <a:latin typeface="Arial" panose="020B0604020202020204" pitchFamily="34" charset="0"/>
                <a:cs typeface="Arial" panose="020B0604020202020204" pitchFamily="34" charset="0"/>
              </a:rPr>
              <a:t>levels of anxiety (49%)</a:t>
            </a:r>
          </a:p>
          <a:p>
            <a:pPr>
              <a:lnSpc>
                <a:spcPct val="100000"/>
              </a:lnSpc>
              <a:spcBef>
                <a:spcPts val="0"/>
              </a:spcBef>
              <a:spcAft>
                <a:spcPts val="400"/>
              </a:spcAf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New subgroups found in analysis :</a:t>
            </a:r>
          </a:p>
          <a:p>
            <a:pPr>
              <a:spcAft>
                <a:spcPts val="400"/>
              </a:spcAft>
              <a:defRPr/>
            </a:pPr>
            <a:r>
              <a:rPr lang="en-GB" sz="1200">
                <a:solidFill>
                  <a:srgbClr val="5C5B5A"/>
                </a:solidFill>
                <a:latin typeface="Arial" panose="020B0604020202020204" pitchFamily="34" charset="0"/>
                <a:cs typeface="Arial" panose="020B0604020202020204" pitchFamily="34" charset="0"/>
              </a:rPr>
              <a:t>Those who are financially vulnerable (74%)</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are unable to save money in the next year (59%)</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claimed financial support (58%)</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disagree they know enough about their own health (57%)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dissatisfied with their work hours (56%)</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a condition that reduces their ability to do activities by a lot (54%)</a:t>
            </a:r>
          </a:p>
          <a:p>
            <a:pPr>
              <a:lnSpc>
                <a:spcPct val="100000"/>
              </a:lnSpc>
              <a:spcBef>
                <a:spcPts val="0"/>
              </a:spcBef>
              <a:spcAft>
                <a:spcPts val="4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0" name="Text Placeholder 7">
            <a:extLst>
              <a:ext uri="{FF2B5EF4-FFF2-40B4-BE49-F238E27FC236}">
                <a16:creationId xmlns:a16="http://schemas.microsoft.com/office/drawing/2014/main" id="{BE79A8E9-64E5-A3D8-F20A-F0F44542550A}"/>
              </a:ext>
            </a:extLst>
          </p:cNvPr>
          <p:cNvSpPr txBox="1">
            <a:spLocks/>
          </p:cNvSpPr>
          <p:nvPr/>
        </p:nvSpPr>
        <p:spPr>
          <a:xfrm>
            <a:off x="6206302" y="903555"/>
            <a:ext cx="5400000" cy="448346"/>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 who are significantly more likely to find it difficult to afford rent compared to the GM average (</a:t>
            </a:r>
            <a:r>
              <a:rPr kumimoji="0" lang="en-GB"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51</a:t>
            </a:r>
            <a:r>
              <a:rPr kumimoji="0" lang="en-GB" sz="12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a:t>
            </a:r>
            <a:endParaRPr kumimoji="0" lang="en-GB" sz="1200" b="1" i="0" u="none" strike="noStrike" kern="1200" cap="none" spc="0" normalizeH="0" baseline="0" noProof="0">
              <a:ln>
                <a:noFill/>
              </a:ln>
              <a:solidFill>
                <a:schemeClr val="bg1"/>
              </a:solidFill>
              <a:effectLst/>
              <a:uLnTx/>
              <a:uFillTx/>
              <a:latin typeface="Arial"/>
              <a:ea typeface="+mn-ea"/>
              <a:cs typeface="+mn-cs"/>
            </a:endParaRPr>
          </a:p>
        </p:txBody>
      </p:sp>
      <p:sp>
        <p:nvSpPr>
          <p:cNvPr id="11" name="Text Placeholder 4">
            <a:extLst>
              <a:ext uri="{FF2B5EF4-FFF2-40B4-BE49-F238E27FC236}">
                <a16:creationId xmlns:a16="http://schemas.microsoft.com/office/drawing/2014/main" id="{B4CE1FF6-873A-A3A9-52C3-D0A9307AEB87}"/>
              </a:ext>
            </a:extLst>
          </p:cNvPr>
          <p:cNvSpPr txBox="1">
            <a:spLocks/>
          </p:cNvSpPr>
          <p:nvPr/>
        </p:nvSpPr>
        <p:spPr>
          <a:xfrm>
            <a:off x="6209414" y="1352647"/>
            <a:ext cx="5400000" cy="4462151"/>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
              </a:spcAft>
              <a:buNone/>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Subgroups that continue to feature significantly:</a:t>
            </a:r>
          </a:p>
          <a:p>
            <a:pPr>
              <a:spcAft>
                <a:spcPts val="400"/>
              </a:spcAft>
              <a:defRPr/>
            </a:pPr>
            <a:r>
              <a:rPr lang="en-GB" sz="1200">
                <a:solidFill>
                  <a:srgbClr val="5C5B5A"/>
                </a:solidFill>
                <a:latin typeface="Arial" panose="020B0604020202020204" pitchFamily="34" charset="0"/>
                <a:cs typeface="Arial" panose="020B0604020202020204" pitchFamily="34" charset="0"/>
              </a:rPr>
              <a:t>Those who disagree they are able to look after their own health (64%), or know enough about their own health (63%)</a:t>
            </a:r>
          </a:p>
          <a:p>
            <a:pPr>
              <a:spcAft>
                <a:spcPts val="400"/>
              </a:spcAft>
              <a:defRPr/>
            </a:pPr>
            <a:r>
              <a:rPr lang="en-GB" sz="1200">
                <a:solidFill>
                  <a:srgbClr val="5C5B5A"/>
                </a:solidFill>
                <a:latin typeface="Arial" panose="020B0604020202020204" pitchFamily="34" charset="0"/>
                <a:cs typeface="Arial" panose="020B0604020202020204" pitchFamily="34" charset="0"/>
              </a:rPr>
              <a:t>Those who do not feel able to save any money in the next 12 months (63%)</a:t>
            </a:r>
          </a:p>
          <a:p>
            <a:pPr>
              <a:spcAft>
                <a:spcPts val="400"/>
              </a:spcAft>
              <a:defRPr/>
            </a:pPr>
            <a:r>
              <a:rPr lang="en-GB" sz="1200">
                <a:solidFill>
                  <a:srgbClr val="5C5B5A"/>
                </a:solidFill>
                <a:latin typeface="Arial" panose="020B0604020202020204" pitchFamily="34" charset="0"/>
                <a:cs typeface="Arial" panose="020B0604020202020204" pitchFamily="34" charset="0"/>
              </a:rPr>
              <a:t>Those in racially minoritised groups (62%), including Asian or Asian British respondents (63%)</a:t>
            </a:r>
          </a:p>
          <a:p>
            <a:pPr>
              <a:lnSpc>
                <a:spcPct val="100000"/>
              </a:lnSpc>
              <a:spcBef>
                <a:spcPts val="0"/>
              </a:spcBef>
              <a:spcAft>
                <a:spcPts val="4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009690"/>
                </a:solidFill>
                <a:effectLst/>
                <a:uLnTx/>
                <a:uFillTx/>
                <a:latin typeface="Arial" panose="020B0604020202020204" pitchFamily="34" charset="0"/>
                <a:ea typeface="+mn-ea"/>
                <a:cs typeface="Arial" panose="020B0604020202020204" pitchFamily="34" charset="0"/>
              </a:rPr>
              <a:t>New subgroups found in analysis:</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 are financial vulnerable (75%)</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Parents with 19-25-year-olds in the house (70%)</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with low levels of hopefulness (66%)</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whose pay does not fairly reflect their work (63%)</a:t>
            </a:r>
          </a:p>
          <a:p>
            <a:pPr>
              <a:lnSpc>
                <a:spcPct val="100000"/>
              </a:lnSpc>
              <a:spcBef>
                <a:spcPts val="0"/>
              </a:spcBef>
              <a:spcAft>
                <a:spcPts val="200"/>
              </a:spcAft>
              <a:defRPr/>
            </a:pPr>
            <a:r>
              <a:rPr lang="en-GB" sz="1200">
                <a:solidFill>
                  <a:srgbClr val="5C5B5A"/>
                </a:solidFill>
                <a:latin typeface="Arial" panose="020B0604020202020204" pitchFamily="34" charset="0"/>
                <a:cs typeface="Arial" panose="020B0604020202020204" pitchFamily="34" charset="0"/>
              </a:rPr>
              <a:t>Those who have had to borrow money or use more credit in the last month (63%)</a:t>
            </a:r>
          </a:p>
          <a:p>
            <a:pPr>
              <a:spcAft>
                <a:spcPts val="200"/>
              </a:spcAft>
              <a:defRPr/>
            </a:pPr>
            <a:r>
              <a:rPr lang="en-GB" sz="1200">
                <a:solidFill>
                  <a:srgbClr val="5C5B5A"/>
                </a:solidFill>
                <a:latin typeface="Arial" panose="020B0604020202020204" pitchFamily="34" charset="0"/>
                <a:cs typeface="Arial" panose="020B0604020202020204" pitchFamily="34" charset="0"/>
              </a:rPr>
              <a:t>Those earning below the Real Living Wage (52%)</a:t>
            </a:r>
          </a:p>
          <a:p>
            <a:pPr>
              <a:spcAft>
                <a:spcPts val="200"/>
              </a:spcAft>
              <a:defRPr/>
            </a:pPr>
            <a:r>
              <a:rPr lang="en-GB" sz="1200">
                <a:solidFill>
                  <a:srgbClr val="5C5B5A"/>
                </a:solidFill>
                <a:latin typeface="Arial" panose="020B0604020202020204" pitchFamily="34" charset="0"/>
                <a:cs typeface="Arial" panose="020B0604020202020204" pitchFamily="34" charset="0"/>
              </a:rPr>
              <a:t>Those with low levels of life satisfaction (61%)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whose cost of living changed in the last month (61%)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would not recommend their local area (61%)</a:t>
            </a:r>
          </a:p>
          <a:p>
            <a:pPr>
              <a:spcAft>
                <a:spcPts val="200"/>
              </a:spcAft>
              <a:defRPr/>
            </a:pPr>
            <a:r>
              <a:rPr lang="en-GB" sz="1200">
                <a:solidFill>
                  <a:srgbClr val="5C5B5A"/>
                </a:solidFill>
                <a:latin typeface="Arial" panose="020B0604020202020204" pitchFamily="34" charset="0"/>
                <a:cs typeface="Arial" panose="020B0604020202020204" pitchFamily="34" charset="0"/>
              </a:rPr>
              <a:t>Those who first language is not English (60%)</a:t>
            </a: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a:lnSpc>
                <a:spcPct val="100000"/>
              </a:lnSpc>
              <a:spcBef>
                <a:spcPts val="0"/>
              </a:spcBef>
              <a:spcAft>
                <a:spcPts val="200"/>
              </a:spcAft>
              <a:defRPr/>
            </a:pPr>
            <a:endParaRPr lang="en-GB" sz="1200">
              <a:solidFill>
                <a:srgbClr val="5C5B5A"/>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None/>
              <a:tabLst/>
              <a:defRPr/>
            </a:pPr>
            <a:endPar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 name="Text Placeholder 1">
            <a:extLst>
              <a:ext uri="{FF2B5EF4-FFF2-40B4-BE49-F238E27FC236}">
                <a16:creationId xmlns:a16="http://schemas.microsoft.com/office/drawing/2014/main" id="{C2BF225C-6834-350A-93EA-9889C9A35479}"/>
              </a:ext>
            </a:extLst>
          </p:cNvPr>
          <p:cNvSpPr txBox="1">
            <a:spLocks noGrp="1"/>
          </p:cNvSpPr>
          <p:nvPr>
            <p:ph type="body" sz="quarter" idx="11"/>
          </p:nvPr>
        </p:nvSpPr>
        <p:spPr>
          <a:xfrm>
            <a:off x="504694" y="5858681"/>
            <a:ext cx="4743145" cy="239298"/>
          </a:xfrm>
          <a:prstGeom prst="rect">
            <a:avLst/>
          </a:prstGeom>
          <a:noFill/>
        </p:spPr>
        <p:txBody>
          <a:bodyPr vert="horz" wrap="square" lIns="91440" tIns="45720" rIns="91440" bIns="45720" rtlCol="0" anchor="t">
            <a:spAutoFit/>
          </a:bodyPr>
          <a:lstStyle/>
          <a:p>
            <a:r>
              <a:rPr lang="en-GB" sz="1000">
                <a:solidFill>
                  <a:schemeClr val="bg1">
                    <a:lumMod val="50000"/>
                  </a:schemeClr>
                </a:solidFill>
                <a:latin typeface="Arial"/>
                <a:cs typeface="Arial"/>
              </a:rPr>
              <a:t>Subgroup analysis uses merged data from S13-15 combined</a:t>
            </a:r>
            <a:endParaRPr lang="en-GB" sz="1000">
              <a:solidFill>
                <a:schemeClr val="bg1">
                  <a:lumMod val="50000"/>
                </a:schemeClr>
              </a:solidFill>
              <a:latin typeface="Arial" panose="020B0604020202020204" pitchFamily="34" charset="0"/>
              <a:cs typeface="Arial" panose="020B0604020202020204" pitchFamily="34" charset="0"/>
            </a:endParaRPr>
          </a:p>
        </p:txBody>
      </p:sp>
      <p:sp>
        <p:nvSpPr>
          <p:cNvPr id="3" name="Footer Placeholder 4">
            <a:extLst>
              <a:ext uri="{FF2B5EF4-FFF2-40B4-BE49-F238E27FC236}">
                <a16:creationId xmlns:a16="http://schemas.microsoft.com/office/drawing/2014/main" id="{8910D59F-75A6-C05E-BD6A-51B76EC082F0}"/>
              </a:ext>
            </a:extLst>
          </p:cNvPr>
          <p:cNvSpPr txBox="1">
            <a:spLocks/>
          </p:cNvSpPr>
          <p:nvPr/>
        </p:nvSpPr>
        <p:spPr>
          <a:xfrm>
            <a:off x="443111" y="6199317"/>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CL9. How easy or difficult is it to afford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Surveys 13-15, 1160 (All with a mortgage); 1378 (All renters)</a:t>
            </a:r>
          </a:p>
        </p:txBody>
      </p:sp>
    </p:spTree>
    <p:custDataLst>
      <p:tags r:id="rId1"/>
    </p:custDataLst>
    <p:extLst>
      <p:ext uri="{BB962C8B-B14F-4D97-AF65-F5344CB8AC3E}">
        <p14:creationId xmlns:p14="http://schemas.microsoft.com/office/powerpoint/2010/main" val="1299329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12D09-E29A-567B-12D5-2A4D6CEABEE6}"/>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554C1DF-5961-E669-D63A-194324C7851E}"/>
              </a:ext>
            </a:extLst>
          </p:cNvPr>
          <p:cNvSpPr>
            <a:spLocks noGrp="1"/>
          </p:cNvSpPr>
          <p:nvPr>
            <p:ph type="title"/>
          </p:nvPr>
        </p:nvSpPr>
        <p:spPr>
          <a:xfrm>
            <a:off x="372281" y="227529"/>
            <a:ext cx="11533579" cy="369332"/>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Just over a quarter (26%) of respondents</a:t>
            </a:r>
            <a:r>
              <a:rPr lang="en-GB" sz="1800" b="1" dirty="0">
                <a:solidFill>
                  <a:srgbClr val="009690"/>
                </a:solidFill>
                <a:latin typeface="Arial" panose="020B0604020202020204" pitchFamily="34" charset="0"/>
                <a:cs typeface="Arial" panose="020B0604020202020204" pitchFamily="34" charset="0"/>
              </a:rPr>
              <a:t> </a:t>
            </a:r>
            <a:r>
              <a:rPr lang="en-GB" sz="1800" b="1" dirty="0">
                <a:solidFill>
                  <a:schemeClr val="tx1">
                    <a:lumMod val="65000"/>
                    <a:lumOff val="35000"/>
                  </a:schemeClr>
                </a:solidFill>
                <a:latin typeface="Arial" panose="020B0604020202020204" pitchFamily="34" charset="0"/>
                <a:cs typeface="Arial" panose="020B0604020202020204" pitchFamily="34" charset="0"/>
              </a:rPr>
              <a:t>have</a:t>
            </a:r>
            <a:r>
              <a:rPr lang="en-GB" sz="1800" b="1" dirty="0">
                <a:solidFill>
                  <a:srgbClr val="009690"/>
                </a:solidFill>
                <a:latin typeface="Arial" panose="020B0604020202020204" pitchFamily="34" charset="0"/>
                <a:cs typeface="Arial" panose="020B0604020202020204" pitchFamily="34" charset="0"/>
              </a:rPr>
              <a:t> claimed any financial support </a:t>
            </a:r>
            <a:r>
              <a:rPr lang="en-GB" sz="1800" b="1" dirty="0">
                <a:solidFill>
                  <a:srgbClr val="5C5B5A"/>
                </a:solidFill>
                <a:latin typeface="Arial" panose="020B0604020202020204" pitchFamily="34" charset="0"/>
                <a:cs typeface="Arial" panose="020B0604020202020204" pitchFamily="34" charset="0"/>
              </a:rPr>
              <a:t>in the last 12 months. </a:t>
            </a:r>
          </a:p>
        </p:txBody>
      </p:sp>
      <p:sp>
        <p:nvSpPr>
          <p:cNvPr id="4" name="TextBox 3">
            <a:extLst>
              <a:ext uri="{FF2B5EF4-FFF2-40B4-BE49-F238E27FC236}">
                <a16:creationId xmlns:a16="http://schemas.microsoft.com/office/drawing/2014/main" id="{1A9C0142-7421-27ED-B475-FB9AADAEAD59}"/>
              </a:ext>
            </a:extLst>
          </p:cNvPr>
          <p:cNvSpPr txBox="1"/>
          <p:nvPr/>
        </p:nvSpPr>
        <p:spPr>
          <a:xfrm>
            <a:off x="463107" y="1106550"/>
            <a:ext cx="51958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 Have you, or anyone in your household, claimed any financial support in the past 12 months</a:t>
            </a:r>
          </a:p>
        </p:txBody>
      </p:sp>
      <p:graphicFrame>
        <p:nvGraphicFramePr>
          <p:cNvPr id="5" name="Chart 4" descr="Pie chart showing 26% have claimed financial support in the past 12 months ">
            <a:extLst>
              <a:ext uri="{FF2B5EF4-FFF2-40B4-BE49-F238E27FC236}">
                <a16:creationId xmlns:a16="http://schemas.microsoft.com/office/drawing/2014/main" id="{05FA24FA-E883-65C0-DC86-56064446D2CE}"/>
              </a:ext>
            </a:extLst>
          </p:cNvPr>
          <p:cNvGraphicFramePr/>
          <p:nvPr>
            <p:extLst>
              <p:ext uri="{D42A27DB-BD31-4B8C-83A1-F6EECF244321}">
                <p14:modId xmlns:p14="http://schemas.microsoft.com/office/powerpoint/2010/main" val="625949063"/>
              </p:ext>
            </p:extLst>
          </p:nvPr>
        </p:nvGraphicFramePr>
        <p:xfrm>
          <a:off x="500625" y="1424464"/>
          <a:ext cx="4960721" cy="473438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30">
            <a:extLst>
              <a:ext uri="{FF2B5EF4-FFF2-40B4-BE49-F238E27FC236}">
                <a16:creationId xmlns:a16="http://schemas.microsoft.com/office/drawing/2014/main" id="{54220DD7-0661-E6B2-FF27-224BE8523B25}"/>
              </a:ext>
              <a:ext uri="{C183D7F6-B498-43B3-948B-1728B52AA6E4}">
                <adec:decorative xmlns:adec="http://schemas.microsoft.com/office/drawing/2017/decorative" val="0"/>
              </a:ext>
            </a:extLst>
          </p:cNvPr>
          <p:cNvSpPr txBox="1">
            <a:spLocks/>
          </p:cNvSpPr>
          <p:nvPr/>
        </p:nvSpPr>
        <p:spPr>
          <a:xfrm>
            <a:off x="7083102" y="953226"/>
            <a:ext cx="4470844" cy="707322"/>
          </a:xfrm>
          <a:prstGeom prst="rect">
            <a:avLst/>
          </a:prstGeom>
          <a:solidFill>
            <a:schemeClr val="bg2">
              <a:lumMod val="90000"/>
              <a:alpha val="21000"/>
            </a:scheme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who have claimed financial support in the last year at significantly higher rates c</a:t>
            </a:r>
            <a:r>
              <a:rPr lang="en-GB" sz="1200" b="1">
                <a:solidFill>
                  <a:srgbClr val="5C5B5A"/>
                </a:solidFill>
                <a:latin typeface="Arial"/>
              </a:rPr>
              <a:t>ompared to the GM average (26%):</a:t>
            </a: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32" name="Content Placeholder 32">
            <a:extLst>
              <a:ext uri="{FF2B5EF4-FFF2-40B4-BE49-F238E27FC236}">
                <a16:creationId xmlns:a16="http://schemas.microsoft.com/office/drawing/2014/main" id="{5F22BDB4-6475-1AA1-0978-16B9D1B06CD7}"/>
              </a:ext>
            </a:extLst>
          </p:cNvPr>
          <p:cNvSpPr txBox="1">
            <a:spLocks/>
          </p:cNvSpPr>
          <p:nvPr/>
        </p:nvSpPr>
        <p:spPr>
          <a:xfrm>
            <a:off x="7083101" y="1660548"/>
            <a:ext cx="4470845" cy="4244226"/>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with caring responsibilities (46%), or previously did (43%)</a:t>
            </a:r>
          </a:p>
          <a:p>
            <a:pPr>
              <a:lnSpc>
                <a:spcPct val="100000"/>
              </a:lnSpc>
              <a:spcBef>
                <a:spcPts val="0"/>
              </a:spcBef>
              <a:spcAft>
                <a:spcPts val="400"/>
              </a:spcAf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Pare</a:t>
            </a:r>
            <a:r>
              <a:rPr lang="en-GB" sz="1200">
                <a:solidFill>
                  <a:srgbClr val="5C5B5A"/>
                </a:solidFill>
                <a:latin typeface="Arial" panose="020B0604020202020204" pitchFamily="34" charset="0"/>
                <a:cs typeface="Arial" panose="020B0604020202020204" pitchFamily="34" charset="0"/>
              </a:rPr>
              <a:t>nts with children in early years education (45%), or college (41%)</a:t>
            </a:r>
          </a:p>
          <a:p>
            <a:pPr>
              <a:lnSpc>
                <a:spcPct val="100000"/>
              </a:lnSpc>
              <a:spcBef>
                <a:spcPts val="0"/>
              </a:spcBef>
              <a:spcAft>
                <a:spcPts val="400"/>
              </a:spcAf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with a disability (42%), including those with mental ill health (50%), other disability (45%), a mobility disability (42%)</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Parents using any funded childcare schemes (41%)</a:t>
            </a:r>
          </a:p>
          <a:p>
            <a:pPr>
              <a:lnSpc>
                <a:spcPct val="100000"/>
              </a:lnSpc>
              <a:spcBef>
                <a:spcPts val="0"/>
              </a:spcBef>
              <a:spcAft>
                <a:spcPts val="400"/>
              </a:spcAft>
              <a:defRPr/>
            </a:pPr>
            <a:r>
              <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Renters (37%), </a:t>
            </a:r>
            <a:r>
              <a:rPr lang="en-GB" sz="1200">
                <a:solidFill>
                  <a:srgbClr val="5C5B5A"/>
                </a:solidFill>
                <a:latin typeface="Arial" panose="020B0604020202020204" pitchFamily="34" charset="0"/>
                <a:cs typeface="Arial" panose="020B0604020202020204" pitchFamily="34" charset="0"/>
              </a:rPr>
              <a:t>including those renting from a local authority / council (40%), housing association or trust (40%),</a:t>
            </a:r>
            <a:endParaRPr kumimoji="0" lang="en-GB" sz="120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GB" sz="4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have volunteered or donated to a baby bank (60%)</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not in work due to ill health or disability (49%), or homemakers (42%)</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earning below the Real Living Wage (47%)</a:t>
            </a:r>
          </a:p>
          <a:p>
            <a:pPr>
              <a:lnSpc>
                <a:spcPct val="100000"/>
              </a:lnSpc>
              <a:spcBef>
                <a:spcPts val="0"/>
              </a:spcBef>
              <a:spcAft>
                <a:spcPts val="400"/>
              </a:spcAft>
              <a:defRPr/>
            </a:pPr>
            <a:r>
              <a:rPr lang="en-GB" sz="1200">
                <a:solidFill>
                  <a:srgbClr val="5C5B5A"/>
                </a:solidFill>
                <a:latin typeface="Arial" panose="020B0604020202020204" pitchFamily="34" charset="0"/>
                <a:cs typeface="Arial" panose="020B0604020202020204" pitchFamily="34" charset="0"/>
              </a:rPr>
              <a:t>Those who disagree they know enough about their own health (42%)</a:t>
            </a:r>
          </a:p>
          <a:p>
            <a:pPr>
              <a:lnSpc>
                <a:spcPct val="100000"/>
              </a:lnSpc>
              <a:spcBef>
                <a:spcPts val="0"/>
              </a:spcBef>
              <a:spcAft>
                <a:spcPts val="400"/>
              </a:spcAft>
              <a:defRPr/>
            </a:pPr>
            <a:endParaRPr lang="en-GB" sz="120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a:solidFill>
                <a:srgbClr val="5C5B5A"/>
              </a:solidFill>
              <a:latin typeface="Arial" panose="020B0604020202020204" pitchFamily="34" charset="0"/>
              <a:cs typeface="Arial" panose="020B0604020202020204" pitchFamily="34" charset="0"/>
            </a:endParaRPr>
          </a:p>
        </p:txBody>
      </p:sp>
      <p:sp>
        <p:nvSpPr>
          <p:cNvPr id="9" name="Footer Placeholder 4">
            <a:extLst>
              <a:ext uri="{FF2B5EF4-FFF2-40B4-BE49-F238E27FC236}">
                <a16:creationId xmlns:a16="http://schemas.microsoft.com/office/drawing/2014/main" id="{850AF958-609F-09F7-5D02-06E2EFDD4D0B}"/>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FS1. Have you, or anyone in your household, claimed any financial support in the past 12 months (including but not limited to pension credits, free school meals, council tax reduction </a:t>
            </a:r>
            <a:r>
              <a:rPr kumimoji="0" lang="en-GB" sz="900" b="0" i="0" u="none" kern="1200" cap="none" spc="0" normalizeH="0" baseline="0" noProof="0">
                <a:ln>
                  <a:noFill/>
                </a:ln>
                <a:solidFill>
                  <a:srgbClr val="FFFFFF">
                    <a:lumMod val="50000"/>
                  </a:srgbClr>
                </a:solidFill>
                <a:effectLst/>
                <a:uLnTx/>
                <a:uFillTx/>
                <a:latin typeface="Arial"/>
                <a:ea typeface="+mn-ea"/>
                <a:cs typeface="Arial" panose="020B0604020202020204" pitchFamily="34" charset="0"/>
              </a:rPr>
              <a:t>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FFFFFF">
                    <a:lumMod val="50000"/>
                  </a:srgbClr>
                </a:solidFill>
                <a:latin typeface="Arial"/>
                <a:cs typeface="Arial" panose="020B0604020202020204" pitchFamily="34" charset="0"/>
              </a:rPr>
              <a:t>Unweighted base: 1517 (All respondents)</a:t>
            </a:r>
            <a:endParaRPr kumimoji="0" lang="en-GB" sz="900" b="0" i="0" u="non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FE157D9E-65C6-E419-D64C-D34FEB4BBB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1769278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1095-2424-A309-E165-A63C359689DA}"/>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9E5D4C54-CE2E-DCD4-8FD8-6107A423A0CF}"/>
              </a:ext>
            </a:extLst>
          </p:cNvPr>
          <p:cNvSpPr>
            <a:spLocks noGrp="1"/>
          </p:cNvSpPr>
          <p:nvPr>
            <p:ph type="title"/>
          </p:nvPr>
        </p:nvSpPr>
        <p:spPr>
          <a:xfrm>
            <a:off x="372281" y="161952"/>
            <a:ext cx="11533579" cy="923330"/>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Financial support is often means tested and this is reflected in the </a:t>
            </a:r>
            <a:r>
              <a:rPr lang="en-GB" sz="1800" b="1" dirty="0">
                <a:solidFill>
                  <a:srgbClr val="009690"/>
                </a:solidFill>
                <a:latin typeface="Arial" panose="020B0604020202020204" pitchFamily="34" charset="0"/>
                <a:cs typeface="Arial" panose="020B0604020202020204" pitchFamily="34" charset="0"/>
              </a:rPr>
              <a:t>top three reasons why people have not claimed such support</a:t>
            </a:r>
            <a:r>
              <a:rPr lang="en-GB" sz="1800" b="1" dirty="0">
                <a:solidFill>
                  <a:srgbClr val="5C5B5A"/>
                </a:solidFill>
                <a:latin typeface="Arial" panose="020B0604020202020204" pitchFamily="34" charset="0"/>
                <a:cs typeface="Arial" panose="020B0604020202020204" pitchFamily="34" charset="0"/>
              </a:rPr>
              <a:t>: i.e. they were not eligible (41%), they earn too much to claim it (30%) or they don’t need it (22%). Beyond this, the main barrier to claiming financial support is knowledge</a:t>
            </a:r>
          </a:p>
        </p:txBody>
      </p:sp>
      <p:sp>
        <p:nvSpPr>
          <p:cNvPr id="6" name="TextBox 5">
            <a:extLst>
              <a:ext uri="{FF2B5EF4-FFF2-40B4-BE49-F238E27FC236}">
                <a16:creationId xmlns:a16="http://schemas.microsoft.com/office/drawing/2014/main" id="{4B53485C-1030-0BC0-8F26-ABD986EF8043}"/>
              </a:ext>
            </a:extLst>
          </p:cNvPr>
          <p:cNvSpPr txBox="1"/>
          <p:nvPr/>
        </p:nvSpPr>
        <p:spPr>
          <a:xfrm>
            <a:off x="2329133" y="1137328"/>
            <a:ext cx="9069202" cy="307777"/>
          </a:xfrm>
          <a:prstGeom prst="rect">
            <a:avLst/>
          </a:prstGeom>
          <a:noFill/>
        </p:spPr>
        <p:txBody>
          <a:bodyPr wrap="square" rtlCol="0">
            <a:spAutoFit/>
          </a:bodyPr>
          <a:lstStyle/>
          <a:p>
            <a:pPr algn="ctr">
              <a:defRPr sz="1200" b="0" i="0" u="none" strike="noStrike" kern="1200" spc="0" baseline="0">
                <a:solidFill>
                  <a:prstClr val="black">
                    <a:lumMod val="65000"/>
                    <a:lumOff val="35000"/>
                  </a:prstClr>
                </a:solidFill>
                <a:latin typeface="+mn-lt"/>
                <a:ea typeface="+mn-ea"/>
                <a:cs typeface="+mn-cs"/>
              </a:defRPr>
            </a:pPr>
            <a:r>
              <a:rPr lang="en-GB" sz="1400" b="1">
                <a:solidFill>
                  <a:srgbClr val="5C5B5A"/>
                </a:solidFill>
                <a:latin typeface="Arial" panose="020B0604020202020204" pitchFamily="34" charset="0"/>
                <a:ea typeface="Calibri" panose="020F0502020204030204" pitchFamily="34" charset="0"/>
              </a:rPr>
              <a:t>Among those who have not, why have you not claimed financial support? (n=1,052)</a:t>
            </a:r>
          </a:p>
        </p:txBody>
      </p:sp>
      <p:graphicFrame>
        <p:nvGraphicFramePr>
          <p:cNvPr id="7" name="Chart 6" descr="Bar chart showing that 41% have not claimed financial support because they are not eligible, 30% because they earn too much to claim it and 22% because they don't need it">
            <a:extLst>
              <a:ext uri="{FF2B5EF4-FFF2-40B4-BE49-F238E27FC236}">
                <a16:creationId xmlns:a16="http://schemas.microsoft.com/office/drawing/2014/main" id="{D7A78A4F-F92F-6136-69F5-4C32EADBBC17}"/>
              </a:ext>
            </a:extLst>
          </p:cNvPr>
          <p:cNvGraphicFramePr/>
          <p:nvPr>
            <p:extLst>
              <p:ext uri="{D42A27DB-BD31-4B8C-83A1-F6EECF244321}">
                <p14:modId xmlns:p14="http://schemas.microsoft.com/office/powerpoint/2010/main" val="2800977308"/>
              </p:ext>
            </p:extLst>
          </p:nvPr>
        </p:nvGraphicFramePr>
        <p:xfrm>
          <a:off x="2458308" y="1543590"/>
          <a:ext cx="7034535" cy="4734386"/>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DC254309-8331-54EC-A220-BA2765EC4D31}"/>
              </a:ext>
            </a:extLst>
          </p:cNvPr>
          <p:cNvSpPr txBox="1"/>
          <p:nvPr/>
        </p:nvSpPr>
        <p:spPr>
          <a:xfrm>
            <a:off x="7085764" y="2879111"/>
            <a:ext cx="2854940" cy="846386"/>
          </a:xfrm>
          <a:prstGeom prst="rect">
            <a:avLst/>
          </a:prstGeom>
          <a:noFill/>
          <a:ln>
            <a:solidFill>
              <a:schemeClr val="bg1"/>
            </a:solidFill>
          </a:ln>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16% Black or Black British respondents</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14% 4+ person households</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14% Those living in Manchester</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13% those aged 25-34</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12% Renters </a:t>
            </a:r>
          </a:p>
        </p:txBody>
      </p:sp>
      <p:sp>
        <p:nvSpPr>
          <p:cNvPr id="12" name="TextBox 11">
            <a:extLst>
              <a:ext uri="{FF2B5EF4-FFF2-40B4-BE49-F238E27FC236}">
                <a16:creationId xmlns:a16="http://schemas.microsoft.com/office/drawing/2014/main" id="{AF7A5DD0-E405-E84A-006C-11BC7153F897}"/>
              </a:ext>
            </a:extLst>
          </p:cNvPr>
          <p:cNvSpPr txBox="1"/>
          <p:nvPr/>
        </p:nvSpPr>
        <p:spPr>
          <a:xfrm>
            <a:off x="9615999" y="2573266"/>
            <a:ext cx="2854940" cy="846386"/>
          </a:xfrm>
          <a:prstGeom prst="rect">
            <a:avLst/>
          </a:prstGeom>
          <a:noFill/>
          <a:ln>
            <a:noFill/>
          </a:ln>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24% Those aged 25-34</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24% Those with kids in secondary school</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20% Those in full-time employment</a:t>
            </a:r>
          </a:p>
          <a:p>
            <a:pPr marL="0" marR="0" indent="0" algn="l" defTabSz="914400" rtl="0" eaLnBrk="1" fontAlgn="auto" latinLnBrk="0" hangingPunct="1">
              <a:lnSpc>
                <a:spcPct val="100000"/>
              </a:lnSpc>
              <a:spcBef>
                <a:spcPts val="0"/>
              </a:spcBef>
              <a:spcAft>
                <a:spcPts val="0"/>
              </a:spcAft>
              <a:buClrTx/>
              <a:buSzTx/>
              <a:buFontTx/>
              <a:buNone/>
              <a:tabLst/>
            </a:pPr>
            <a:endParaRPr lang="en-GB" sz="1100">
              <a:solidFill>
                <a:srgbClr val="5C5B5A"/>
              </a:solidFill>
              <a:latin typeface="Arial"/>
            </a:endParaRPr>
          </a:p>
          <a:p>
            <a:pPr marL="0" marR="0" indent="0" algn="l" defTabSz="914400" rtl="0" eaLnBrk="1" fontAlgn="auto" latinLnBrk="0" hangingPunct="1">
              <a:lnSpc>
                <a:spcPct val="100000"/>
              </a:lnSpc>
              <a:spcBef>
                <a:spcPts val="0"/>
              </a:spcBef>
              <a:spcAft>
                <a:spcPts val="0"/>
              </a:spcAft>
              <a:buClrTx/>
              <a:buSzTx/>
              <a:buFontTx/>
              <a:buNone/>
              <a:tabLst/>
            </a:pPr>
            <a:endParaRPr lang="en-GB" sz="1100">
              <a:solidFill>
                <a:srgbClr val="5C5B5A"/>
              </a:solidFill>
              <a:latin typeface="Arial"/>
            </a:endParaRPr>
          </a:p>
        </p:txBody>
      </p:sp>
      <p:cxnSp>
        <p:nvCxnSpPr>
          <p:cNvPr id="2" name="Straight Arrow Connector 1">
            <a:extLst>
              <a:ext uri="{FF2B5EF4-FFF2-40B4-BE49-F238E27FC236}">
                <a16:creationId xmlns:a16="http://schemas.microsoft.com/office/drawing/2014/main" id="{64DF696D-F7D4-F969-E2B0-EFD375C5D20D}"/>
              </a:ext>
              <a:ext uri="{C183D7F6-B498-43B3-948B-1728B52AA6E4}">
                <adec:decorative xmlns:adec="http://schemas.microsoft.com/office/drawing/2017/decorative" val="1"/>
              </a:ext>
            </a:extLst>
          </p:cNvPr>
          <p:cNvCxnSpPr>
            <a:cxnSpLocks/>
          </p:cNvCxnSpPr>
          <p:nvPr/>
        </p:nvCxnSpPr>
        <p:spPr>
          <a:xfrm>
            <a:off x="6627142" y="2958208"/>
            <a:ext cx="407401"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A98CD93C-BCC4-7A51-BA9E-BD5A9C4E409F}"/>
              </a:ext>
              <a:ext uri="{C183D7F6-B498-43B3-948B-1728B52AA6E4}">
                <adec:decorative xmlns:adec="http://schemas.microsoft.com/office/drawing/2017/decorative" val="1"/>
              </a:ext>
            </a:extLst>
          </p:cNvPr>
          <p:cNvCxnSpPr>
            <a:cxnSpLocks/>
          </p:cNvCxnSpPr>
          <p:nvPr/>
        </p:nvCxnSpPr>
        <p:spPr>
          <a:xfrm>
            <a:off x="6435510" y="4550109"/>
            <a:ext cx="1052929"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DDCC832-A3AB-C0A5-4C02-4637554778F6}"/>
              </a:ext>
            </a:extLst>
          </p:cNvPr>
          <p:cNvSpPr txBox="1"/>
          <p:nvPr/>
        </p:nvSpPr>
        <p:spPr>
          <a:xfrm>
            <a:off x="7533704" y="4468024"/>
            <a:ext cx="3339508" cy="846386"/>
          </a:xfrm>
          <a:prstGeom prst="rect">
            <a:avLst/>
          </a:prstGeom>
          <a:noFill/>
          <a:ln>
            <a:solidFill>
              <a:schemeClr val="bg1"/>
            </a:solidFill>
          </a:ln>
        </p:spPr>
        <p:txBody>
          <a:bodyPr wrap="square" lIns="0" tIns="0" rIns="0" bIns="0" rtlCol="0" anchor="t">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10% Those renting from the Local Authority / Council </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9% Those aged 16-24</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8% Those working in the public sector</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6% Those with a disability</a:t>
            </a:r>
          </a:p>
          <a:p>
            <a:pPr marL="0" marR="0" indent="0" algn="l" defTabSz="914400" rtl="0" eaLnBrk="1" fontAlgn="auto" latinLnBrk="0" hangingPunct="1">
              <a:lnSpc>
                <a:spcPct val="100000"/>
              </a:lnSpc>
              <a:spcBef>
                <a:spcPts val="0"/>
              </a:spcBef>
              <a:spcAft>
                <a:spcPts val="0"/>
              </a:spcAft>
              <a:buClrTx/>
              <a:buSzTx/>
              <a:buFontTx/>
              <a:buNone/>
              <a:tabLst/>
            </a:pPr>
            <a:r>
              <a:rPr lang="en-GB" sz="1100">
                <a:solidFill>
                  <a:srgbClr val="5C5B5A"/>
                </a:solidFill>
                <a:latin typeface="Arial"/>
              </a:rPr>
              <a:t>6% Those in full-time employment</a:t>
            </a:r>
          </a:p>
        </p:txBody>
      </p:sp>
      <p:cxnSp>
        <p:nvCxnSpPr>
          <p:cNvPr id="15" name="Straight Arrow Connector 14">
            <a:extLst>
              <a:ext uri="{FF2B5EF4-FFF2-40B4-BE49-F238E27FC236}">
                <a16:creationId xmlns:a16="http://schemas.microsoft.com/office/drawing/2014/main" id="{D501FA99-D765-8E3E-8CD3-2B94EF6F7CD2}"/>
              </a:ext>
              <a:ext uri="{C183D7F6-B498-43B3-948B-1728B52AA6E4}">
                <adec:decorative xmlns:adec="http://schemas.microsoft.com/office/drawing/2017/decorative" val="1"/>
              </a:ext>
            </a:extLst>
          </p:cNvPr>
          <p:cNvCxnSpPr>
            <a:cxnSpLocks/>
          </p:cNvCxnSpPr>
          <p:nvPr/>
        </p:nvCxnSpPr>
        <p:spPr>
          <a:xfrm>
            <a:off x="7488439" y="2649498"/>
            <a:ext cx="2108234"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FE55C62E-A13E-B2AA-52A4-A596369F047B}"/>
              </a:ext>
            </a:extLst>
          </p:cNvPr>
          <p:cNvSpPr txBox="1">
            <a:spLocks/>
          </p:cNvSpPr>
          <p:nvPr/>
        </p:nvSpPr>
        <p:spPr>
          <a:xfrm>
            <a:off x="372281" y="6419273"/>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a:solidFill>
                  <a:srgbClr val="FFFFFF">
                    <a:lumMod val="50000"/>
                  </a:srgbClr>
                </a:solidFill>
                <a:latin typeface="Arial"/>
                <a:cs typeface="Arial" panose="020B0604020202020204" pitchFamily="34" charset="0"/>
              </a:rPr>
              <a:t>FS2. Which of the below reasons best describe why you or anyone in your household do not claim any of these? Unweighted base: 1052 (All who do not claim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kern="1200" cap="none" spc="0" normalizeH="0" baseline="0" noProof="0">
                <a:ln>
                  <a:noFill/>
                </a:ln>
                <a:solidFill>
                  <a:srgbClr val="FFFFFF">
                    <a:lumMod val="50000"/>
                  </a:srgbClr>
                </a:solidFill>
                <a:effectLst/>
                <a:uLnTx/>
                <a:uFillTx/>
                <a:latin typeface="Arial"/>
                <a:ea typeface="+mn-ea"/>
                <a:cs typeface="Arial" panose="020B0604020202020204" pitchFamily="34" charset="0"/>
              </a:rPr>
              <a:t>Only codes above 3% shown </a:t>
            </a:r>
          </a:p>
        </p:txBody>
      </p:sp>
      <p:sp>
        <p:nvSpPr>
          <p:cNvPr id="8" name="Slide Number Placeholder 4">
            <a:extLst>
              <a:ext uri="{FF2B5EF4-FFF2-40B4-BE49-F238E27FC236}">
                <a16:creationId xmlns:a16="http://schemas.microsoft.com/office/drawing/2014/main" id="{B6294F5C-2480-25A8-9B22-054A868A8A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0590349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3310690" y="1229099"/>
            <a:ext cx="5570620" cy="215444"/>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515151"/>
                </a:solidFill>
                <a:effectLst/>
                <a:uLnTx/>
                <a:uFillTx/>
                <a:latin typeface="Arial" panose="020B0604020202020204" pitchFamily="34" charset="0"/>
                <a:ea typeface="Calibri" panose="020F0502020204030204" pitchFamily="34" charset="0"/>
                <a:cs typeface="Arial" panose="020B0604020202020204" pitchFamily="34" charset="0"/>
              </a:rPr>
              <a:t>Are you aware of any of the following types of financial support? </a:t>
            </a:r>
          </a:p>
        </p:txBody>
      </p:sp>
      <p:sp>
        <p:nvSpPr>
          <p:cNvPr id="29" name="Title 28">
            <a:extLst>
              <a:ext uri="{FF2B5EF4-FFF2-40B4-BE49-F238E27FC236}">
                <a16:creationId xmlns:a16="http://schemas.microsoft.com/office/drawing/2014/main" id="{DF601501-D511-3177-2748-89D19D1F0943}"/>
              </a:ext>
              <a:ext uri="{C183D7F6-B498-43B3-948B-1728B52AA6E4}">
                <adec:decorative xmlns:adec="http://schemas.microsoft.com/office/drawing/2017/decorative" val="1"/>
              </a:ext>
            </a:extLst>
          </p:cNvPr>
          <p:cNvSpPr txBox="1">
            <a:spLocks noGrp="1"/>
          </p:cNvSpPr>
          <p:nvPr>
            <p:ph type="title" idx="4294967295"/>
          </p:nvPr>
        </p:nvSpPr>
        <p:spPr>
          <a:xfrm>
            <a:off x="350194" y="151019"/>
            <a:ext cx="11444931"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Most </a:t>
            </a:r>
            <a:r>
              <a:rPr kumimoji="0" lang="en-GB" sz="1800" b="1" i="0" u="none" strike="noStrike" kern="1200" cap="none" spc="0" normalizeH="0" baseline="0" noProof="0" dirty="0">
                <a:ln>
                  <a:noFill/>
                </a:ln>
                <a:solidFill>
                  <a:srgbClr val="009690"/>
                </a:solidFill>
                <a:effectLst/>
                <a:uLnTx/>
                <a:uFillTx/>
                <a:latin typeface="Arial"/>
                <a:ea typeface="+mn-ea"/>
                <a:cs typeface="+mn-cs"/>
              </a:rPr>
              <a:t>forms of financial support </a:t>
            </a:r>
            <a:r>
              <a:rPr kumimoji="0" lang="en-GB" sz="1800" b="1" i="0" u="none" strike="noStrike" kern="1200" cap="none" spc="0" normalizeH="0" baseline="0" noProof="0" dirty="0">
                <a:ln>
                  <a:noFill/>
                </a:ln>
                <a:solidFill>
                  <a:srgbClr val="5C5B5A"/>
                </a:solidFill>
                <a:effectLst/>
                <a:uLnTx/>
                <a:uFillTx/>
                <a:latin typeface="Arial"/>
                <a:ea typeface="+mn-ea"/>
                <a:cs typeface="+mn-cs"/>
              </a:rPr>
              <a:t>are known by GM respondents, with some fluctuations since this question was last asked in March 2023. However, awareness of several forms of financial support have fallen significantly since just over 18 months ago in March 2023 (this includes Council Tax Reduction and Support with Energy Assistance)</a:t>
            </a:r>
          </a:p>
        </p:txBody>
      </p:sp>
      <p:graphicFrame>
        <p:nvGraphicFramePr>
          <p:cNvPr id="8" name="Chart 7" descr="Bar chart showing awareness of types of financial support. 84% were aware of free school meals in July-October 24, down from 87% in march 23. 96% are aware of any form of financial support.">
            <a:extLst>
              <a:ext uri="{FF2B5EF4-FFF2-40B4-BE49-F238E27FC236}">
                <a16:creationId xmlns:a16="http://schemas.microsoft.com/office/drawing/2014/main" id="{83CB112E-B1AA-307D-97F9-B943F65223DC}"/>
              </a:ext>
            </a:extLst>
          </p:cNvPr>
          <p:cNvGraphicFramePr/>
          <p:nvPr>
            <p:extLst>
              <p:ext uri="{D42A27DB-BD31-4B8C-83A1-F6EECF244321}">
                <p14:modId xmlns:p14="http://schemas.microsoft.com/office/powerpoint/2010/main" val="2604177158"/>
              </p:ext>
            </p:extLst>
          </p:nvPr>
        </p:nvGraphicFramePr>
        <p:xfrm>
          <a:off x="1582987" y="1568110"/>
          <a:ext cx="9026026" cy="4784754"/>
        </p:xfrm>
        <a:graphic>
          <a:graphicData uri="http://schemas.openxmlformats.org/drawingml/2006/chart">
            <c:chart xmlns:c="http://schemas.openxmlformats.org/drawingml/2006/chart" xmlns:r="http://schemas.openxmlformats.org/officeDocument/2006/relationships" r:id="rId4"/>
          </a:graphicData>
        </a:graphic>
      </p:graphicFrame>
      <p:grpSp>
        <p:nvGrpSpPr>
          <p:cNvPr id="18" name="Group 17">
            <a:extLst>
              <a:ext uri="{FF2B5EF4-FFF2-40B4-BE49-F238E27FC236}">
                <a16:creationId xmlns:a16="http://schemas.microsoft.com/office/drawing/2014/main" id="{295B7E78-E795-F830-FB84-3E75A4BC1967}"/>
              </a:ext>
              <a:ext uri="{C183D7F6-B498-43B3-948B-1728B52AA6E4}">
                <adec:decorative xmlns:adec="http://schemas.microsoft.com/office/drawing/2017/decorative" val="1"/>
              </a:ext>
            </a:extLst>
          </p:cNvPr>
          <p:cNvGrpSpPr/>
          <p:nvPr/>
        </p:nvGrpSpPr>
        <p:grpSpPr>
          <a:xfrm>
            <a:off x="9228188" y="5972928"/>
            <a:ext cx="2726361" cy="269304"/>
            <a:chOff x="229117" y="5927615"/>
            <a:chExt cx="2726361" cy="269304"/>
          </a:xfrm>
        </p:grpSpPr>
        <p:grpSp>
          <p:nvGrpSpPr>
            <p:cNvPr id="19" name="Group 18" descr="Green and Red arrows to signify when a statistic is significantly higher or lower than the previous survey.">
              <a:extLst>
                <a:ext uri="{FF2B5EF4-FFF2-40B4-BE49-F238E27FC236}">
                  <a16:creationId xmlns:a16="http://schemas.microsoft.com/office/drawing/2014/main" id="{3439F482-70EC-3CB6-6835-25EE4112048B}"/>
                </a:ext>
              </a:extLst>
            </p:cNvPr>
            <p:cNvGrpSpPr/>
            <p:nvPr/>
          </p:nvGrpSpPr>
          <p:grpSpPr>
            <a:xfrm>
              <a:off x="229117" y="5927615"/>
              <a:ext cx="2726361" cy="269304"/>
              <a:chOff x="520117" y="5772736"/>
              <a:chExt cx="2726361" cy="269304"/>
            </a:xfrm>
          </p:grpSpPr>
          <p:sp>
            <p:nvSpPr>
              <p:cNvPr id="21" name="Arrow: Down 20">
                <a:extLst>
                  <a:ext uri="{FF2B5EF4-FFF2-40B4-BE49-F238E27FC236}">
                    <a16:creationId xmlns:a16="http://schemas.microsoft.com/office/drawing/2014/main" id="{76E20C22-C17D-F6C9-A531-2D75B5542C47}"/>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48141BFD-64BA-ED2E-06F7-394B073F464C}"/>
                  </a:ext>
                </a:extLst>
              </p:cNvPr>
              <p:cNvSpPr txBox="1"/>
              <p:nvPr/>
            </p:nvSpPr>
            <p:spPr>
              <a:xfrm>
                <a:off x="884934" y="5772736"/>
                <a:ext cx="2361544"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S6</a:t>
                </a:r>
              </a:p>
            </p:txBody>
          </p:sp>
        </p:grpSp>
        <p:sp>
          <p:nvSpPr>
            <p:cNvPr id="20" name="Arrow: Down 19">
              <a:extLst>
                <a:ext uri="{FF2B5EF4-FFF2-40B4-BE49-F238E27FC236}">
                  <a16:creationId xmlns:a16="http://schemas.microsoft.com/office/drawing/2014/main" id="{9CFEFA33-DD86-0634-DCD3-978E4F708AF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Arrow: Down 12">
            <a:extLst>
              <a:ext uri="{FF2B5EF4-FFF2-40B4-BE49-F238E27FC236}">
                <a16:creationId xmlns:a16="http://schemas.microsoft.com/office/drawing/2014/main" id="{C20EDFCC-03FC-53CD-7E5E-C6D10BC92CE5}"/>
              </a:ext>
              <a:ext uri="{C183D7F6-B498-43B3-948B-1728B52AA6E4}">
                <adec:decorative xmlns:adec="http://schemas.microsoft.com/office/drawing/2017/decorative" val="1"/>
              </a:ext>
            </a:extLst>
          </p:cNvPr>
          <p:cNvSpPr/>
          <p:nvPr/>
        </p:nvSpPr>
        <p:spPr>
          <a:xfrm>
            <a:off x="9513309" y="274115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6C7CCEDF-86A1-C3E3-C263-548E4E054545}"/>
              </a:ext>
              <a:ext uri="{C183D7F6-B498-43B3-948B-1728B52AA6E4}">
                <adec:decorative xmlns:adec="http://schemas.microsoft.com/office/drawing/2017/decorative" val="1"/>
              </a:ext>
            </a:extLst>
          </p:cNvPr>
          <p:cNvSpPr/>
          <p:nvPr/>
        </p:nvSpPr>
        <p:spPr>
          <a:xfrm>
            <a:off x="9068797" y="312782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55D49DF2-CBC3-8E56-C124-D0D42A41738F}"/>
              </a:ext>
              <a:ext uri="{C183D7F6-B498-43B3-948B-1728B52AA6E4}">
                <adec:decorative xmlns:adec="http://schemas.microsoft.com/office/drawing/2017/decorative" val="1"/>
              </a:ext>
            </a:extLst>
          </p:cNvPr>
          <p:cNvSpPr/>
          <p:nvPr/>
        </p:nvSpPr>
        <p:spPr>
          <a:xfrm>
            <a:off x="8736512" y="352098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EACBF926-299F-69D5-67D1-EF979686CB6C}"/>
              </a:ext>
              <a:ext uri="{C183D7F6-B498-43B3-948B-1728B52AA6E4}">
                <adec:decorative xmlns:adec="http://schemas.microsoft.com/office/drawing/2017/decorative" val="1"/>
              </a:ext>
            </a:extLst>
          </p:cNvPr>
          <p:cNvSpPr/>
          <p:nvPr/>
        </p:nvSpPr>
        <p:spPr>
          <a:xfrm>
            <a:off x="7836621" y="430448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343402CC-959F-0EE4-3517-233AE7549C68}"/>
              </a:ext>
              <a:ext uri="{C183D7F6-B498-43B3-948B-1728B52AA6E4}">
                <adec:decorative xmlns:adec="http://schemas.microsoft.com/office/drawing/2017/decorative" val="1"/>
              </a:ext>
            </a:extLst>
          </p:cNvPr>
          <p:cNvSpPr/>
          <p:nvPr/>
        </p:nvSpPr>
        <p:spPr>
          <a:xfrm>
            <a:off x="7804328" y="470158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B2CDD670-EE4F-A24C-E384-751BF6256F5D}"/>
              </a:ext>
              <a:ext uri="{C183D7F6-B498-43B3-948B-1728B52AA6E4}">
                <adec:decorative xmlns:adec="http://schemas.microsoft.com/office/drawing/2017/decorative" val="1"/>
              </a:ext>
            </a:extLst>
          </p:cNvPr>
          <p:cNvSpPr/>
          <p:nvPr/>
        </p:nvSpPr>
        <p:spPr>
          <a:xfrm>
            <a:off x="7644937" y="5088117"/>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16B41B78-61EC-9F88-0800-8A0DD51F3417}"/>
              </a:ext>
              <a:ext uri="{C183D7F6-B498-43B3-948B-1728B52AA6E4}">
                <adec:decorative xmlns:adec="http://schemas.microsoft.com/office/drawing/2017/decorative" val="1"/>
              </a:ext>
            </a:extLst>
          </p:cNvPr>
          <p:cNvSpPr/>
          <p:nvPr/>
        </p:nvSpPr>
        <p:spPr>
          <a:xfrm>
            <a:off x="7090916" y="5873552"/>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B2FBE6C5-8BD5-E666-DFBD-154DC411E5E4}"/>
              </a:ext>
              <a:ext uri="{C183D7F6-B498-43B3-948B-1728B52AA6E4}">
                <adec:decorative xmlns:adec="http://schemas.microsoft.com/office/drawing/2017/decorative" val="1"/>
              </a:ext>
            </a:extLst>
          </p:cNvPr>
          <p:cNvSpPr txBox="1"/>
          <p:nvPr/>
        </p:nvSpPr>
        <p:spPr>
          <a:xfrm>
            <a:off x="226250" y="1915800"/>
            <a:ext cx="2879387" cy="923330"/>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a:solidFill>
                  <a:srgbClr val="009690"/>
                </a:solidFill>
                <a:latin typeface="Arial"/>
              </a:rPr>
              <a:t>96</a:t>
            </a:r>
            <a:r>
              <a:rPr kumimoji="0" lang="en-GB" sz="2800" b="1" i="0" u="none" strike="noStrike" kern="1200" cap="none" spc="0" normalizeH="0" baseline="0" noProof="0">
                <a:ln>
                  <a:noFill/>
                </a:ln>
                <a:solidFill>
                  <a:srgbClr val="00969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a:solidFill>
                  <a:srgbClr val="5C5B5A"/>
                </a:solidFill>
                <a:latin typeface="Arial"/>
              </a:rPr>
              <a:t>a</a:t>
            </a:r>
            <a:r>
              <a:rPr kumimoji="0" lang="en-GB" sz="1600" b="1" i="0" u="none" strike="noStrike" kern="1200" cap="none" spc="0" normalizeH="0" baseline="0" noProof="0">
                <a:ln>
                  <a:noFill/>
                </a:ln>
                <a:solidFill>
                  <a:srgbClr val="5C5B5A"/>
                </a:solidFill>
                <a:effectLst/>
                <a:uLnTx/>
                <a:uFillTx/>
                <a:latin typeface="Arial"/>
                <a:ea typeface="+mn-ea"/>
                <a:cs typeface="+mn-cs"/>
              </a:rPr>
              <a:t>re aware of any form of financial support</a:t>
            </a:r>
          </a:p>
        </p:txBody>
      </p:sp>
      <p:sp>
        <p:nvSpPr>
          <p:cNvPr id="3" name="Arrow: Down 2">
            <a:extLst>
              <a:ext uri="{FF2B5EF4-FFF2-40B4-BE49-F238E27FC236}">
                <a16:creationId xmlns:a16="http://schemas.microsoft.com/office/drawing/2014/main" id="{A01C52C9-E54F-B21C-5CC1-28EFBC8002A7}"/>
              </a:ext>
              <a:ext uri="{C183D7F6-B498-43B3-948B-1728B52AA6E4}">
                <adec:decorative xmlns:adec="http://schemas.microsoft.com/office/drawing/2017/decorative" val="1"/>
              </a:ext>
            </a:extLst>
          </p:cNvPr>
          <p:cNvSpPr/>
          <p:nvPr/>
        </p:nvSpPr>
        <p:spPr>
          <a:xfrm>
            <a:off x="10039247" y="1568110"/>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CL21. The following question asks about income maximisation. Are you aware of any of the following types of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Survey 6, 1767; Surveys 13-15, 4539</a:t>
            </a:r>
            <a:r>
              <a:rPr lang="en-GB" sz="100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respondents</a:t>
            </a:r>
            <a:r>
              <a:rPr lang="en-GB" sz="1000">
                <a:solidFill>
                  <a:srgbClr val="FFFFFF">
                    <a:lumMod val="50000"/>
                  </a:srgbClr>
                </a:solidFill>
                <a:latin typeface="Arial"/>
                <a:cs typeface="Arial" panose="020B0604020202020204" pitchFamily="34" charset="0"/>
              </a:rPr>
              <a:t>)</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037689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2476A-FEFF-234B-1C21-318A761F33E0}"/>
            </a:ext>
          </a:extLst>
        </p:cNvPr>
        <p:cNvGrpSpPr/>
        <p:nvPr/>
      </p:nvGrpSpPr>
      <p:grpSpPr>
        <a:xfrm>
          <a:off x="0" y="0"/>
          <a:ext cx="0" cy="0"/>
          <a:chOff x="0" y="0"/>
          <a:chExt cx="0" cy="0"/>
        </a:xfrm>
      </p:grpSpPr>
      <p:sp>
        <p:nvSpPr>
          <p:cNvPr id="24" name="TextBox 23">
            <a:extLst>
              <a:ext uri="{FF2B5EF4-FFF2-40B4-BE49-F238E27FC236}">
                <a16:creationId xmlns:a16="http://schemas.microsoft.com/office/drawing/2014/main" id="{B9EC8A32-F0BB-1271-8978-4AD6B43B570B}"/>
              </a:ext>
              <a:ext uri="{C183D7F6-B498-43B3-948B-1728B52AA6E4}">
                <adec:decorative xmlns:adec="http://schemas.microsoft.com/office/drawing/2017/decorative" val="1"/>
              </a:ext>
            </a:extLst>
          </p:cNvPr>
          <p:cNvSpPr txBox="1"/>
          <p:nvPr/>
        </p:nvSpPr>
        <p:spPr>
          <a:xfrm>
            <a:off x="3310690" y="1367974"/>
            <a:ext cx="5570620" cy="246221"/>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600" b="1" i="0" u="none" strike="noStrike" kern="1200" cap="none" spc="0" normalizeH="0" baseline="0" noProof="0">
                <a:ln>
                  <a:noFill/>
                </a:ln>
                <a:solidFill>
                  <a:srgbClr val="515151"/>
                </a:solidFill>
                <a:effectLst/>
                <a:uLnTx/>
                <a:uFillTx/>
                <a:latin typeface="Calibri" panose="020F0502020204030204" pitchFamily="34" charset="0"/>
                <a:ea typeface="Calibri" panose="020F0502020204030204" pitchFamily="34" charset="0"/>
                <a:cs typeface="Times New Roman" panose="02020603050405020304" pitchFamily="18" charset="0"/>
              </a:rPr>
              <a:t>Are you aware of any of the following types of financial support? </a:t>
            </a:r>
          </a:p>
        </p:txBody>
      </p:sp>
      <p:sp>
        <p:nvSpPr>
          <p:cNvPr id="29" name="Title 28">
            <a:extLst>
              <a:ext uri="{FF2B5EF4-FFF2-40B4-BE49-F238E27FC236}">
                <a16:creationId xmlns:a16="http://schemas.microsoft.com/office/drawing/2014/main" id="{DF601501-D511-3177-2748-89D19D1F0943}"/>
              </a:ext>
              <a:ext uri="{C183D7F6-B498-43B3-948B-1728B52AA6E4}">
                <adec:decorative xmlns:adec="http://schemas.microsoft.com/office/drawing/2017/decorative" val="1"/>
              </a:ext>
            </a:extLst>
          </p:cNvPr>
          <p:cNvSpPr txBox="1">
            <a:spLocks noGrp="1"/>
          </p:cNvSpPr>
          <p:nvPr>
            <p:ph type="title" idx="4294967295"/>
          </p:nvPr>
        </p:nvSpPr>
        <p:spPr>
          <a:xfrm>
            <a:off x="321499" y="201376"/>
            <a:ext cx="11444931"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C5B5A"/>
                </a:solidFill>
                <a:latin typeface="Arial"/>
                <a:ea typeface="+mn-ea"/>
                <a:cs typeface="+mn-cs"/>
              </a:rPr>
              <a:t>Looking at </a:t>
            </a:r>
            <a:r>
              <a:rPr lang="en-GB" sz="1800" b="1" dirty="0">
                <a:solidFill>
                  <a:srgbClr val="009690"/>
                </a:solidFill>
                <a:latin typeface="Arial"/>
                <a:ea typeface="+mn-ea"/>
                <a:cs typeface="+mn-cs"/>
              </a:rPr>
              <a:t>awareness </a:t>
            </a:r>
            <a:r>
              <a:rPr kumimoji="0" lang="en-GB" sz="1800" b="1" i="0" u="none" strike="noStrike" kern="1200" cap="none" spc="0" normalizeH="0" baseline="0" noProof="0" dirty="0">
                <a:ln>
                  <a:noFill/>
                </a:ln>
                <a:solidFill>
                  <a:srgbClr val="009690"/>
                </a:solidFill>
                <a:effectLst/>
                <a:uLnTx/>
                <a:uFillTx/>
                <a:latin typeface="Arial"/>
                <a:ea typeface="+mn-ea"/>
                <a:cs typeface="+mn-cs"/>
              </a:rPr>
              <a:t>of financial support </a:t>
            </a:r>
            <a:r>
              <a:rPr kumimoji="0" lang="en-GB" sz="1800" b="1" i="0" u="none" strike="noStrike" kern="1200" cap="none" spc="0" normalizeH="0" baseline="0" noProof="0" dirty="0">
                <a:ln>
                  <a:noFill/>
                </a:ln>
                <a:solidFill>
                  <a:srgbClr val="5C5B5A"/>
                </a:solidFill>
                <a:effectLst/>
                <a:uLnTx/>
                <a:uFillTx/>
                <a:latin typeface="Arial"/>
                <a:ea typeface="+mn-ea"/>
                <a:cs typeface="+mn-cs"/>
              </a:rPr>
              <a:t>over the last three surveys, awareness of free school meals, blue badges and housing benefits has fallen significant</a:t>
            </a:r>
            <a:r>
              <a:rPr lang="en-GB" sz="1800" b="1" dirty="0" err="1">
                <a:solidFill>
                  <a:srgbClr val="5C5B5A"/>
                </a:solidFill>
                <a:latin typeface="Arial"/>
                <a:ea typeface="+mn-ea"/>
                <a:cs typeface="+mn-cs"/>
              </a:rPr>
              <a:t>ly</a:t>
            </a:r>
            <a:r>
              <a:rPr lang="en-GB" sz="1800" b="1" dirty="0">
                <a:solidFill>
                  <a:srgbClr val="5C5B5A"/>
                </a:solidFill>
                <a:latin typeface="Arial"/>
                <a:ea typeface="+mn-ea"/>
                <a:cs typeface="+mn-cs"/>
              </a:rPr>
              <a:t> since August. However, awareness still sits at around 4 in 5 for these types of financial support</a:t>
            </a:r>
            <a:endParaRPr kumimoji="0" lang="en-GB" sz="1800" b="1" i="0" u="none" strike="noStrike" kern="1200" cap="none" spc="0" normalizeH="0" baseline="0" noProof="0" dirty="0">
              <a:ln>
                <a:noFill/>
              </a:ln>
              <a:solidFill>
                <a:srgbClr val="5C5B5A"/>
              </a:solidFill>
              <a:effectLst/>
              <a:uLnTx/>
              <a:uFillTx/>
              <a:latin typeface="Arial"/>
              <a:ea typeface="+mn-ea"/>
              <a:cs typeface="+mn-cs"/>
            </a:endParaRPr>
          </a:p>
        </p:txBody>
      </p:sp>
      <p:sp>
        <p:nvSpPr>
          <p:cNvPr id="4" name="Footer Placeholder 4">
            <a:extLst>
              <a:ext uri="{FF2B5EF4-FFF2-40B4-BE49-F238E27FC236}">
                <a16:creationId xmlns:a16="http://schemas.microsoft.com/office/drawing/2014/main" id="{82CD305D-2D56-1413-BFAD-4BEA8E6CD5C3}"/>
              </a:ext>
            </a:extLst>
          </p:cNvPr>
          <p:cNvSpPr txBox="1">
            <a:spLocks/>
          </p:cNvSpPr>
          <p:nvPr/>
        </p:nvSpPr>
        <p:spPr>
          <a:xfrm>
            <a:off x="226250" y="6334202"/>
            <a:ext cx="11327697" cy="47145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CL21. The following question asks about income maximisation. Are you aware of any of the following types of financial support?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Base: S13, 1540; S14, 1482; S15, 1517 </a:t>
            </a:r>
            <a:r>
              <a:rPr lang="en-GB" sz="1000">
                <a:solidFill>
                  <a:srgbClr val="FFFFFF">
                    <a:lumMod val="50000"/>
                  </a:srgbClr>
                </a:solidFill>
                <a:latin typeface="Arial"/>
                <a:cs typeface="Arial" panose="020B0604020202020204" pitchFamily="34" charset="0"/>
              </a:rPr>
              <a:t>(</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All respondents</a:t>
            </a:r>
            <a:r>
              <a:rPr lang="en-GB" sz="1000">
                <a:solidFill>
                  <a:srgbClr val="FFFFFF">
                    <a:lumMod val="50000"/>
                  </a:srgbClr>
                </a:solidFill>
                <a:latin typeface="Arial"/>
                <a:cs typeface="Arial" panose="020B0604020202020204" pitchFamily="34" charset="0"/>
              </a:rPr>
              <a:t>)</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A6C3F401-D4A0-C079-40AE-B2E02E7865FE}"/>
              </a:ext>
            </a:extLst>
          </p:cNvPr>
          <p:cNvSpPr txBox="1">
            <a:spLocks/>
          </p:cNvSpPr>
          <p:nvPr/>
        </p:nvSpPr>
        <p:spPr>
          <a:xfrm>
            <a:off x="11553947" y="6427944"/>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aphicFrame>
        <p:nvGraphicFramePr>
          <p:cNvPr id="5" name="Chart 4" descr="Bar chart showing awareness of types of financial support. 83% were aware of free school meals in October 24, down from 86% in August 24. ">
            <a:extLst>
              <a:ext uri="{FF2B5EF4-FFF2-40B4-BE49-F238E27FC236}">
                <a16:creationId xmlns:a16="http://schemas.microsoft.com/office/drawing/2014/main" id="{7E55082E-4474-395A-6F86-C65729388E62}"/>
              </a:ext>
            </a:extLst>
          </p:cNvPr>
          <p:cNvGraphicFramePr/>
          <p:nvPr>
            <p:extLst>
              <p:ext uri="{D42A27DB-BD31-4B8C-83A1-F6EECF244321}">
                <p14:modId xmlns:p14="http://schemas.microsoft.com/office/powerpoint/2010/main" val="3762071156"/>
              </p:ext>
            </p:extLst>
          </p:nvPr>
        </p:nvGraphicFramePr>
        <p:xfrm>
          <a:off x="226250" y="1367974"/>
          <a:ext cx="11884885" cy="4770359"/>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a:extLst>
              <a:ext uri="{FF2B5EF4-FFF2-40B4-BE49-F238E27FC236}">
                <a16:creationId xmlns:a16="http://schemas.microsoft.com/office/drawing/2014/main" id="{9985D409-D50B-8C4C-8BC9-5487BD84DE00}"/>
              </a:ext>
              <a:ext uri="{C183D7F6-B498-43B3-948B-1728B52AA6E4}">
                <adec:decorative xmlns:adec="http://schemas.microsoft.com/office/drawing/2017/decorative" val="1"/>
              </a:ext>
            </a:extLst>
          </p:cNvPr>
          <p:cNvGrpSpPr/>
          <p:nvPr/>
        </p:nvGrpSpPr>
        <p:grpSpPr>
          <a:xfrm>
            <a:off x="321499" y="5914398"/>
            <a:ext cx="2808115" cy="269304"/>
            <a:chOff x="229117" y="5927615"/>
            <a:chExt cx="2808115" cy="269304"/>
          </a:xfrm>
        </p:grpSpPr>
        <p:grpSp>
          <p:nvGrpSpPr>
            <p:cNvPr id="7" name="Group 6" descr="Green and Red arrows to signify when a statistic is significantly higher or lower than the previous survey.">
              <a:extLst>
                <a:ext uri="{FF2B5EF4-FFF2-40B4-BE49-F238E27FC236}">
                  <a16:creationId xmlns:a16="http://schemas.microsoft.com/office/drawing/2014/main" id="{E634A6C1-63C1-89CA-90D0-9027CEC8AC36}"/>
                </a:ext>
              </a:extLst>
            </p:cNvPr>
            <p:cNvGrpSpPr/>
            <p:nvPr/>
          </p:nvGrpSpPr>
          <p:grpSpPr>
            <a:xfrm>
              <a:off x="229117" y="5927615"/>
              <a:ext cx="2808115" cy="269304"/>
              <a:chOff x="520117" y="5772736"/>
              <a:chExt cx="2808115" cy="269304"/>
            </a:xfrm>
          </p:grpSpPr>
          <p:sp>
            <p:nvSpPr>
              <p:cNvPr id="10" name="Arrow: Down 9">
                <a:extLst>
                  <a:ext uri="{FF2B5EF4-FFF2-40B4-BE49-F238E27FC236}">
                    <a16:creationId xmlns:a16="http://schemas.microsoft.com/office/drawing/2014/main" id="{6FBE5A32-ED8B-8219-83B1-B2296CA7DB4A}"/>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7C69672E-97EC-7D24-D685-5C773D6C1087}"/>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higher/lower than S14</a:t>
                </a:r>
              </a:p>
            </p:txBody>
          </p:sp>
        </p:grpSp>
        <p:sp>
          <p:nvSpPr>
            <p:cNvPr id="9" name="Arrow: Down 8">
              <a:extLst>
                <a:ext uri="{FF2B5EF4-FFF2-40B4-BE49-F238E27FC236}">
                  <a16:creationId xmlns:a16="http://schemas.microsoft.com/office/drawing/2014/main" id="{57E7281C-6618-EE9F-9239-210BFA5D898A}"/>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2" name="Arrow: Down 11">
            <a:extLst>
              <a:ext uri="{FF2B5EF4-FFF2-40B4-BE49-F238E27FC236}">
                <a16:creationId xmlns:a16="http://schemas.microsoft.com/office/drawing/2014/main" id="{26673DAD-3D42-FF67-A69B-451316946802}"/>
              </a:ext>
              <a:ext uri="{C183D7F6-B498-43B3-948B-1728B52AA6E4}">
                <adec:decorative xmlns:adec="http://schemas.microsoft.com/office/drawing/2017/decorative" val="1"/>
              </a:ext>
            </a:extLst>
          </p:cNvPr>
          <p:cNvSpPr/>
          <p:nvPr/>
        </p:nvSpPr>
        <p:spPr>
          <a:xfrm>
            <a:off x="2134912" y="1873279"/>
            <a:ext cx="113765" cy="170125"/>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D3A73140-D926-FA49-9F14-4F0EF849348A}"/>
              </a:ext>
              <a:ext uri="{C183D7F6-B498-43B3-948B-1728B52AA6E4}">
                <adec:decorative xmlns:adec="http://schemas.microsoft.com/office/drawing/2017/decorative" val="1"/>
              </a:ext>
            </a:extLst>
          </p:cNvPr>
          <p:cNvSpPr/>
          <p:nvPr/>
        </p:nvSpPr>
        <p:spPr>
          <a:xfrm>
            <a:off x="1123699" y="1703154"/>
            <a:ext cx="113765" cy="170125"/>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45D3C9BD-44B9-1547-15D6-6ED4AC56709C}"/>
              </a:ext>
              <a:ext uri="{C183D7F6-B498-43B3-948B-1728B52AA6E4}">
                <adec:decorative xmlns:adec="http://schemas.microsoft.com/office/drawing/2017/decorative" val="1"/>
              </a:ext>
            </a:extLst>
          </p:cNvPr>
          <p:cNvSpPr/>
          <p:nvPr/>
        </p:nvSpPr>
        <p:spPr>
          <a:xfrm>
            <a:off x="3129614" y="1873278"/>
            <a:ext cx="113765" cy="170125"/>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720314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601200" y="1411200"/>
            <a:ext cx="5495023" cy="1116000"/>
          </a:xfrm>
        </p:spPr>
        <p:txBody>
          <a:bodyPr anchor="t">
            <a:normAutofit fontScale="90000"/>
          </a:bodyPr>
          <a:lstStyle/>
          <a:p>
            <a:r>
              <a:rPr lang="en-GB" sz="4900" b="1" dirty="0">
                <a:latin typeface="Arial"/>
                <a:cs typeface="Arial"/>
              </a:rPr>
              <a:t>Digital inclusion</a:t>
            </a:r>
            <a:br>
              <a:rPr lang="en-GB" sz="4900" b="1" dirty="0">
                <a:latin typeface="Arial"/>
                <a:cs typeface="Arial"/>
              </a:rPr>
            </a:br>
            <a:r>
              <a:rPr lang="en-GB" sz="4900" b="1" dirty="0">
                <a:latin typeface="Arial"/>
                <a:cs typeface="Arial"/>
              </a:rPr>
              <a:t> </a:t>
            </a:r>
            <a:br>
              <a:rPr lang="en-GB" b="1" dirty="0">
                <a:latin typeface="Arial" panose="020B0604020202020204" pitchFamily="34" charset="0"/>
                <a:cs typeface="Arial" panose="020B0604020202020204" pitchFamily="34" charset="0"/>
              </a:rPr>
            </a:br>
            <a:r>
              <a:rPr lang="en-GB" sz="2200" dirty="0">
                <a:latin typeface="Arial"/>
                <a:cs typeface="Arial"/>
              </a:rPr>
              <a:t>Findings from the July to October merged into groups of three waves (trio of face-to-face samples)</a:t>
            </a:r>
          </a:p>
        </p:txBody>
      </p:sp>
      <p:sp>
        <p:nvSpPr>
          <p:cNvPr id="3" name="TextBox 2">
            <a:extLst>
              <a:ext uri="{FF2B5EF4-FFF2-40B4-BE49-F238E27FC236}">
                <a16:creationId xmlns:a16="http://schemas.microsoft.com/office/drawing/2014/main" id="{23EE214D-83F5-48E8-B55C-D7118ADA8546}"/>
              </a:ext>
            </a:extLst>
          </p:cNvPr>
          <p:cNvSpPr txBox="1"/>
          <p:nvPr/>
        </p:nvSpPr>
        <p:spPr>
          <a:xfrm>
            <a:off x="586799" y="6257836"/>
            <a:ext cx="10982952" cy="307777"/>
          </a:xfrm>
          <a:prstGeom prst="rect">
            <a:avLst/>
          </a:prstGeom>
          <a:noFill/>
        </p:spPr>
        <p:txBody>
          <a:bodyPr wrap="square" rtlCol="0">
            <a:spAutoFit/>
          </a:bodyPr>
          <a:lstStyle/>
          <a:p>
            <a:pPr>
              <a:defRPr/>
            </a:pP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Unweighted base: </a:t>
            </a:r>
            <a:r>
              <a:rPr lang="en-GB" sz="1400">
                <a:solidFill>
                  <a:schemeClr val="bg1"/>
                </a:solidFill>
                <a:latin typeface="Arial" panose="020B0604020202020204" pitchFamily="34" charset="0"/>
                <a:cs typeface="Arial" panose="020B0604020202020204" pitchFamily="34" charset="0"/>
              </a:rPr>
              <a:t>756</a:t>
            </a:r>
            <a:r>
              <a:rPr kumimoji="0" lang="en-GB" sz="1400" b="0" i="0" u="none" strike="noStrike" kern="1200" cap="none" spc="0" normalizeH="0" baseline="0" noProof="0">
                <a:ln>
                  <a:noFill/>
                </a:ln>
                <a:solidFill>
                  <a:schemeClr val="bg1"/>
                </a:solidFill>
                <a:effectLst/>
                <a:uLnTx/>
                <a:uFillTx/>
                <a:latin typeface="Arial"/>
                <a:ea typeface="+mn-ea"/>
                <a:cs typeface="Arial" panose="020B0604020202020204" pitchFamily="34" charset="0"/>
              </a:rPr>
              <a:t> </a:t>
            </a:r>
            <a:r>
              <a:rPr kumimoji="0" lang="en-GB" sz="1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(Face to face respondents S13+S14+S15)</a:t>
            </a:r>
            <a:endParaRPr kumimoji="0" lang="en-GB" sz="1400" b="0" i="0" u="none" strike="noStrike" kern="1200" cap="none" spc="0" normalizeH="0" baseline="0" noProof="0">
              <a:ln>
                <a:noFill/>
              </a:ln>
              <a:solidFill>
                <a:schemeClr val="bg1"/>
              </a:solidFill>
              <a:effectLst/>
              <a:uLnTx/>
              <a:uFillTx/>
              <a:latin typeface="Arial"/>
              <a:ea typeface="+mn-ea"/>
              <a:cs typeface="+mn-cs"/>
            </a:endParaRPr>
          </a:p>
        </p:txBody>
      </p:sp>
      <p:graphicFrame>
        <p:nvGraphicFramePr>
          <p:cNvPr id="2" name="Table 5">
            <a:extLst>
              <a:ext uri="{FF2B5EF4-FFF2-40B4-BE49-F238E27FC236}">
                <a16:creationId xmlns:a16="http://schemas.microsoft.com/office/drawing/2014/main" id="{0F0B6BE4-D7CA-BEA4-3B55-4104B3163BF6}"/>
              </a:ext>
            </a:extLst>
          </p:cNvPr>
          <p:cNvGraphicFramePr>
            <a:graphicFrameLocks noGrp="1"/>
          </p:cNvGraphicFramePr>
          <p:nvPr>
            <p:extLst>
              <p:ext uri="{D42A27DB-BD31-4B8C-83A1-F6EECF244321}">
                <p14:modId xmlns:p14="http://schemas.microsoft.com/office/powerpoint/2010/main" val="1672824513"/>
              </p:ext>
            </p:extLst>
          </p:nvPr>
        </p:nvGraphicFramePr>
        <p:xfrm>
          <a:off x="590400" y="3813580"/>
          <a:ext cx="5013010" cy="861360"/>
        </p:xfrm>
        <a:graphic>
          <a:graphicData uri="http://schemas.openxmlformats.org/drawingml/2006/table">
            <a:tbl>
              <a:tblPr firstRow="1" bandRow="1">
                <a:tableStyleId>{5C22544A-7EE6-4342-B048-85BDC9FD1C3A}</a:tableStyleId>
              </a:tblPr>
              <a:tblGrid>
                <a:gridCol w="3391940">
                  <a:extLst>
                    <a:ext uri="{9D8B030D-6E8A-4147-A177-3AD203B41FA5}">
                      <a16:colId xmlns:a16="http://schemas.microsoft.com/office/drawing/2014/main" val="4846203"/>
                    </a:ext>
                  </a:extLst>
                </a:gridCol>
                <a:gridCol w="1621070">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Overview and context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a:t>
                      </a:r>
                      <a:r>
                        <a:rPr lang="en-GB" sz="1400" b="1" u="sng">
                          <a:solidFill>
                            <a:schemeClr val="bg1"/>
                          </a:solidFill>
                          <a:latin typeface="Arial"/>
                          <a:cs typeface="Arial"/>
                        </a:rPr>
                        <a:t>79</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a:solidFill>
                            <a:schemeClr val="bg1"/>
                          </a:solidFill>
                          <a:latin typeface="Arial"/>
                          <a:cs typeface="Arial"/>
                        </a:rPr>
                        <a:t>Digital inclusion 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8</a:t>
                      </a:r>
                      <a:r>
                        <a:rPr lang="en-GB" sz="1400" b="1" u="sng">
                          <a:solidFill>
                            <a:schemeClr val="bg1"/>
                          </a:solidFill>
                          <a:latin typeface="Arial"/>
                          <a:cs typeface="Arial"/>
                        </a:rPr>
                        <a:t>0</a:t>
                      </a:r>
                      <a:endParaRPr lang="en-GB" sz="1400" b="1" u="sng">
                        <a:solidFill>
                          <a:schemeClr val="bg1"/>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0873">
                <a:tc>
                  <a:txBody>
                    <a:bodyPr/>
                    <a:lstStyle/>
                    <a:p>
                      <a:r>
                        <a:rPr lang="en-GB" sz="1400" b="1">
                          <a:solidFill>
                            <a:schemeClr val="bg1"/>
                          </a:solidFill>
                          <a:latin typeface="Arial"/>
                          <a:cs typeface="Arial"/>
                        </a:rPr>
                        <a:t>Digital inclusion detailed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a:solidFill>
                            <a:schemeClr val="bg1"/>
                          </a:solidFill>
                          <a:latin typeface="Arial"/>
                          <a:cs typeface="Arial"/>
                          <a:hlinkClick r:id="rId5" action="ppaction://hlinksldjump">
                            <a:extLst>
                              <a:ext uri="{A12FA001-AC4F-418D-AE19-62706E023703}">
                                <ahyp:hlinkClr xmlns:ahyp="http://schemas.microsoft.com/office/drawing/2018/hyperlinkcolor" val="tx"/>
                              </a:ext>
                            </a:extLst>
                          </a:hlinkClick>
                        </a:rPr>
                        <a:t>pages 81-87</a:t>
                      </a:r>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8613590"/>
                  </a:ext>
                </a:extLst>
              </a:tr>
            </a:tbl>
          </a:graphicData>
        </a:graphic>
      </p:graphicFrame>
    </p:spTree>
    <p:custDataLst>
      <p:tags r:id="rId1"/>
    </p:custDataLst>
    <p:extLst>
      <p:ext uri="{BB962C8B-B14F-4D97-AF65-F5344CB8AC3E}">
        <p14:creationId xmlns:p14="http://schemas.microsoft.com/office/powerpoint/2010/main" val="3479497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a:cs typeface="Arial"/>
              </a:rPr>
              <a:t>Digital inclusion – context</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005227"/>
            <a:ext cx="10828395" cy="3461653"/>
          </a:xfrm>
          <a:prstGeom prst="rect">
            <a:avLst/>
          </a:prstGeom>
          <a:noFill/>
        </p:spPr>
        <p:txBody>
          <a:bodyPr wrap="square" lIns="91440" tIns="45720" rIns="91440" bIns="45720" rtlCol="0" anchor="t">
            <a:spAutoFit/>
          </a:bodyPr>
          <a:lstStyle/>
          <a:p>
            <a:pPr>
              <a:lnSpc>
                <a:spcPct val="114000"/>
              </a:lnSpc>
              <a:spcAft>
                <a:spcPts val="600"/>
              </a:spcAft>
            </a:pPr>
            <a:r>
              <a:rPr lang="en-GB" sz="1200" b="1">
                <a:solidFill>
                  <a:schemeClr val="bg1"/>
                </a:solidFill>
                <a:latin typeface="Arial"/>
                <a:cs typeface="Arial"/>
              </a:rPr>
              <a:t>Sampling</a:t>
            </a:r>
          </a:p>
          <a:p>
            <a:pPr>
              <a:lnSpc>
                <a:spcPct val="114000"/>
              </a:lnSpc>
              <a:spcAft>
                <a:spcPts val="600"/>
              </a:spcAft>
            </a:pPr>
            <a:r>
              <a:rPr lang="en-GB" sz="1200">
                <a:solidFill>
                  <a:schemeClr val="bg1"/>
                </a:solidFill>
                <a:latin typeface="Arial"/>
                <a:cs typeface="Arial"/>
              </a:rPr>
              <a:t>Digital inclusion questions have been included in the survey since Spring 2022 (though the methodology / approach was amended, first in September 2022, then again in May 2024).</a:t>
            </a:r>
          </a:p>
          <a:p>
            <a:pPr>
              <a:lnSpc>
                <a:spcPct val="114000"/>
              </a:lnSpc>
              <a:spcAft>
                <a:spcPts val="600"/>
              </a:spcAft>
            </a:pPr>
            <a:r>
              <a:rPr lang="en-GB" sz="1200">
                <a:solidFill>
                  <a:schemeClr val="bg1"/>
                </a:solidFill>
                <a:latin typeface="Arial"/>
                <a:cs typeface="Arial"/>
              </a:rPr>
              <a:t>The sampling approach covers all ages and provides a sample of around 250 responses per survey (excludes online respondents*). The reporting approach places a particular focus on over 75 year olds, under 25 year olds, and disabled people – as priority groups for Greater Manchester activity to address digital exclusion.</a:t>
            </a:r>
          </a:p>
          <a:p>
            <a:pPr>
              <a:lnSpc>
                <a:spcPct val="114000"/>
              </a:lnSpc>
              <a:spcAft>
                <a:spcPts val="600"/>
              </a:spcAft>
            </a:pPr>
            <a:r>
              <a:rPr lang="en-GB" sz="1200" b="1">
                <a:solidFill>
                  <a:schemeClr val="bg1"/>
                </a:solidFill>
                <a:latin typeface="Arial"/>
                <a:cs typeface="Arial"/>
              </a:rPr>
              <a:t>Merged Findings</a:t>
            </a:r>
          </a:p>
          <a:p>
            <a:pPr>
              <a:lnSpc>
                <a:spcPct val="114000"/>
              </a:lnSpc>
              <a:spcAft>
                <a:spcPts val="600"/>
              </a:spcAft>
            </a:pPr>
            <a:r>
              <a:rPr lang="en-GB" sz="1200">
                <a:solidFill>
                  <a:schemeClr val="bg1"/>
                </a:solidFill>
                <a:latin typeface="Arial"/>
                <a:cs typeface="Arial"/>
              </a:rPr>
              <a:t>For this report, we have merged findings for survey 15 (October 2024) with those from survey 14 (August 2024) and survey 13 (July 2024) to provide a robust sample size for sub-group analysis. All three surveys have used a face-to-face interview approach.</a:t>
            </a:r>
            <a:endParaRPr lang="en-GB" sz="1200">
              <a:solidFill>
                <a:schemeClr val="bg1"/>
              </a:solidFill>
              <a:cs typeface="Arial"/>
            </a:endParaRPr>
          </a:p>
          <a:p>
            <a:pPr>
              <a:lnSpc>
                <a:spcPct val="114000"/>
              </a:lnSpc>
              <a:spcAft>
                <a:spcPts val="600"/>
              </a:spcAft>
            </a:pPr>
            <a:r>
              <a:rPr lang="en-GB" sz="1200">
                <a:solidFill>
                  <a:schemeClr val="bg1"/>
                </a:solidFill>
                <a:latin typeface="Arial"/>
                <a:cs typeface="Arial"/>
              </a:rPr>
              <a:t>Headlines reported are based on the most recent three waves combined, with careful analysis of individual differences between waves where appropriate. </a:t>
            </a:r>
          </a:p>
          <a:p>
            <a:pPr>
              <a:lnSpc>
                <a:spcPct val="114000"/>
              </a:lnSpc>
              <a:spcAft>
                <a:spcPts val="600"/>
              </a:spcAft>
            </a:pPr>
            <a:r>
              <a:rPr lang="en-GB" sz="1200" i="1">
                <a:solidFill>
                  <a:schemeClr val="bg1"/>
                </a:solidFill>
                <a:latin typeface="Arial"/>
                <a:cs typeface="Arial"/>
              </a:rPr>
              <a:t>*</a:t>
            </a:r>
            <a:r>
              <a:rPr lang="en-GB" sz="1200" i="1">
                <a:solidFill>
                  <a:srgbClr val="FFFFFF"/>
                </a:solidFill>
                <a:latin typeface="Arial"/>
                <a:cs typeface="Arial"/>
              </a:rPr>
              <a:t> </a:t>
            </a:r>
            <a:r>
              <a:rPr lang="en-GB" sz="1200" i="1">
                <a:solidFill>
                  <a:schemeClr val="bg1"/>
                </a:solidFill>
                <a:latin typeface="Arial"/>
                <a:cs typeface="Arial"/>
              </a:rPr>
              <a:t>Base sizes: Survey 13 ( 250), Survey 14 (240), Survey 15 (266)</a:t>
            </a:r>
          </a:p>
          <a:p>
            <a:pPr>
              <a:lnSpc>
                <a:spcPct val="90000"/>
              </a:lnSpc>
              <a:spcBef>
                <a:spcPts val="1000"/>
              </a:spcBef>
            </a:pPr>
            <a:endParaRPr lang="en-GB" sz="1400">
              <a:solidFill>
                <a:srgbClr val="5C5B5A"/>
              </a:solidFill>
              <a:cs typeface="Arial"/>
            </a:endParaRPr>
          </a:p>
          <a:p>
            <a:pPr>
              <a:lnSpc>
                <a:spcPct val="113999"/>
              </a:lnSpc>
              <a:spcAft>
                <a:spcPts val="600"/>
              </a:spcAft>
            </a:pPr>
            <a:endParaRPr lang="en-GB" sz="1200">
              <a:solidFill>
                <a:schemeClr val="bg1"/>
              </a:solidFill>
              <a:latin typeface="Arial"/>
              <a:cs typeface="Arial"/>
            </a:endParaRPr>
          </a:p>
        </p:txBody>
      </p:sp>
      <p:sp>
        <p:nvSpPr>
          <p:cNvPr id="2" name="TextBox 1">
            <a:extLst>
              <a:ext uri="{FF2B5EF4-FFF2-40B4-BE49-F238E27FC236}">
                <a16:creationId xmlns:a16="http://schemas.microsoft.com/office/drawing/2014/main" id="{1BEE98B1-9E95-7EB1-FEE0-903E1DEFC7D5}"/>
              </a:ext>
            </a:extLst>
          </p:cNvPr>
          <p:cNvSpPr txBox="1"/>
          <p:nvPr/>
        </p:nvSpPr>
        <p:spPr>
          <a:xfrm>
            <a:off x="589613" y="6198433"/>
            <a:ext cx="1100028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a:solidFill>
                  <a:srgbClr val="FFFFFF"/>
                </a:solidFill>
                <a:latin typeface="Arial"/>
                <a:cs typeface="Arial"/>
              </a:rPr>
              <a:t>*Although early waves included digital inclusion questions for all survey respondents, the decision was taken to only ask digital inclusion questions in telephone or face to face samples (and not of respondents taking part in the survey online, who are therefore less likely to be digitally excluded than the population as a whole).</a:t>
            </a:r>
            <a:endParaRPr lang="en-GB" sz="1100">
              <a:latin typeface="Arial"/>
              <a:cs typeface="Arial"/>
            </a:endParaRPr>
          </a:p>
        </p:txBody>
      </p:sp>
    </p:spTree>
    <p:custDataLst>
      <p:tags r:id="rId1"/>
    </p:custDataLst>
    <p:extLst>
      <p:ext uri="{BB962C8B-B14F-4D97-AF65-F5344CB8AC3E}">
        <p14:creationId xmlns:p14="http://schemas.microsoft.com/office/powerpoint/2010/main" val="350917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Digital inclusion – Key findings</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999795" cy="5242076"/>
          </a:xfrm>
          <a:prstGeom prst="rect">
            <a:avLst/>
          </a:prstGeom>
          <a:noFill/>
        </p:spPr>
        <p:txBody>
          <a:bodyPr wrap="square" lIns="91440" tIns="45720" rIns="91440" bIns="45720" rtlCol="0" anchor="t">
            <a:spAutoFit/>
          </a:bodyPr>
          <a:lstStyle/>
          <a:p>
            <a:pPr>
              <a:spcAft>
                <a:spcPts val="600"/>
              </a:spcAft>
            </a:pPr>
            <a:endParaRPr lang="en-GB" sz="1400" b="1" dirty="0">
              <a:solidFill>
                <a:schemeClr val="bg1"/>
              </a:solidFill>
              <a:latin typeface="Arial"/>
              <a:cs typeface="Arial"/>
            </a:endParaRPr>
          </a:p>
          <a:p>
            <a:pPr>
              <a:spcAft>
                <a:spcPts val="600"/>
              </a:spcAft>
            </a:pPr>
            <a:r>
              <a:rPr lang="en-GB" sz="1400" b="1" cap="all" dirty="0">
                <a:solidFill>
                  <a:schemeClr val="bg1"/>
                </a:solidFill>
                <a:latin typeface="Arial"/>
                <a:cs typeface="Arial"/>
              </a:rPr>
              <a:t>Experience of Digital Exclusion </a:t>
            </a:r>
            <a:r>
              <a:rPr lang="en-GB" sz="1100" b="1" dirty="0">
                <a:solidFill>
                  <a:schemeClr val="bg1"/>
                </a:solidFill>
                <a:latin typeface="Arial"/>
                <a:cs typeface="Arial"/>
              </a:rPr>
              <a:t>(survey 13+14+15 combined data*)</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Since May, over a third (36%) of respondents have said that their household experiences some form of digital exclusion. This is in line with the proportion that was seen in surveys 10-12 (36%). Interviews are now conducted face-to-face, whereas previously they were telephone based</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It appears that the proportion of respondents experiencing any form of digital exclusion overall has remained stable, however, there have been increases in digital exclusion amongst 16–24-year-olds, those 75+ and disabled respondents. Methodological change is, however, likely to be impacting this data - this is because those who are recruited to take part in telephone research are often recruited through online methods, meaning there was a lesser chance in historical GM surveys of recruiting who are digitally excluded vs. our current approach of face-to-face interviewing on the doorstep</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73% of those aged 75+ now say they have experienced one or more aspect of digital exclusion, compared to 70% in surveys 10-12</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59% of disabled respondents report experiencing at least one form of digital exclusion, rising from 56% in surveys 10-12</a:t>
            </a:r>
          </a:p>
          <a:p>
            <a:pPr marL="742950" lvl="2" indent="-285750">
              <a:lnSpc>
                <a:spcPct val="114000"/>
              </a:lnSpc>
              <a:spcAft>
                <a:spcPts val="600"/>
              </a:spcAft>
              <a:buFont typeface="Courier New" panose="02070309020205020404" pitchFamily="49" charset="0"/>
              <a:buChar char="•"/>
            </a:pPr>
            <a:r>
              <a:rPr lang="en-GB" sz="1200" dirty="0">
                <a:solidFill>
                  <a:schemeClr val="bg1"/>
                </a:solidFill>
                <a:latin typeface="Arial"/>
                <a:cs typeface="Arial"/>
              </a:rPr>
              <a:t>32% of 16–24-year-olds now say they have experienced one or more aspect of digital exclusion, higher than the 27% reported in surveys 10-12</a:t>
            </a: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The extent / nature of this digital exclusion can be expressed by reviewing whether respondents have issues relating only to one aspect of exclusion or many (from a list** including: consistent/reliable internet connection; suitable devices; affordability; digital skills; access to support). 9% of Greater Manchester households have experienced a single aspect of digital exclusion. A similar proportion (10%) have experienced all 5 aspects of digital exclusion</a:t>
            </a:r>
          </a:p>
          <a:p>
            <a:pPr>
              <a:lnSpc>
                <a:spcPct val="114000"/>
              </a:lnSpc>
              <a:spcAft>
                <a:spcPts val="600"/>
              </a:spcAft>
            </a:pPr>
            <a:endParaRPr lang="en-GB" sz="1400" b="1" dirty="0">
              <a:solidFill>
                <a:schemeClr val="bg1"/>
              </a:solidFill>
              <a:latin typeface="Arial"/>
              <a:cs typeface="Arial"/>
            </a:endParaRPr>
          </a:p>
          <a:p>
            <a:pPr>
              <a:spcAft>
                <a:spcPts val="600"/>
              </a:spcAft>
            </a:pPr>
            <a:r>
              <a:rPr lang="en-GB" sz="1400" b="1" dirty="0">
                <a:solidFill>
                  <a:schemeClr val="bg1"/>
                </a:solidFill>
                <a:latin typeface="Arial"/>
                <a:cs typeface="Arial"/>
              </a:rPr>
              <a:t>CONFIDENCE USING DIGITAL SERVICES </a:t>
            </a:r>
            <a:r>
              <a:rPr lang="en-GB" sz="1100" b="1" dirty="0">
                <a:solidFill>
                  <a:schemeClr val="bg1"/>
                </a:solidFill>
                <a:latin typeface="Arial"/>
                <a:cs typeface="Arial"/>
              </a:rPr>
              <a:t>(survey 13+14+15 combined data)</a:t>
            </a:r>
            <a:endParaRPr lang="en-GB" sz="1200" b="1" dirty="0">
              <a:solidFill>
                <a:schemeClr val="bg1"/>
              </a:solidFill>
              <a:latin typeface="Arial"/>
              <a:cs typeface="Arial"/>
            </a:endParaRPr>
          </a:p>
          <a:p>
            <a:pPr marL="285750"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22% of respondents say either they (17%) or someone in their household (13%) is not confident using digital services online – in line with July’s results</a:t>
            </a:r>
          </a:p>
          <a:p>
            <a:pPr marL="742950" lvl="1" indent="-285750">
              <a:lnSpc>
                <a:spcPct val="114000"/>
              </a:lnSpc>
              <a:spcAft>
                <a:spcPts val="600"/>
              </a:spcAft>
              <a:buFont typeface="Arial" panose="020B0604020202020204" pitchFamily="34" charset="0"/>
              <a:buChar char="•"/>
            </a:pPr>
            <a:r>
              <a:rPr lang="en-GB" sz="1200" dirty="0">
                <a:solidFill>
                  <a:schemeClr val="bg1"/>
                </a:solidFill>
                <a:latin typeface="Arial"/>
                <a:cs typeface="Arial"/>
              </a:rPr>
              <a:t>Subgroup analysis based on responses combined from S13-15 continue to show confidence is lacking amongst older cohorts aged 75+ (71%) and disabled respondents (40%)</a:t>
            </a:r>
            <a:endParaRPr lang="en-GB" sz="1100" dirty="0">
              <a:solidFill>
                <a:schemeClr val="bg1"/>
              </a:solidFill>
              <a:latin typeface="Arial"/>
              <a:cs typeface="Arial"/>
            </a:endParaRPr>
          </a:p>
          <a:p>
            <a:pPr>
              <a:lnSpc>
                <a:spcPct val="114000"/>
              </a:lnSpc>
              <a:spcAft>
                <a:spcPts val="1200"/>
              </a:spcAft>
            </a:pPr>
            <a:endParaRPr lang="en-GB" sz="1100" b="1" dirty="0">
              <a:solidFill>
                <a:schemeClr val="bg1"/>
              </a:solidFill>
              <a:latin typeface="Arial"/>
              <a:cs typeface="Arial"/>
            </a:endParaRPr>
          </a:p>
        </p:txBody>
      </p:sp>
      <p:sp>
        <p:nvSpPr>
          <p:cNvPr id="2" name="TextBox 1">
            <a:extLst>
              <a:ext uri="{FF2B5EF4-FFF2-40B4-BE49-F238E27FC236}">
                <a16:creationId xmlns:a16="http://schemas.microsoft.com/office/drawing/2014/main" id="{01A8958E-FABD-2B48-53E0-52A9D62EA37C}"/>
              </a:ext>
            </a:extLst>
          </p:cNvPr>
          <p:cNvSpPr txBox="1"/>
          <p:nvPr/>
        </p:nvSpPr>
        <p:spPr>
          <a:xfrm>
            <a:off x="589613" y="6128249"/>
            <a:ext cx="11000282" cy="7321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4000"/>
              </a:lnSpc>
              <a:spcAft>
                <a:spcPts val="600"/>
              </a:spcAft>
            </a:pPr>
            <a:r>
              <a:rPr lang="en-GB" sz="1100" i="1">
                <a:solidFill>
                  <a:schemeClr val="bg1"/>
                </a:solidFill>
                <a:latin typeface="Arial"/>
                <a:cs typeface="Arial"/>
              </a:rPr>
              <a:t>*</a:t>
            </a:r>
            <a:r>
              <a:rPr lang="en-GB" sz="1100" i="1">
                <a:solidFill>
                  <a:srgbClr val="FFFFFF"/>
                </a:solidFill>
                <a:latin typeface="Arial"/>
                <a:cs typeface="Arial"/>
              </a:rPr>
              <a:t> </a:t>
            </a:r>
            <a:r>
              <a:rPr lang="en-GB" sz="1100" i="1">
                <a:solidFill>
                  <a:schemeClr val="bg1"/>
                </a:solidFill>
                <a:latin typeface="Arial"/>
                <a:cs typeface="Arial"/>
              </a:rPr>
              <a:t>Base sizes: Survey 13 ( 250), Survey 14 (240), Survey 15, 266</a:t>
            </a:r>
          </a:p>
          <a:p>
            <a:pPr>
              <a:lnSpc>
                <a:spcPct val="113999"/>
              </a:lnSpc>
              <a:spcAft>
                <a:spcPts val="600"/>
              </a:spcAft>
            </a:pPr>
            <a:r>
              <a:rPr lang="en-GB" sz="1100" i="1">
                <a:solidFill>
                  <a:schemeClr val="bg1"/>
                </a:solidFill>
                <a:latin typeface="Arial"/>
                <a:cs typeface="Arial"/>
              </a:rPr>
              <a:t>**The five aspects of digital exclusion relate to: (I) consistent and reliable access to an internet connection at home; (II) to devices that allow access to the internet; (III) affording access to the internet; (IV) skills needed to access and use digital services online; (IV) support needed to access and use digital services online </a:t>
            </a:r>
          </a:p>
        </p:txBody>
      </p:sp>
    </p:spTree>
    <p:custDataLst>
      <p:tags r:id="rId1"/>
    </p:custDataLst>
    <p:extLst>
      <p:ext uri="{BB962C8B-B14F-4D97-AF65-F5344CB8AC3E}">
        <p14:creationId xmlns:p14="http://schemas.microsoft.com/office/powerpoint/2010/main" val="3793589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latin typeface="Arial" panose="020B0604020202020204" pitchFamily="34" charset="0"/>
                <a:cs typeface="Arial" panose="020B0604020202020204" pitchFamily="34" charset="0"/>
              </a:rPr>
              <a:t>Health and wellbeing – context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942848"/>
            <a:ext cx="10515600" cy="4678845"/>
          </a:xfrm>
          <a:prstGeom prst="rect">
            <a:avLst/>
          </a:prstGeom>
          <a:noFill/>
        </p:spPr>
        <p:txBody>
          <a:bodyPr wrap="square" lIns="91440" tIns="45720" rIns="91440" bIns="45720" rtlCol="0" anchor="t">
            <a:spAutoFit/>
          </a:bodyPr>
          <a:lstStyle/>
          <a:p>
            <a:pPr>
              <a:lnSpc>
                <a:spcPct val="114000"/>
              </a:lnSpc>
              <a:spcAft>
                <a:spcPts val="600"/>
              </a:spcAft>
            </a:pPr>
            <a:r>
              <a:rPr lang="en-GB" sz="1400">
                <a:solidFill>
                  <a:schemeClr val="bg1"/>
                </a:solidFill>
                <a:latin typeface="Arial"/>
                <a:cs typeface="Arial"/>
              </a:rPr>
              <a:t>The Greater Manchester Residents' Survey investigates the four measures of personal wellbeing commonly asked in national surveys:</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life satisfaction </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anxiety</a:t>
            </a:r>
          </a:p>
          <a:p>
            <a:pPr marL="742950" lvl="1" indent="-285750">
              <a:lnSpc>
                <a:spcPct val="114000"/>
              </a:lnSpc>
              <a:spcAft>
                <a:spcPts val="600"/>
              </a:spcAft>
              <a:buFont typeface="Arial" panose="020B0604020202020204" pitchFamily="34" charset="0"/>
              <a:buChar char="•"/>
            </a:pPr>
            <a:r>
              <a:rPr lang="en-GB" sz="1400">
                <a:solidFill>
                  <a:schemeClr val="bg1"/>
                </a:solidFill>
                <a:latin typeface="Arial"/>
                <a:cs typeface="Arial"/>
              </a:rPr>
              <a:t>happiness, and </a:t>
            </a:r>
          </a:p>
          <a:p>
            <a:pPr marL="742950" lvl="1" indent="-285750">
              <a:lnSpc>
                <a:spcPct val="114000"/>
              </a:lnSpc>
              <a:spcAft>
                <a:spcPts val="1200"/>
              </a:spcAft>
              <a:buFont typeface="Arial" panose="020B0604020202020204" pitchFamily="34" charset="0"/>
              <a:buChar char="•"/>
            </a:pPr>
            <a:r>
              <a:rPr lang="en-GB" sz="1400">
                <a:solidFill>
                  <a:schemeClr val="bg1"/>
                </a:solidFill>
                <a:latin typeface="Arial"/>
                <a:cs typeface="Arial"/>
              </a:rPr>
              <a:t>feelings that things done in life are worthwhile. </a:t>
            </a:r>
          </a:p>
          <a:p>
            <a:pPr>
              <a:lnSpc>
                <a:spcPct val="114000"/>
              </a:lnSpc>
              <a:spcAft>
                <a:spcPts val="1200"/>
              </a:spcAft>
            </a:pPr>
            <a:r>
              <a:rPr lang="en-GB" sz="1400">
                <a:solidFill>
                  <a:schemeClr val="bg1"/>
                </a:solidFill>
                <a:latin typeface="Arial"/>
                <a:cs typeface="Arial"/>
              </a:rPr>
              <a:t>Some of the health and wellbeing questions asked in the survey make up a core set of questions that we have tracked for over a year and will continue tracking in future surveys. </a:t>
            </a:r>
          </a:p>
          <a:p>
            <a:pPr>
              <a:lnSpc>
                <a:spcPct val="114000"/>
              </a:lnSpc>
              <a:spcAft>
                <a:spcPts val="1200"/>
              </a:spcAft>
            </a:pPr>
            <a:r>
              <a:rPr lang="en-GB" sz="1400">
                <a:solidFill>
                  <a:schemeClr val="bg1"/>
                </a:solidFill>
                <a:latin typeface="Arial"/>
                <a:cs typeface="Arial"/>
              </a:rPr>
              <a:t>The wellbeing questions used are replicated from the </a:t>
            </a:r>
            <a:r>
              <a:rPr lang="en-GB" sz="1400">
                <a:solidFill>
                  <a:schemeClr val="bg1"/>
                </a:solidFill>
                <a:latin typeface="Arial"/>
                <a:cs typeface="Arial"/>
                <a:hlinkClick r:id="rId4">
                  <a:extLst>
                    <a:ext uri="{A12FA001-AC4F-418D-AE19-62706E023703}">
                      <ahyp:hlinkClr xmlns:ahyp="http://schemas.microsoft.com/office/drawing/2018/hyperlinkcolor" val="tx"/>
                    </a:ext>
                  </a:extLst>
                </a:hlinkClick>
              </a:rPr>
              <a:t>Annual Population Survey</a:t>
            </a:r>
            <a:r>
              <a:rPr lang="en-GB" sz="1400">
                <a:solidFill>
                  <a:schemeClr val="bg1"/>
                </a:solidFill>
                <a:latin typeface="Arial"/>
                <a:cs typeface="Arial"/>
              </a:rPr>
              <a:t>. These are nationally recognised metrics, used in their current form since 2011. </a:t>
            </a:r>
          </a:p>
          <a:p>
            <a:pPr>
              <a:lnSpc>
                <a:spcPct val="114000"/>
              </a:lnSpc>
              <a:spcAft>
                <a:spcPts val="1200"/>
              </a:spcAft>
            </a:pPr>
            <a:r>
              <a:rPr lang="en-GB" sz="1400">
                <a:solidFill>
                  <a:schemeClr val="bg1"/>
                </a:solidFill>
                <a:latin typeface="Arial"/>
                <a:cs typeface="Arial"/>
              </a:rPr>
              <a:t>We also ask questions around people’s abilities to manage their own health. This allows us to calculate – and track changes over time in – an overall Health Confidence Score for Greater Manchester. Questions are modelled on a </a:t>
            </a:r>
            <a:r>
              <a:rPr lang="en-GB" sz="1400">
                <a:solidFill>
                  <a:schemeClr val="bg1"/>
                </a:solidFill>
                <a:latin typeface="Arial"/>
                <a:cs typeface="Arial"/>
                <a:hlinkClick r:id="rId5">
                  <a:extLst>
                    <a:ext uri="{A12FA001-AC4F-418D-AE19-62706E023703}">
                      <ahyp:hlinkClr xmlns:ahyp="http://schemas.microsoft.com/office/drawing/2018/hyperlinkcolor" val="tx"/>
                    </a:ext>
                  </a:extLst>
                </a:hlinkClick>
              </a:rPr>
              <a:t>published BMJ approach</a:t>
            </a:r>
            <a:r>
              <a:rPr lang="en-GB" sz="1400">
                <a:solidFill>
                  <a:schemeClr val="bg1"/>
                </a:solidFill>
                <a:latin typeface="Arial"/>
                <a:cs typeface="Arial"/>
              </a:rPr>
              <a:t>. </a:t>
            </a:r>
          </a:p>
          <a:p>
            <a:pPr>
              <a:lnSpc>
                <a:spcPct val="114000"/>
              </a:lnSpc>
              <a:spcAft>
                <a:spcPts val="1200"/>
              </a:spcAft>
            </a:pPr>
            <a:r>
              <a:rPr lang="en-GB" sz="1400">
                <a:solidFill>
                  <a:schemeClr val="bg1"/>
                </a:solidFill>
                <a:latin typeface="Arial"/>
                <a:ea typeface="Calibri" panose="020F0502020204030204"/>
                <a:cs typeface="Calibri" panose="020F0502020204030204"/>
              </a:rPr>
              <a:t>For the fourth time, this survey also includes additional measures of wellbeing, around hope for the future and fairness of treatment by society. These questions mirror those from </a:t>
            </a:r>
            <a:r>
              <a:rPr lang="en-GB" sz="1400">
                <a:solidFill>
                  <a:schemeClr val="bg1"/>
                </a:solidFill>
                <a:latin typeface="Arial"/>
                <a:ea typeface="Calibri" panose="020F0502020204030204"/>
                <a:cs typeface="Calibri" panose="020F0502020204030204"/>
                <a:hlinkClick r:id="rId6">
                  <a:extLst>
                    <a:ext uri="{A12FA001-AC4F-418D-AE19-62706E023703}">
                      <ahyp:hlinkClr xmlns:ahyp="http://schemas.microsoft.com/office/drawing/2018/hyperlinkcolor" val="tx"/>
                    </a:ext>
                  </a:extLst>
                </a:hlinkClick>
              </a:rPr>
              <a:t>ONS’ UK Measures of National Well-being</a:t>
            </a:r>
            <a:r>
              <a:rPr lang="en-GB" sz="1400">
                <a:solidFill>
                  <a:schemeClr val="bg1"/>
                </a:solidFill>
                <a:latin typeface="Arial"/>
                <a:ea typeface="Calibri" panose="020F0502020204030204"/>
                <a:cs typeface="Calibri" panose="020F0502020204030204"/>
              </a:rPr>
              <a:t>, allowing for comparison of Greater Manchester and national results. </a:t>
            </a:r>
            <a:endParaRPr lang="en-GB" sz="1400">
              <a:solidFill>
                <a:schemeClr val="bg1"/>
              </a:solidFill>
              <a:latin typeface="Arial"/>
              <a:cs typeface="Arial"/>
            </a:endParaRPr>
          </a:p>
        </p:txBody>
      </p:sp>
    </p:spTree>
    <p:custDataLst>
      <p:tags r:id="rId1"/>
    </p:custDataLst>
    <p:extLst>
      <p:ext uri="{BB962C8B-B14F-4D97-AF65-F5344CB8AC3E}">
        <p14:creationId xmlns:p14="http://schemas.microsoft.com/office/powerpoint/2010/main" val="42710889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Over a third of respondents continue to report experience of </a:t>
            </a:r>
            <a:r>
              <a:rPr lang="en-GB" sz="1800" b="1" dirty="0">
                <a:solidFill>
                  <a:srgbClr val="009690"/>
                </a:solidFill>
                <a:latin typeface="Arial" panose="020B0604020202020204" pitchFamily="34" charset="0"/>
                <a:cs typeface="Arial" panose="020B0604020202020204" pitchFamily="34" charset="0"/>
              </a:rPr>
              <a:t>at least one aspect of digital exclusion in their household</a:t>
            </a:r>
            <a:r>
              <a:rPr lang="en-GB" sz="1800" b="1" dirty="0">
                <a:solidFill>
                  <a:srgbClr val="5C5B5A"/>
                </a:solidFill>
                <a:latin typeface="Arial" panose="020B0604020202020204" pitchFamily="34" charset="0"/>
                <a:cs typeface="Arial" panose="020B0604020202020204" pitchFamily="34" charset="0"/>
              </a:rPr>
              <a:t>, a figure that rises among older and disabled respondents </a:t>
            </a:r>
          </a:p>
        </p:txBody>
      </p:sp>
      <p:graphicFrame>
        <p:nvGraphicFramePr>
          <p:cNvPr id="37" name="Table Placeholder 6" descr="Column chart showing the proportion of respondents who are experiencing some form of digital exclusion. 64% are not experiencing any form of digital exclusion, 9% are experiencing one aspect, 10% two aspects, 5% 3 aspects, 2% 4 aspects and 10% are completely digitally excluded.">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592513707"/>
              </p:ext>
            </p:extLst>
          </p:nvPr>
        </p:nvGraphicFramePr>
        <p:xfrm>
          <a:off x="556057" y="1213730"/>
          <a:ext cx="10953011"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2DACD5EC-49EE-2845-4B32-ECEE1252A258}"/>
              </a:ext>
            </a:extLst>
          </p:cNvPr>
          <p:cNvSpPr txBox="1"/>
          <p:nvPr/>
        </p:nvSpPr>
        <p:spPr>
          <a:xfrm>
            <a:off x="4921623" y="1792942"/>
            <a:ext cx="409238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400">
                <a:cs typeface="Arial"/>
              </a:rPr>
              <a:t>1 or more aspect of digital exclusion ...</a:t>
            </a:r>
            <a:endParaRPr lang="en-GB" sz="1400"/>
          </a:p>
        </p:txBody>
      </p:sp>
      <p:graphicFrame>
        <p:nvGraphicFramePr>
          <p:cNvPr id="3" name="Table 4">
            <a:extLst>
              <a:ext uri="{FF2B5EF4-FFF2-40B4-BE49-F238E27FC236}">
                <a16:creationId xmlns:a16="http://schemas.microsoft.com/office/drawing/2014/main" id="{81D497A2-07E9-99F4-91E8-5396E59BB2E2}"/>
              </a:ext>
            </a:extLst>
          </p:cNvPr>
          <p:cNvGraphicFramePr>
            <a:graphicFrameLocks noGrp="1"/>
          </p:cNvGraphicFramePr>
          <p:nvPr/>
        </p:nvGraphicFramePr>
        <p:xfrm>
          <a:off x="4876318" y="2100719"/>
          <a:ext cx="4182996" cy="618074"/>
        </p:xfrm>
        <a:graphic>
          <a:graphicData uri="http://schemas.openxmlformats.org/drawingml/2006/table">
            <a:tbl>
              <a:tblPr firstRow="1" bandRow="1">
                <a:tableStyleId>{073A0DAA-6AF3-43AB-8588-CEC1D06C72B9}</a:tableStyleId>
              </a:tblPr>
              <a:tblGrid>
                <a:gridCol w="1045749">
                  <a:extLst>
                    <a:ext uri="{9D8B030D-6E8A-4147-A177-3AD203B41FA5}">
                      <a16:colId xmlns:a16="http://schemas.microsoft.com/office/drawing/2014/main" val="1713235414"/>
                    </a:ext>
                  </a:extLst>
                </a:gridCol>
                <a:gridCol w="1045749">
                  <a:extLst>
                    <a:ext uri="{9D8B030D-6E8A-4147-A177-3AD203B41FA5}">
                      <a16:colId xmlns:a16="http://schemas.microsoft.com/office/drawing/2014/main" val="847483999"/>
                    </a:ext>
                  </a:extLst>
                </a:gridCol>
                <a:gridCol w="1045749">
                  <a:extLst>
                    <a:ext uri="{9D8B030D-6E8A-4147-A177-3AD203B41FA5}">
                      <a16:colId xmlns:a16="http://schemas.microsoft.com/office/drawing/2014/main" val="969299503"/>
                    </a:ext>
                  </a:extLst>
                </a:gridCol>
                <a:gridCol w="1045749">
                  <a:extLst>
                    <a:ext uri="{9D8B030D-6E8A-4147-A177-3AD203B41FA5}">
                      <a16:colId xmlns:a16="http://schemas.microsoft.com/office/drawing/2014/main" val="3681601464"/>
                    </a:ext>
                  </a:extLst>
                </a:gridCol>
              </a:tblGrid>
              <a:tr h="309037">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32%</a:t>
                      </a:r>
                    </a:p>
                  </a:txBody>
                  <a:tcPr>
                    <a:solidFill>
                      <a:srgbClr val="5C5B5A">
                        <a:alpha val="21000"/>
                      </a:srgbClr>
                    </a:solidFill>
                  </a:tcPr>
                </a:tc>
                <a:tc>
                  <a:txBody>
                    <a:bodyPr/>
                    <a:lstStyle/>
                    <a:p>
                      <a:pPr algn="ctr"/>
                      <a:r>
                        <a:rPr lang="en-GB" sz="1400" b="1">
                          <a:solidFill>
                            <a:srgbClr val="5C5B5A"/>
                          </a:solidFill>
                          <a:latin typeface="Arial"/>
                          <a:cs typeface="Arial"/>
                        </a:rPr>
                        <a:t>73%</a:t>
                      </a:r>
                    </a:p>
                  </a:txBody>
                  <a:tcPr>
                    <a:solidFill>
                      <a:srgbClr val="5C5B5A">
                        <a:alpha val="21000"/>
                      </a:srgbClr>
                    </a:solidFill>
                  </a:tcPr>
                </a:tc>
                <a:tc>
                  <a:txBody>
                    <a:bodyPr/>
                    <a:lstStyle/>
                    <a:p>
                      <a:pPr algn="ctr"/>
                      <a:r>
                        <a:rPr lang="en-GB" sz="1400" b="1">
                          <a:solidFill>
                            <a:srgbClr val="5C5B5A"/>
                          </a:solidFill>
                          <a:latin typeface="Arial"/>
                          <a:cs typeface="Arial"/>
                        </a:rPr>
                        <a:t>59%</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1" y="6322598"/>
            <a:ext cx="11433639"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756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was asked as a grid, between “you” and “others in your household”. The data on this slide shows the percentages of households where there is someone (either you or others) who has said they are digitally excluded.</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420603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8959021-6AF4-30F5-F144-6A37F0ADE0BB}"/>
              </a:ext>
            </a:extLst>
          </p:cNvPr>
          <p:cNvSpPr txBox="1">
            <a:spLocks noGrp="1"/>
          </p:cNvSpPr>
          <p:nvPr>
            <p:ph type="title" idx="4294967295"/>
          </p:nvPr>
        </p:nvSpPr>
        <p:spPr>
          <a:xfrm>
            <a:off x="363298" y="183630"/>
            <a:ext cx="1161513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9690"/>
                </a:solidFill>
                <a:effectLst/>
                <a:uLnTx/>
                <a:uFillTx/>
                <a:latin typeface="Arial" panose="020B0604020202020204" pitchFamily="34" charset="0"/>
                <a:ea typeface="+mj-ea"/>
                <a:cs typeface="Arial" panose="020B0604020202020204" pitchFamily="34" charset="0"/>
              </a:rPr>
              <a:t>Wave-on-wave trends: </a:t>
            </a:r>
            <a:r>
              <a:rPr lang="en-GB" sz="1800" b="1" dirty="0">
                <a:latin typeface="Arial" panose="020B0604020202020204" pitchFamily="34" charset="0"/>
                <a:cs typeface="Arial" panose="020B0604020202020204" pitchFamily="34" charset="0"/>
              </a:rPr>
              <a:t>October shows a significant increase in those who experience 4 aspects of digital inclusion compared to August, and an increase of 5pp in those who experience complete digital exclusion</a:t>
            </a:r>
            <a:endParaRPr kumimoji="0" lang="en-US" sz="18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graphicFrame>
        <p:nvGraphicFramePr>
          <p:cNvPr id="3" name="Table Placeholder 6" descr="Column chart showing the proportion of respondents who answer 0 to 3 to statements at the previous question. 65% answer 0 to 3 to none of the statements, 61% in August. ">
            <a:extLst>
              <a:ext uri="{FF2B5EF4-FFF2-40B4-BE49-F238E27FC236}">
                <a16:creationId xmlns:a16="http://schemas.microsoft.com/office/drawing/2014/main" id="{7DCAC85A-58FE-18C4-F9E9-11ECA9B0F17C}"/>
              </a:ext>
            </a:extLst>
          </p:cNvPr>
          <p:cNvGraphicFramePr>
            <a:graphicFrameLocks/>
          </p:cNvGraphicFramePr>
          <p:nvPr/>
        </p:nvGraphicFramePr>
        <p:xfrm>
          <a:off x="363298" y="1267561"/>
          <a:ext cx="11465404" cy="4738657"/>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302001" y="6327420"/>
            <a:ext cx="11251946" cy="553998"/>
          </a:xfrm>
          <a:prstGeom prst="rect">
            <a:avLst/>
          </a:prstGeom>
          <a:noFill/>
        </p:spPr>
        <p:txBody>
          <a:bodyPr wrap="square" rtlCol="0">
            <a:spAutoFit/>
          </a:bodyPr>
          <a:lstStyle/>
          <a:p>
            <a:pPr>
              <a:defRPr/>
            </a:pPr>
            <a:r>
              <a:rPr lang="en-GB" sz="1000">
                <a:solidFill>
                  <a:srgbClr val="FFFFFF">
                    <a:lumMod val="50000"/>
                  </a:srgbClr>
                </a:solidFill>
                <a:latin typeface="Arial" panose="020B0604020202020204" pitchFamily="34" charset="0"/>
                <a:cs typeface="Arial" panose="020B0604020202020204" pitchFamily="34" charset="0"/>
              </a:rPr>
              <a:t>Unweighted base: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S13+S14+15, </a:t>
            </a:r>
            <a:r>
              <a:rPr lang="en-GB" sz="1000">
                <a:solidFill>
                  <a:srgbClr val="FFFFFF">
                    <a:lumMod val="50000"/>
                  </a:srgbClr>
                </a:solidFill>
                <a:latin typeface="Arial"/>
                <a:cs typeface="Arial" panose="020B0604020202020204" pitchFamily="34" charset="0"/>
              </a:rPr>
              <a:t>740; Survey 13, 250; Survey 14, 240, Survey 15; 266  </a:t>
            </a:r>
            <a:r>
              <a:rPr lang="en-GB" sz="1000">
                <a:solidFill>
                  <a:srgbClr val="FFFFFF">
                    <a:lumMod val="50000"/>
                  </a:srgbClr>
                </a:solidFill>
                <a:latin typeface="Arial" panose="020B0604020202020204" pitchFamily="34" charset="0"/>
                <a:cs typeface="Arial" panose="020B0604020202020204" pitchFamily="34" charset="0"/>
              </a:rPr>
              <a:t>(Face to Face Respondents)  **Aspects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 name="Group 1" descr="Green and Red arrows to signify when a statistic is significantly higher or lower than the previous survey.">
            <a:extLst>
              <a:ext uri="{FF2B5EF4-FFF2-40B4-BE49-F238E27FC236}">
                <a16:creationId xmlns:a16="http://schemas.microsoft.com/office/drawing/2014/main" id="{F40E724F-5E3A-FACE-31AA-CC33DC0A6476}"/>
              </a:ext>
            </a:extLst>
          </p:cNvPr>
          <p:cNvGrpSpPr/>
          <p:nvPr/>
        </p:nvGrpSpPr>
        <p:grpSpPr>
          <a:xfrm>
            <a:off x="7806329" y="6006206"/>
            <a:ext cx="3802236" cy="276999"/>
            <a:chOff x="575408" y="5999738"/>
            <a:chExt cx="4489469" cy="261042"/>
          </a:xfrm>
        </p:grpSpPr>
        <p:sp>
          <p:nvSpPr>
            <p:cNvPr id="5" name="Arrow: Down 4">
              <a:extLst>
                <a:ext uri="{FF2B5EF4-FFF2-40B4-BE49-F238E27FC236}">
                  <a16:creationId xmlns:a16="http://schemas.microsoft.com/office/drawing/2014/main" id="{F53041DF-2383-7432-8C2B-F41BA2279EE7}"/>
                </a:ext>
              </a:extLst>
            </p:cNvPr>
            <p:cNvSpPr/>
            <p:nvPr/>
          </p:nvSpPr>
          <p:spPr>
            <a:xfrm>
              <a:off x="807040" y="6040818"/>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87B33B75-D95F-084B-E003-B45D890C1B72}"/>
                </a:ext>
              </a:extLst>
            </p:cNvPr>
            <p:cNvGrpSpPr/>
            <p:nvPr/>
          </p:nvGrpSpPr>
          <p:grpSpPr>
            <a:xfrm>
              <a:off x="575408" y="5999738"/>
              <a:ext cx="4489469" cy="261042"/>
              <a:chOff x="520117" y="5798698"/>
              <a:chExt cx="4489469" cy="261042"/>
            </a:xfrm>
          </p:grpSpPr>
          <p:sp>
            <p:nvSpPr>
              <p:cNvPr id="7" name="Arrow: Down 6">
                <a:extLst>
                  <a:ext uri="{FF2B5EF4-FFF2-40B4-BE49-F238E27FC236}">
                    <a16:creationId xmlns:a16="http://schemas.microsoft.com/office/drawing/2014/main" id="{91EF7A96-0F30-BA23-E701-55FAD8ACF7A8}"/>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7774A651-98CF-0D6E-4CAF-0101615D8CD5}"/>
                  </a:ext>
                </a:extLst>
              </p:cNvPr>
              <p:cNvSpPr txBox="1"/>
              <p:nvPr/>
            </p:nvSpPr>
            <p:spPr>
              <a:xfrm>
                <a:off x="884934" y="5798698"/>
                <a:ext cx="4124652" cy="2610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5C5B5A"/>
                    </a:solidFill>
                    <a:effectLst/>
                    <a:uLnTx/>
                    <a:uFillTx/>
                    <a:latin typeface="Arial"/>
                    <a:ea typeface="+mn-ea"/>
                    <a:cs typeface="+mn-cs"/>
                  </a:rPr>
                  <a:t>Significantly higher/lower than the survey before </a:t>
                </a:r>
              </a:p>
            </p:txBody>
          </p:sp>
        </p:grpSp>
      </p:grpSp>
      <p:sp>
        <p:nvSpPr>
          <p:cNvPr id="9" name="Arrow: Down 8">
            <a:extLst>
              <a:ext uri="{FF2B5EF4-FFF2-40B4-BE49-F238E27FC236}">
                <a16:creationId xmlns:a16="http://schemas.microsoft.com/office/drawing/2014/main" id="{4F0DABC2-34C8-7B68-BDC2-93BF3AB9C928}"/>
              </a:ext>
              <a:ext uri="{C183D7F6-B498-43B3-948B-1728B52AA6E4}">
                <adec:decorative xmlns:adec="http://schemas.microsoft.com/office/drawing/2017/decorative" val="1"/>
              </a:ext>
            </a:extLst>
          </p:cNvPr>
          <p:cNvSpPr/>
          <p:nvPr/>
        </p:nvSpPr>
        <p:spPr>
          <a:xfrm>
            <a:off x="3608783" y="4235375"/>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Arrow: Down 9">
            <a:extLst>
              <a:ext uri="{FF2B5EF4-FFF2-40B4-BE49-F238E27FC236}">
                <a16:creationId xmlns:a16="http://schemas.microsoft.com/office/drawing/2014/main" id="{93AF95EA-6A88-26A2-0BAD-D4FCAD3A2C55}"/>
              </a:ext>
              <a:ext uri="{C183D7F6-B498-43B3-948B-1728B52AA6E4}">
                <adec:decorative xmlns:adec="http://schemas.microsoft.com/office/drawing/2017/decorative" val="1"/>
              </a:ext>
            </a:extLst>
          </p:cNvPr>
          <p:cNvSpPr/>
          <p:nvPr/>
        </p:nvSpPr>
        <p:spPr>
          <a:xfrm rot="10800000">
            <a:off x="9338955" y="4331386"/>
            <a:ext cx="134992" cy="192023"/>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C5B5A"/>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10418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227529"/>
            <a:ext cx="11533579" cy="1200329"/>
          </a:xfrm>
        </p:spPr>
        <p:txBody>
          <a:bodyPr vert="horz" wrap="square" anchor="t">
            <a:spAutoFit/>
          </a:bodyPr>
          <a:lstStyle/>
          <a:p>
            <a:pPr>
              <a:lnSpc>
                <a:spcPct val="100000"/>
              </a:lnSpc>
            </a:pPr>
            <a:r>
              <a:rPr lang="en-GB" sz="1800" b="1" dirty="0">
                <a:solidFill>
                  <a:srgbClr val="009690"/>
                </a:solidFill>
                <a:latin typeface="Arial"/>
                <a:cs typeface="Arial"/>
              </a:rPr>
              <a:t>Trend over time: </a:t>
            </a:r>
            <a:r>
              <a:rPr lang="en-GB" sz="1800" b="1" dirty="0">
                <a:solidFill>
                  <a:srgbClr val="5C5B5A"/>
                </a:solidFill>
                <a:latin typeface="Arial"/>
                <a:cs typeface="Arial"/>
              </a:rPr>
              <a:t>It appears that the proportion of respondents experiencing any form of digital exclusion overall has remained stable, however, there have been increases in digital exclusion amongst 16-24 year olds, those 75+ and disabled respondents. Methodological change is likely to be impacting this data*. </a:t>
            </a:r>
          </a:p>
        </p:txBody>
      </p:sp>
      <p:graphicFrame>
        <p:nvGraphicFramePr>
          <p:cNvPr id="37" name="Table Placeholder 6" descr="Column chart showing the proportion of respondents who are experiencing some form of digital exclusion. 64% are not experiencing any form of digital exclusion in surveys 13-15, the same in surveys 10-12.">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144554456"/>
              </p:ext>
            </p:extLst>
          </p:nvPr>
        </p:nvGraphicFramePr>
        <p:xfrm>
          <a:off x="556058" y="1213730"/>
          <a:ext cx="8432668" cy="48822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D6FEDE-C6A9-97D9-6BDA-9991D4F79BCB}"/>
              </a:ext>
            </a:extLst>
          </p:cNvPr>
          <p:cNvSpPr txBox="1"/>
          <p:nvPr/>
        </p:nvSpPr>
        <p:spPr>
          <a:xfrm>
            <a:off x="2785717" y="2106282"/>
            <a:ext cx="479628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a:solidFill>
                  <a:srgbClr val="5C5B5A"/>
                </a:solidFill>
                <a:latin typeface="Arial" panose="020B0604020202020204" pitchFamily="34" charset="0"/>
                <a:cs typeface="Arial" panose="020B0604020202020204" pitchFamily="34" charset="0"/>
              </a:rPr>
              <a:t>1 or more aspect of digital exclusion...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1564497751"/>
              </p:ext>
            </p:extLst>
          </p:nvPr>
        </p:nvGraphicFramePr>
        <p:xfrm>
          <a:off x="2517269" y="2385204"/>
          <a:ext cx="5414925" cy="927111"/>
        </p:xfrm>
        <a:graphic>
          <a:graphicData uri="http://schemas.openxmlformats.org/drawingml/2006/table">
            <a:tbl>
              <a:tblPr firstRow="1" bandRow="1">
                <a:tableStyleId>{073A0DAA-6AF3-43AB-8588-CEC1D06C72B9}</a:tableStyleId>
              </a:tblPr>
              <a:tblGrid>
                <a:gridCol w="1082985">
                  <a:extLst>
                    <a:ext uri="{9D8B030D-6E8A-4147-A177-3AD203B41FA5}">
                      <a16:colId xmlns:a16="http://schemas.microsoft.com/office/drawing/2014/main" val="1031822438"/>
                    </a:ext>
                  </a:extLst>
                </a:gridCol>
                <a:gridCol w="1082985">
                  <a:extLst>
                    <a:ext uri="{9D8B030D-6E8A-4147-A177-3AD203B41FA5}">
                      <a16:colId xmlns:a16="http://schemas.microsoft.com/office/drawing/2014/main" val="1713235414"/>
                    </a:ext>
                  </a:extLst>
                </a:gridCol>
                <a:gridCol w="1082985">
                  <a:extLst>
                    <a:ext uri="{9D8B030D-6E8A-4147-A177-3AD203B41FA5}">
                      <a16:colId xmlns:a16="http://schemas.microsoft.com/office/drawing/2014/main" val="847483999"/>
                    </a:ext>
                  </a:extLst>
                </a:gridCol>
                <a:gridCol w="1082985">
                  <a:extLst>
                    <a:ext uri="{9D8B030D-6E8A-4147-A177-3AD203B41FA5}">
                      <a16:colId xmlns:a16="http://schemas.microsoft.com/office/drawing/2014/main" val="969299503"/>
                    </a:ext>
                  </a:extLst>
                </a:gridCol>
                <a:gridCol w="1082985">
                  <a:extLst>
                    <a:ext uri="{9D8B030D-6E8A-4147-A177-3AD203B41FA5}">
                      <a16:colId xmlns:a16="http://schemas.microsoft.com/office/drawing/2014/main" val="3681601464"/>
                    </a:ext>
                  </a:extLst>
                </a:gridCol>
              </a:tblGrid>
              <a:tr h="309037">
                <a:tc>
                  <a:txBody>
                    <a:bodyPr/>
                    <a:lstStyle/>
                    <a:p>
                      <a:pPr algn="ctr"/>
                      <a:endParaRPr lang="en-GB" sz="1400" b="1">
                        <a:solidFill>
                          <a:srgbClr val="5C5B5A"/>
                        </a:solidFill>
                      </a:endParaRPr>
                    </a:p>
                  </a:txBody>
                  <a:tcPr>
                    <a:solidFill>
                      <a:srgbClr val="5C5B5A">
                        <a:alpha val="21000"/>
                      </a:srgbClr>
                    </a:solidFill>
                  </a:tcPr>
                </a:tc>
                <a:tc>
                  <a:txBody>
                    <a:bodyPr/>
                    <a:lstStyle/>
                    <a:p>
                      <a:pPr algn="ctr"/>
                      <a:r>
                        <a:rPr lang="en-GB" sz="1400" b="1">
                          <a:solidFill>
                            <a:srgbClr val="5C5B5A"/>
                          </a:solidFill>
                        </a:rPr>
                        <a:t>Total</a:t>
                      </a:r>
                    </a:p>
                  </a:txBody>
                  <a:tcPr>
                    <a:solidFill>
                      <a:srgbClr val="5C5B5A">
                        <a:alpha val="21000"/>
                      </a:srgbClr>
                    </a:solidFill>
                  </a:tcPr>
                </a:tc>
                <a:tc>
                  <a:txBody>
                    <a:bodyPr/>
                    <a:lstStyle/>
                    <a:p>
                      <a:pPr algn="ctr"/>
                      <a:r>
                        <a:rPr lang="en-GB" sz="1400" b="1">
                          <a:solidFill>
                            <a:srgbClr val="5C5B5A"/>
                          </a:solidFill>
                        </a:rPr>
                        <a:t>16-24</a:t>
                      </a:r>
                    </a:p>
                  </a:txBody>
                  <a:tcPr>
                    <a:solidFill>
                      <a:srgbClr val="5C5B5A">
                        <a:alpha val="21000"/>
                      </a:srgbClr>
                    </a:solidFill>
                  </a:tcPr>
                </a:tc>
                <a:tc>
                  <a:txBody>
                    <a:bodyPr/>
                    <a:lstStyle/>
                    <a:p>
                      <a:pPr algn="ctr"/>
                      <a:r>
                        <a:rPr lang="en-GB" sz="1400" b="1">
                          <a:solidFill>
                            <a:srgbClr val="5C5B5A"/>
                          </a:solidFill>
                        </a:rPr>
                        <a:t>75+</a:t>
                      </a:r>
                    </a:p>
                  </a:txBody>
                  <a:tcPr>
                    <a:solidFill>
                      <a:srgbClr val="5C5B5A">
                        <a:alpha val="21000"/>
                      </a:srgbClr>
                    </a:solidFill>
                  </a:tcPr>
                </a:tc>
                <a:tc>
                  <a:txBody>
                    <a:bodyPr/>
                    <a:lstStyle/>
                    <a:p>
                      <a:pPr algn="ctr"/>
                      <a:r>
                        <a:rPr lang="en-GB" sz="1400" b="1">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a:solidFill>
                            <a:srgbClr val="5C5B5A"/>
                          </a:solidFill>
                          <a:latin typeface="Arial"/>
                          <a:cs typeface="Arial"/>
                        </a:rPr>
                        <a:t>S10-12</a:t>
                      </a:r>
                    </a:p>
                  </a:txBody>
                  <a:tcPr>
                    <a:solidFill>
                      <a:srgbClr val="5C5B5A">
                        <a:alpha val="21000"/>
                      </a:srgbClr>
                    </a:solidFill>
                  </a:tcPr>
                </a:tc>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27%</a:t>
                      </a:r>
                    </a:p>
                  </a:txBody>
                  <a:tcPr>
                    <a:solidFill>
                      <a:srgbClr val="5C5B5A">
                        <a:alpha val="21000"/>
                      </a:srgbClr>
                    </a:solidFill>
                  </a:tcPr>
                </a:tc>
                <a:tc>
                  <a:txBody>
                    <a:bodyPr/>
                    <a:lstStyle/>
                    <a:p>
                      <a:pPr algn="ctr"/>
                      <a:r>
                        <a:rPr lang="en-GB" sz="1400" b="1">
                          <a:solidFill>
                            <a:srgbClr val="5C5B5A"/>
                          </a:solidFill>
                          <a:latin typeface="Arial"/>
                          <a:cs typeface="Arial"/>
                        </a:rPr>
                        <a:t>70%</a:t>
                      </a:r>
                    </a:p>
                  </a:txBody>
                  <a:tcPr>
                    <a:solidFill>
                      <a:srgbClr val="5C5B5A">
                        <a:alpha val="21000"/>
                      </a:srgbClr>
                    </a:solidFill>
                  </a:tcPr>
                </a:tc>
                <a:tc>
                  <a:txBody>
                    <a:bodyPr/>
                    <a:lstStyle/>
                    <a:p>
                      <a:pPr algn="ctr"/>
                      <a:r>
                        <a:rPr lang="en-GB" sz="1400" b="1">
                          <a:solidFill>
                            <a:srgbClr val="5C5B5A"/>
                          </a:solidFill>
                          <a:latin typeface="Arial"/>
                          <a:cs typeface="Arial"/>
                        </a:rPr>
                        <a:t>56%</a:t>
                      </a:r>
                    </a:p>
                  </a:txBody>
                  <a:tcPr>
                    <a:solidFill>
                      <a:srgbClr val="5C5B5A">
                        <a:alpha val="21000"/>
                      </a:srgbClr>
                    </a:solidFill>
                  </a:tcPr>
                </a:tc>
                <a:extLst>
                  <a:ext uri="{0D108BD9-81ED-4DB2-BD59-A6C34878D82A}">
                    <a16:rowId xmlns:a16="http://schemas.microsoft.com/office/drawing/2014/main" val="158279000"/>
                  </a:ext>
                </a:extLst>
              </a:tr>
              <a:tr h="309037">
                <a:tc>
                  <a:txBody>
                    <a:bodyPr/>
                    <a:lstStyle/>
                    <a:p>
                      <a:pPr algn="ctr"/>
                      <a:r>
                        <a:rPr lang="en-GB" sz="1400" b="1">
                          <a:solidFill>
                            <a:srgbClr val="5C5B5A"/>
                          </a:solidFill>
                          <a:latin typeface="Arial"/>
                          <a:cs typeface="Arial"/>
                        </a:rPr>
                        <a:t>S13-15</a:t>
                      </a:r>
                    </a:p>
                  </a:txBody>
                  <a:tcPr>
                    <a:solidFill>
                      <a:srgbClr val="5C5B5A">
                        <a:alpha val="21000"/>
                      </a:srgbClr>
                    </a:solidFill>
                  </a:tcPr>
                </a:tc>
                <a:tc>
                  <a:txBody>
                    <a:bodyPr/>
                    <a:lstStyle/>
                    <a:p>
                      <a:pPr algn="ctr"/>
                      <a:r>
                        <a:rPr lang="en-GB" sz="1400" b="1">
                          <a:solidFill>
                            <a:srgbClr val="5C5B5A"/>
                          </a:solidFill>
                          <a:latin typeface="Arial"/>
                          <a:cs typeface="Arial"/>
                        </a:rPr>
                        <a:t>36%</a:t>
                      </a:r>
                    </a:p>
                  </a:txBody>
                  <a:tcPr>
                    <a:solidFill>
                      <a:srgbClr val="5C5B5A">
                        <a:alpha val="21000"/>
                      </a:srgbClr>
                    </a:solidFill>
                  </a:tcPr>
                </a:tc>
                <a:tc>
                  <a:txBody>
                    <a:bodyPr/>
                    <a:lstStyle/>
                    <a:p>
                      <a:pPr algn="ctr"/>
                      <a:r>
                        <a:rPr lang="en-GB" sz="1400" b="1">
                          <a:solidFill>
                            <a:srgbClr val="5C5B5A"/>
                          </a:solidFill>
                          <a:latin typeface="Arial"/>
                          <a:cs typeface="Arial"/>
                        </a:rPr>
                        <a:t>32%</a:t>
                      </a:r>
                    </a:p>
                  </a:txBody>
                  <a:tcPr>
                    <a:solidFill>
                      <a:srgbClr val="5C5B5A">
                        <a:alpha val="21000"/>
                      </a:srgbClr>
                    </a:solidFill>
                  </a:tcPr>
                </a:tc>
                <a:tc>
                  <a:txBody>
                    <a:bodyPr/>
                    <a:lstStyle/>
                    <a:p>
                      <a:pPr algn="ctr"/>
                      <a:r>
                        <a:rPr lang="en-GB" sz="1400" b="1">
                          <a:solidFill>
                            <a:srgbClr val="5C5B5A"/>
                          </a:solidFill>
                          <a:latin typeface="Arial"/>
                          <a:cs typeface="Arial"/>
                        </a:rPr>
                        <a:t>73%</a:t>
                      </a:r>
                    </a:p>
                  </a:txBody>
                  <a:tcPr>
                    <a:solidFill>
                      <a:srgbClr val="5C5B5A">
                        <a:alpha val="21000"/>
                      </a:srgbClr>
                    </a:solidFill>
                  </a:tcPr>
                </a:tc>
                <a:tc>
                  <a:txBody>
                    <a:bodyPr/>
                    <a:lstStyle/>
                    <a:p>
                      <a:pPr algn="ctr"/>
                      <a:r>
                        <a:rPr lang="en-GB" sz="1400" b="1">
                          <a:solidFill>
                            <a:srgbClr val="5C5B5A"/>
                          </a:solidFill>
                          <a:latin typeface="Arial"/>
                          <a:cs typeface="Arial"/>
                        </a:rPr>
                        <a:t>59%</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5" name="TextBox 4">
            <a:extLst>
              <a:ext uri="{FF2B5EF4-FFF2-40B4-BE49-F238E27FC236}">
                <a16:creationId xmlns:a16="http://schemas.microsoft.com/office/drawing/2014/main" id="{55C1408B-73DA-8BB3-FC54-3BC46C1C9984}"/>
              </a:ext>
            </a:extLst>
          </p:cNvPr>
          <p:cNvSpPr txBox="1"/>
          <p:nvPr/>
        </p:nvSpPr>
        <p:spPr>
          <a:xfrm>
            <a:off x="8988726" y="1499978"/>
            <a:ext cx="3047577" cy="3858044"/>
          </a:xfrm>
          <a:prstGeom prst="rect">
            <a:avLst/>
          </a:prstGeom>
          <a:noFill/>
        </p:spPr>
        <p:txBody>
          <a:bodyPr wrap="square" lIns="91440" tIns="45720" rIns="91440" bIns="45720" anchor="t">
            <a:spAutoFit/>
          </a:bodyPr>
          <a:lstStyle/>
          <a:p>
            <a:pPr>
              <a:lnSpc>
                <a:spcPct val="114000"/>
              </a:lnSpc>
              <a:spcAft>
                <a:spcPts val="600"/>
              </a:spcAft>
            </a:pPr>
            <a:r>
              <a:rPr lang="en-GB" sz="1100" b="1">
                <a:solidFill>
                  <a:srgbClr val="5C5B5A"/>
                </a:solidFill>
                <a:latin typeface="Arial"/>
                <a:cs typeface="Arial"/>
              </a:rPr>
              <a:t>*Change in Methodology </a:t>
            </a:r>
          </a:p>
          <a:p>
            <a:pPr>
              <a:lnSpc>
                <a:spcPct val="114000"/>
              </a:lnSpc>
              <a:spcAft>
                <a:spcPts val="600"/>
              </a:spcAft>
            </a:pPr>
            <a:r>
              <a:rPr lang="en-GB" sz="1100">
                <a:solidFill>
                  <a:srgbClr val="5C5B5A"/>
                </a:solidFill>
                <a:latin typeface="Arial"/>
                <a:cs typeface="Arial"/>
              </a:rPr>
              <a:t>Survey 15-12 utilise a face-to-face methodology, while survey 11-10 use a telephone approach. </a:t>
            </a:r>
          </a:p>
          <a:p>
            <a:pPr>
              <a:lnSpc>
                <a:spcPct val="114000"/>
              </a:lnSpc>
              <a:spcAft>
                <a:spcPts val="600"/>
              </a:spcAft>
            </a:pPr>
            <a:r>
              <a:rPr lang="en-GB" sz="1100">
                <a:solidFill>
                  <a:srgbClr val="5C5B5A"/>
                </a:solidFill>
                <a:latin typeface="Arial"/>
                <a:cs typeface="Arial"/>
              </a:rPr>
              <a:t>Changes in who we can talk to between the two approaches have impacted the results on this slide. </a:t>
            </a:r>
          </a:p>
          <a:p>
            <a:pPr>
              <a:lnSpc>
                <a:spcPct val="114000"/>
              </a:lnSpc>
              <a:spcAft>
                <a:spcPts val="600"/>
              </a:spcAft>
            </a:pPr>
            <a:r>
              <a:rPr lang="en-GB" sz="1100">
                <a:solidFill>
                  <a:srgbClr val="5C5B5A"/>
                </a:solidFill>
                <a:latin typeface="Arial"/>
                <a:cs typeface="Arial"/>
              </a:rPr>
              <a:t>This is because those who are recruited to take part in telephone research are often recruited through online methods or live in homes which are generally more likely to be connected to the internet and phoneline in combination. Both factors reduce the chance that they will be digitally excluded. </a:t>
            </a:r>
          </a:p>
          <a:p>
            <a:pPr>
              <a:lnSpc>
                <a:spcPct val="114000"/>
              </a:lnSpc>
              <a:spcAft>
                <a:spcPts val="600"/>
              </a:spcAft>
            </a:pPr>
            <a:r>
              <a:rPr lang="en-GB" sz="1100">
                <a:solidFill>
                  <a:srgbClr val="5C5B5A"/>
                </a:solidFill>
                <a:latin typeface="Arial"/>
                <a:cs typeface="Arial"/>
              </a:rPr>
              <a:t>While this impacts the trackability of these results, changing approach allows us to provide a truer understanding of the extent of digital exclusion in Greater Manchester. </a:t>
            </a:r>
          </a:p>
        </p:txBody>
      </p:sp>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155698" y="6321419"/>
            <a:ext cx="1175016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DI11. How often…? Unweighted base: </a:t>
            </a:r>
            <a:r>
              <a:rPr lang="en-GB" sz="900">
                <a:solidFill>
                  <a:srgbClr val="FFFFFF">
                    <a:lumMod val="50000"/>
                  </a:srgbClr>
                </a:solidFill>
                <a:latin typeface="Arial"/>
                <a:cs typeface="Arial" panose="020B0604020202020204" pitchFamily="34" charset="0"/>
              </a:rPr>
              <a:t>S10-12 (760), S12-14 (756)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9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not shown. Question in S6 onwards was asked as a grid, between “you” and “others in your household”. The data on this slide shows the percentages of households where there is someone (either you or others) who has said they are digitally excluded. </a:t>
            </a:r>
            <a:r>
              <a:rPr kumimoji="0" lang="en-GB" sz="9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Aspects of digital exclusion = consistent and reliable access to an internet connection at home; to devices that allow access to the internet; affording access to the internet; skills needed to access and use digital services online; support needed to access and use digital services online </a:t>
            </a:r>
            <a:endParaRPr kumimoji="0" lang="en-GB" sz="900" b="0" i="0" u="none" strike="sng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4800431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28022"/>
            <a:ext cx="11238081" cy="646331"/>
          </a:xfrm>
        </p:spPr>
        <p:txBody>
          <a:bodyPr vert="horz" wrap="square" anchor="t">
            <a:spAutoFit/>
          </a:bodyPr>
          <a:lstStyle/>
          <a:p>
            <a:pPr>
              <a:lnSpc>
                <a:spcPct val="100000"/>
              </a:lnSpc>
            </a:pPr>
            <a:r>
              <a:rPr lang="en-GB" sz="1800" b="1" dirty="0">
                <a:solidFill>
                  <a:srgbClr val="5C5B5A"/>
                </a:solidFill>
                <a:latin typeface="Arial" panose="020B0604020202020204" pitchFamily="34" charset="0"/>
                <a:cs typeface="Arial" panose="020B0604020202020204" pitchFamily="34" charset="0"/>
              </a:rPr>
              <a:t>Where respondents are experiencing digital exclusion, this continues to be driven by those saying that they have a </a:t>
            </a:r>
            <a:r>
              <a:rPr lang="en-GB" sz="1800" b="1" dirty="0">
                <a:solidFill>
                  <a:srgbClr val="009690"/>
                </a:solidFill>
                <a:latin typeface="Arial" panose="020B0604020202020204" pitchFamily="34" charset="0"/>
                <a:cs typeface="Arial" panose="020B0604020202020204" pitchFamily="34" charset="0"/>
              </a:rPr>
              <a:t>lack of skills or affordability </a:t>
            </a:r>
            <a:r>
              <a:rPr lang="en-GB" sz="1800" b="1" dirty="0">
                <a:solidFill>
                  <a:srgbClr val="5C5B5A"/>
                </a:solidFill>
                <a:latin typeface="Arial" panose="020B0604020202020204" pitchFamily="34" charset="0"/>
                <a:cs typeface="Arial" panose="020B0604020202020204" pitchFamily="34" charset="0"/>
              </a:rPr>
              <a:t>to allow them to access digital online services</a:t>
            </a:r>
          </a:p>
        </p:txBody>
      </p:sp>
      <p:graphicFrame>
        <p:nvGraphicFramePr>
          <p:cNvPr id="16"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3286906897"/>
              </p:ext>
            </p:extLst>
          </p:nvPr>
        </p:nvGraphicFramePr>
        <p:xfrm>
          <a:off x="1097173" y="1098015"/>
          <a:ext cx="10960129" cy="53435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Placeholder 6" descr="Stacked bar chart showing extent of digital inclusion across connectivity, devices, affordability, skills and support. Respondents and others in their household are least likely to have the skills or the support they need to access or use digital services online.">
            <a:extLst>
              <a:ext uri="{FF2B5EF4-FFF2-40B4-BE49-F238E27FC236}">
                <a16:creationId xmlns:a16="http://schemas.microsoft.com/office/drawing/2014/main" id="{933E3B1F-6CD5-6498-0D6B-59F830634770}"/>
              </a:ext>
            </a:extLst>
          </p:cNvPr>
          <p:cNvGraphicFramePr>
            <a:graphicFrameLocks/>
          </p:cNvGraphicFramePr>
          <p:nvPr/>
        </p:nvGraphicFramePr>
        <p:xfrm>
          <a:off x="1146253" y="2734083"/>
          <a:ext cx="10994957" cy="391952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E983FA5-B7FE-FB4F-C8B4-3C499815CE49}"/>
              </a:ext>
              <a:ext uri="{C183D7F6-B498-43B3-948B-1728B52AA6E4}">
                <adec:decorative xmlns:adec="http://schemas.microsoft.com/office/drawing/2017/decorative" val="1"/>
              </a:ext>
            </a:extLst>
          </p:cNvPr>
          <p:cNvSpPr txBox="1"/>
          <p:nvPr/>
        </p:nvSpPr>
        <p:spPr>
          <a:xfrm>
            <a:off x="2010200" y="1865838"/>
            <a:ext cx="574157" cy="523220"/>
          </a:xfrm>
          <a:prstGeom prst="rect">
            <a:avLst/>
          </a:prstGeom>
          <a:noFill/>
        </p:spPr>
        <p:txBody>
          <a:bodyPr wrap="square" rtlCol="0">
            <a:spAutoFit/>
          </a:bodyPr>
          <a:lstStyle/>
          <a:p>
            <a:pPr algn="ctr"/>
            <a:r>
              <a:rPr lang="en-GB" sz="1400" b="1">
                <a:solidFill>
                  <a:srgbClr val="5C5B5A"/>
                </a:solidFill>
              </a:rPr>
              <a:t>15% total</a:t>
            </a:r>
          </a:p>
        </p:txBody>
      </p:sp>
      <p:sp>
        <p:nvSpPr>
          <p:cNvPr id="21" name="TextBox 20">
            <a:extLst>
              <a:ext uri="{FF2B5EF4-FFF2-40B4-BE49-F238E27FC236}">
                <a16:creationId xmlns:a16="http://schemas.microsoft.com/office/drawing/2014/main" id="{1E78E889-6DB2-404F-9B4C-1A46B70AB851}"/>
              </a:ext>
              <a:ext uri="{C183D7F6-B498-43B3-948B-1728B52AA6E4}">
                <adec:decorative xmlns:adec="http://schemas.microsoft.com/office/drawing/2017/decorative" val="1"/>
              </a:ext>
            </a:extLst>
          </p:cNvPr>
          <p:cNvSpPr txBox="1"/>
          <p:nvPr/>
        </p:nvSpPr>
        <p:spPr>
          <a:xfrm>
            <a:off x="89869" y="2838628"/>
            <a:ext cx="1386089" cy="307777"/>
          </a:xfrm>
          <a:prstGeom prst="rect">
            <a:avLst/>
          </a:prstGeom>
          <a:noFill/>
        </p:spPr>
        <p:txBody>
          <a:bodyPr wrap="square" rtlCol="0">
            <a:spAutoFit/>
          </a:bodyPr>
          <a:lstStyle/>
          <a:p>
            <a:pPr algn="ctr"/>
            <a:r>
              <a:rPr lang="en-GB" sz="1400" b="1">
                <a:solidFill>
                  <a:srgbClr val="5C5B5A"/>
                </a:solidFill>
              </a:rPr>
              <a:t>Respondent</a:t>
            </a:r>
          </a:p>
        </p:txBody>
      </p:sp>
      <p:sp>
        <p:nvSpPr>
          <p:cNvPr id="23" name="TextBox 22">
            <a:extLst>
              <a:ext uri="{FF2B5EF4-FFF2-40B4-BE49-F238E27FC236}">
                <a16:creationId xmlns:a16="http://schemas.microsoft.com/office/drawing/2014/main" id="{B1688701-1F4F-F536-2F86-DD62A43C8D50}"/>
              </a:ext>
              <a:ext uri="{C183D7F6-B498-43B3-948B-1728B52AA6E4}">
                <adec:decorative xmlns:adec="http://schemas.microsoft.com/office/drawing/2017/decorative" val="1"/>
              </a:ext>
            </a:extLst>
          </p:cNvPr>
          <p:cNvSpPr txBox="1"/>
          <p:nvPr/>
        </p:nvSpPr>
        <p:spPr>
          <a:xfrm>
            <a:off x="2010200" y="3984973"/>
            <a:ext cx="574157" cy="523220"/>
          </a:xfrm>
          <a:prstGeom prst="rect">
            <a:avLst/>
          </a:prstGeom>
          <a:noFill/>
        </p:spPr>
        <p:txBody>
          <a:bodyPr wrap="square" rtlCol="0">
            <a:spAutoFit/>
          </a:bodyPr>
          <a:lstStyle/>
          <a:p>
            <a:pPr algn="ctr"/>
            <a:r>
              <a:rPr lang="en-GB" sz="1400" b="1">
                <a:solidFill>
                  <a:srgbClr val="5C5B5A"/>
                </a:solidFill>
              </a:rPr>
              <a:t>12% total</a:t>
            </a:r>
          </a:p>
        </p:txBody>
      </p:sp>
      <p:sp>
        <p:nvSpPr>
          <p:cNvPr id="19" name="TextBox 18">
            <a:extLst>
              <a:ext uri="{FF2B5EF4-FFF2-40B4-BE49-F238E27FC236}">
                <a16:creationId xmlns:a16="http://schemas.microsoft.com/office/drawing/2014/main" id="{EE1059D2-0324-BC3C-313F-0A30184F4B52}"/>
              </a:ext>
              <a:ext uri="{C183D7F6-B498-43B3-948B-1728B52AA6E4}">
                <adec:decorative xmlns:adec="http://schemas.microsoft.com/office/drawing/2017/decorative" val="1"/>
              </a:ext>
            </a:extLst>
          </p:cNvPr>
          <p:cNvSpPr txBox="1"/>
          <p:nvPr/>
        </p:nvSpPr>
        <p:spPr>
          <a:xfrm>
            <a:off x="89869" y="4672806"/>
            <a:ext cx="1386089" cy="523220"/>
          </a:xfrm>
          <a:prstGeom prst="rect">
            <a:avLst/>
          </a:prstGeom>
          <a:noFill/>
        </p:spPr>
        <p:txBody>
          <a:bodyPr wrap="square" rtlCol="0">
            <a:spAutoFit/>
          </a:bodyPr>
          <a:lstStyle/>
          <a:p>
            <a:pPr algn="ctr"/>
            <a:r>
              <a:rPr lang="en-GB" sz="1400" b="1">
                <a:solidFill>
                  <a:srgbClr val="5C5B5A"/>
                </a:solidFill>
              </a:rPr>
              <a:t>Other in household</a:t>
            </a: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3383472"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4" name="TextBox 3">
            <a:extLst>
              <a:ext uri="{FF2B5EF4-FFF2-40B4-BE49-F238E27FC236}">
                <a16:creationId xmlns:a16="http://schemas.microsoft.com/office/drawing/2014/main" id="{9036254E-486F-0802-93F0-29C10E1772B2}"/>
              </a:ext>
              <a:ext uri="{C183D7F6-B498-43B3-948B-1728B52AA6E4}">
                <adec:decorative xmlns:adec="http://schemas.microsoft.com/office/drawing/2017/decorative" val="1"/>
              </a:ext>
            </a:extLst>
          </p:cNvPr>
          <p:cNvSpPr txBox="1"/>
          <p:nvPr/>
        </p:nvSpPr>
        <p:spPr>
          <a:xfrm>
            <a:off x="4186598" y="1865838"/>
            <a:ext cx="574157" cy="523220"/>
          </a:xfrm>
          <a:prstGeom prst="rect">
            <a:avLst/>
          </a:prstGeom>
          <a:noFill/>
        </p:spPr>
        <p:txBody>
          <a:bodyPr wrap="square" rtlCol="0">
            <a:spAutoFit/>
          </a:bodyPr>
          <a:lstStyle/>
          <a:p>
            <a:pPr algn="ctr"/>
            <a:r>
              <a:rPr lang="en-GB" sz="1400" b="1">
                <a:solidFill>
                  <a:srgbClr val="5C5B5A"/>
                </a:solidFill>
              </a:rPr>
              <a:t>15% total</a:t>
            </a:r>
          </a:p>
        </p:txBody>
      </p:sp>
      <p:sp>
        <p:nvSpPr>
          <p:cNvPr id="24" name="TextBox 23">
            <a:extLst>
              <a:ext uri="{FF2B5EF4-FFF2-40B4-BE49-F238E27FC236}">
                <a16:creationId xmlns:a16="http://schemas.microsoft.com/office/drawing/2014/main" id="{E36A2DE2-6CFD-99BA-5B7F-6E775730EF40}"/>
              </a:ext>
              <a:ext uri="{C183D7F6-B498-43B3-948B-1728B52AA6E4}">
                <adec:decorative xmlns:adec="http://schemas.microsoft.com/office/drawing/2017/decorative" val="1"/>
              </a:ext>
            </a:extLst>
          </p:cNvPr>
          <p:cNvSpPr txBox="1"/>
          <p:nvPr/>
        </p:nvSpPr>
        <p:spPr>
          <a:xfrm>
            <a:off x="4152251" y="3984973"/>
            <a:ext cx="574157" cy="523220"/>
          </a:xfrm>
          <a:prstGeom prst="rect">
            <a:avLst/>
          </a:prstGeom>
          <a:noFill/>
        </p:spPr>
        <p:txBody>
          <a:bodyPr wrap="square" rtlCol="0">
            <a:spAutoFit/>
          </a:bodyPr>
          <a:lstStyle/>
          <a:p>
            <a:pPr algn="ctr"/>
            <a:r>
              <a:rPr lang="en-GB" sz="1400" b="1">
                <a:solidFill>
                  <a:srgbClr val="5C5B5A"/>
                </a:solidFill>
              </a:rPr>
              <a:t>9% total</a:t>
            </a:r>
          </a:p>
        </p:txBody>
      </p: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554826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2" name="TextBox 11">
            <a:extLst>
              <a:ext uri="{FF2B5EF4-FFF2-40B4-BE49-F238E27FC236}">
                <a16:creationId xmlns:a16="http://schemas.microsoft.com/office/drawing/2014/main" id="{94E9E061-CD6D-05EE-722C-5BD2F912E093}"/>
              </a:ext>
              <a:ext uri="{C183D7F6-B498-43B3-948B-1728B52AA6E4}">
                <adec:decorative xmlns:adec="http://schemas.microsoft.com/office/drawing/2017/decorative" val="1"/>
              </a:ext>
            </a:extLst>
          </p:cNvPr>
          <p:cNvSpPr txBox="1"/>
          <p:nvPr/>
        </p:nvSpPr>
        <p:spPr>
          <a:xfrm>
            <a:off x="6298303" y="1706940"/>
            <a:ext cx="574157" cy="523220"/>
          </a:xfrm>
          <a:prstGeom prst="rect">
            <a:avLst/>
          </a:prstGeom>
          <a:noFill/>
        </p:spPr>
        <p:txBody>
          <a:bodyPr wrap="square" rtlCol="0">
            <a:spAutoFit/>
          </a:bodyPr>
          <a:lstStyle/>
          <a:p>
            <a:pPr algn="ctr"/>
            <a:r>
              <a:rPr lang="en-GB" sz="1400" b="1">
                <a:solidFill>
                  <a:srgbClr val="5C5B5A"/>
                </a:solidFill>
              </a:rPr>
              <a:t>18% total</a:t>
            </a:r>
          </a:p>
        </p:txBody>
      </p:sp>
      <p:sp>
        <p:nvSpPr>
          <p:cNvPr id="25" name="TextBox 24">
            <a:extLst>
              <a:ext uri="{FF2B5EF4-FFF2-40B4-BE49-F238E27FC236}">
                <a16:creationId xmlns:a16="http://schemas.microsoft.com/office/drawing/2014/main" id="{EAAB2254-5AC4-5BFE-ACB3-49B60FFAF195}"/>
              </a:ext>
              <a:ext uri="{C183D7F6-B498-43B3-948B-1728B52AA6E4}">
                <adec:decorative xmlns:adec="http://schemas.microsoft.com/office/drawing/2017/decorative" val="1"/>
              </a:ext>
            </a:extLst>
          </p:cNvPr>
          <p:cNvSpPr txBox="1"/>
          <p:nvPr/>
        </p:nvSpPr>
        <p:spPr>
          <a:xfrm>
            <a:off x="6302647" y="3984973"/>
            <a:ext cx="574157" cy="523220"/>
          </a:xfrm>
          <a:prstGeom prst="rect">
            <a:avLst/>
          </a:prstGeom>
          <a:noFill/>
        </p:spPr>
        <p:txBody>
          <a:bodyPr wrap="square" rtlCol="0">
            <a:spAutoFit/>
          </a:bodyPr>
          <a:lstStyle/>
          <a:p>
            <a:pPr algn="ctr"/>
            <a:r>
              <a:rPr lang="en-GB" sz="1400" b="1">
                <a:solidFill>
                  <a:srgbClr val="5C5B5A"/>
                </a:solidFill>
              </a:rPr>
              <a:t>13% total</a:t>
            </a:r>
          </a:p>
        </p:txBody>
      </p: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697424"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TextBox 14">
            <a:extLst>
              <a:ext uri="{FF2B5EF4-FFF2-40B4-BE49-F238E27FC236}">
                <a16:creationId xmlns:a16="http://schemas.microsoft.com/office/drawing/2014/main" id="{A63D2668-23A8-568B-E03B-F36DDD97CDD8}"/>
              </a:ext>
              <a:ext uri="{C183D7F6-B498-43B3-948B-1728B52AA6E4}">
                <adec:decorative xmlns:adec="http://schemas.microsoft.com/office/drawing/2017/decorative" val="1"/>
              </a:ext>
            </a:extLst>
          </p:cNvPr>
          <p:cNvSpPr txBox="1"/>
          <p:nvPr/>
        </p:nvSpPr>
        <p:spPr>
          <a:xfrm>
            <a:off x="8473688" y="1706940"/>
            <a:ext cx="574157" cy="523220"/>
          </a:xfrm>
          <a:prstGeom prst="rect">
            <a:avLst/>
          </a:prstGeom>
          <a:noFill/>
        </p:spPr>
        <p:txBody>
          <a:bodyPr wrap="square" rtlCol="0">
            <a:spAutoFit/>
          </a:bodyPr>
          <a:lstStyle/>
          <a:p>
            <a:pPr algn="ctr"/>
            <a:r>
              <a:rPr lang="en-GB" sz="1400" b="1">
                <a:solidFill>
                  <a:srgbClr val="5C5B5A"/>
                </a:solidFill>
              </a:rPr>
              <a:t>23% total</a:t>
            </a:r>
          </a:p>
        </p:txBody>
      </p:sp>
      <p:sp>
        <p:nvSpPr>
          <p:cNvPr id="26" name="TextBox 25">
            <a:extLst>
              <a:ext uri="{FF2B5EF4-FFF2-40B4-BE49-F238E27FC236}">
                <a16:creationId xmlns:a16="http://schemas.microsoft.com/office/drawing/2014/main" id="{2D7D60FC-A2A3-21AD-C95A-80AE8065B1DC}"/>
              </a:ext>
              <a:ext uri="{C183D7F6-B498-43B3-948B-1728B52AA6E4}">
                <adec:decorative xmlns:adec="http://schemas.microsoft.com/office/drawing/2017/decorative" val="1"/>
              </a:ext>
            </a:extLst>
          </p:cNvPr>
          <p:cNvSpPr txBox="1"/>
          <p:nvPr/>
        </p:nvSpPr>
        <p:spPr>
          <a:xfrm>
            <a:off x="8487763" y="3851582"/>
            <a:ext cx="574157" cy="523220"/>
          </a:xfrm>
          <a:prstGeom prst="rect">
            <a:avLst/>
          </a:prstGeom>
          <a:noFill/>
        </p:spPr>
        <p:txBody>
          <a:bodyPr wrap="square" rtlCol="0">
            <a:spAutoFit/>
          </a:bodyPr>
          <a:lstStyle/>
          <a:p>
            <a:pPr algn="ctr"/>
            <a:r>
              <a:rPr lang="en-GB" sz="1400" b="1">
                <a:solidFill>
                  <a:srgbClr val="5C5B5A"/>
                </a:solidFill>
              </a:rPr>
              <a:t>19% total</a:t>
            </a:r>
          </a:p>
        </p:txBody>
      </p: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852259" y="2315937"/>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7" name="TextBox 16">
            <a:extLst>
              <a:ext uri="{FF2B5EF4-FFF2-40B4-BE49-F238E27FC236}">
                <a16:creationId xmlns:a16="http://schemas.microsoft.com/office/drawing/2014/main" id="{E5C09F62-6CA1-1B27-8602-58A8927FB9BF}"/>
              </a:ext>
              <a:ext uri="{C183D7F6-B498-43B3-948B-1728B52AA6E4}">
                <adec:decorative xmlns:adec="http://schemas.microsoft.com/office/drawing/2017/decorative" val="1"/>
              </a:ext>
            </a:extLst>
          </p:cNvPr>
          <p:cNvSpPr txBox="1"/>
          <p:nvPr/>
        </p:nvSpPr>
        <p:spPr>
          <a:xfrm>
            <a:off x="10640743" y="1706940"/>
            <a:ext cx="574157" cy="523220"/>
          </a:xfrm>
          <a:prstGeom prst="rect">
            <a:avLst/>
          </a:prstGeom>
          <a:noFill/>
        </p:spPr>
        <p:txBody>
          <a:bodyPr wrap="square" rtlCol="0">
            <a:spAutoFit/>
          </a:bodyPr>
          <a:lstStyle/>
          <a:p>
            <a:pPr algn="ctr"/>
            <a:r>
              <a:rPr lang="en-GB" sz="1400" b="1">
                <a:solidFill>
                  <a:srgbClr val="5C5B5A"/>
                </a:solidFill>
              </a:rPr>
              <a:t>19% total</a:t>
            </a:r>
          </a:p>
        </p:txBody>
      </p:sp>
      <p:sp>
        <p:nvSpPr>
          <p:cNvPr id="27" name="TextBox 26">
            <a:extLst>
              <a:ext uri="{FF2B5EF4-FFF2-40B4-BE49-F238E27FC236}">
                <a16:creationId xmlns:a16="http://schemas.microsoft.com/office/drawing/2014/main" id="{182E7D86-EF1F-0083-809B-108D830E79A3}"/>
              </a:ext>
              <a:ext uri="{C183D7F6-B498-43B3-948B-1728B52AA6E4}">
                <adec:decorative xmlns:adec="http://schemas.microsoft.com/office/drawing/2017/decorative" val="1"/>
              </a:ext>
            </a:extLst>
          </p:cNvPr>
          <p:cNvSpPr txBox="1"/>
          <p:nvPr/>
        </p:nvSpPr>
        <p:spPr>
          <a:xfrm>
            <a:off x="10672461" y="3984973"/>
            <a:ext cx="574157" cy="523220"/>
          </a:xfrm>
          <a:prstGeom prst="rect">
            <a:avLst/>
          </a:prstGeom>
          <a:noFill/>
        </p:spPr>
        <p:txBody>
          <a:bodyPr wrap="square" rtlCol="0">
            <a:spAutoFit/>
          </a:bodyPr>
          <a:lstStyle/>
          <a:p>
            <a:pPr algn="ctr"/>
            <a:r>
              <a:rPr lang="en-GB" sz="1400" b="1">
                <a:solidFill>
                  <a:srgbClr val="5C5B5A"/>
                </a:solidFill>
              </a:rPr>
              <a:t>16% total</a:t>
            </a: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756; Survey 13, 250; Survey S14, 240, Survey 15, 266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*Prefer not to say, 4, and 5 (Mostly do / have and </a:t>
            </a:r>
            <a:r>
              <a:rPr lang="en-GB" sz="1000">
                <a:solidFill>
                  <a:srgbClr val="FFFFFF">
                    <a:lumMod val="50000"/>
                  </a:srgbClr>
                </a:solidFill>
                <a:latin typeface="Arial"/>
                <a:cs typeface="Arial" panose="020B0604020202020204" pitchFamily="34" charset="0"/>
              </a:rPr>
              <a:t>Always do / have)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4253377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4781"/>
            <a:ext cx="11595347" cy="923330"/>
          </a:xfrm>
        </p:spPr>
        <p:txBody>
          <a:bodyPr vert="horz" wrap="square" anchor="t">
            <a:spAutoFit/>
          </a:bodyPr>
          <a:lstStyle/>
          <a:p>
            <a:pPr>
              <a:lnSpc>
                <a:spcPct val="100000"/>
              </a:lnSpc>
            </a:pPr>
            <a:r>
              <a:rPr lang="en-GB" sz="1800" b="1">
                <a:solidFill>
                  <a:srgbClr val="5C5B5A"/>
                </a:solidFill>
                <a:latin typeface="Arial"/>
                <a:cs typeface="Arial"/>
              </a:rPr>
              <a:t>For another wave, those</a:t>
            </a:r>
            <a:r>
              <a:rPr lang="en-GB" sz="1800" b="1"/>
              <a:t> </a:t>
            </a:r>
            <a:r>
              <a:rPr lang="en-GB" sz="1800" b="1">
                <a:solidFill>
                  <a:srgbClr val="009690"/>
                </a:solidFill>
                <a:latin typeface="Arial"/>
                <a:cs typeface="Arial"/>
              </a:rPr>
              <a:t>aged 75+ and disabled respondents continue consistently to be </a:t>
            </a:r>
            <a:r>
              <a:rPr lang="en-GB" sz="1800" b="1">
                <a:solidFill>
                  <a:srgbClr val="5C5B5A"/>
                </a:solidFill>
                <a:latin typeface="Arial"/>
                <a:cs typeface="Arial"/>
              </a:rPr>
              <a:t>far more likely to lack access to enable "all" or "most" of the time, or the skills and support to do so. This is consistent with previous surveys and with the same time period last year (July – Oct 2023) </a:t>
            </a: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38960"/>
            <a:ext cx="9547230"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How often do you/do others in your household…?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Arial" panose="020B0604020202020204" pitchFamily="34" charset="0"/>
              </a:rPr>
              <a:t>(Showing households without the access/skills to get online all/most of the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cs typeface="Arial" panose="020B0604020202020204" pitchFamily="34" charset="0"/>
              </a:rPr>
              <a:t>July - October 2024</a:t>
            </a:r>
            <a:endParaRPr kumimoji="0" lang="en-GB" sz="1400" b="1" i="0" u="none" strike="noStrike" kern="1200" cap="none" spc="0" normalizeH="0" baseline="0" noProof="0">
              <a:ln>
                <a:noFill/>
              </a:ln>
              <a:solidFill>
                <a:srgbClr val="5C5B5A"/>
              </a:solidFill>
              <a:effectLst/>
              <a:uLnTx/>
              <a:uFillTx/>
              <a:latin typeface="Arial" panose="020B0604020202020204"/>
              <a:ea typeface="+mn-ea"/>
              <a:cs typeface="+mn-cs"/>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188796506"/>
              </p:ext>
            </p:extLst>
          </p:nvPr>
        </p:nvGraphicFramePr>
        <p:xfrm>
          <a:off x="969334" y="1866073"/>
          <a:ext cx="10253332" cy="4223746"/>
        </p:xfrm>
        <a:graphic>
          <a:graphicData uri="http://schemas.openxmlformats.org/drawingml/2006/table">
            <a:tbl>
              <a:tblPr firstRow="1" bandRow="1">
                <a:tableStyleId>{D7AC3CCA-C797-4891-BE02-D94E43425B78}</a:tableStyleId>
              </a:tblPr>
              <a:tblGrid>
                <a:gridCol w="3155016">
                  <a:extLst>
                    <a:ext uri="{9D8B030D-6E8A-4147-A177-3AD203B41FA5}">
                      <a16:colId xmlns:a16="http://schemas.microsoft.com/office/drawing/2014/main" val="965915567"/>
                    </a:ext>
                  </a:extLst>
                </a:gridCol>
                <a:gridCol w="1774579">
                  <a:extLst>
                    <a:ext uri="{9D8B030D-6E8A-4147-A177-3AD203B41FA5}">
                      <a16:colId xmlns:a16="http://schemas.microsoft.com/office/drawing/2014/main" val="3310763469"/>
                    </a:ext>
                  </a:extLst>
                </a:gridCol>
                <a:gridCol w="1774579">
                  <a:extLst>
                    <a:ext uri="{9D8B030D-6E8A-4147-A177-3AD203B41FA5}">
                      <a16:colId xmlns:a16="http://schemas.microsoft.com/office/drawing/2014/main" val="3581706395"/>
                    </a:ext>
                  </a:extLst>
                </a:gridCol>
                <a:gridCol w="1774579">
                  <a:extLst>
                    <a:ext uri="{9D8B030D-6E8A-4147-A177-3AD203B41FA5}">
                      <a16:colId xmlns:a16="http://schemas.microsoft.com/office/drawing/2014/main" val="3752985692"/>
                    </a:ext>
                  </a:extLst>
                </a:gridCol>
                <a:gridCol w="1774579">
                  <a:extLst>
                    <a:ext uri="{9D8B030D-6E8A-4147-A177-3AD203B41FA5}">
                      <a16:colId xmlns:a16="http://schemas.microsoft.com/office/drawing/2014/main" val="808247925"/>
                    </a:ext>
                  </a:extLst>
                </a:gridCol>
              </a:tblGrid>
              <a:tr h="629051">
                <a:tc>
                  <a:txBody>
                    <a:bodyPr/>
                    <a:lstStyle/>
                    <a:p>
                      <a:pPr algn="ctr"/>
                      <a:endParaRPr lang="en-GB" sz="1200">
                        <a:latin typeface="Arial" panose="020B0604020202020204" pitchFamily="34" charset="0"/>
                        <a:cs typeface="Arial" panose="020B0604020202020204" pitchFamily="34" charset="0"/>
                      </a:endParaRPr>
                    </a:p>
                  </a:txBody>
                  <a:tcPr anchor="b"/>
                </a:tc>
                <a:tc>
                  <a:txBody>
                    <a:bodyPr/>
                    <a:lstStyle/>
                    <a:p>
                      <a:pPr algn="ctr"/>
                      <a:r>
                        <a:rPr lang="en-GB" sz="1200">
                          <a:latin typeface="Arial" panose="020B0604020202020204" pitchFamily="34" charset="0"/>
                          <a:cs typeface="Arial" panose="020B0604020202020204" pitchFamily="34" charset="0"/>
                        </a:rPr>
                        <a:t>Total</a:t>
                      </a:r>
                    </a:p>
                  </a:txBody>
                  <a:tcPr anchor="b"/>
                </a:tc>
                <a:tc>
                  <a:txBody>
                    <a:bodyPr/>
                    <a:lstStyle/>
                    <a:p>
                      <a:pPr algn="ctr"/>
                      <a:r>
                        <a:rPr lang="en-GB" sz="1200">
                          <a:latin typeface="Arial" panose="020B0604020202020204" pitchFamily="34" charset="0"/>
                          <a:cs typeface="Arial" panose="020B0604020202020204" pitchFamily="34" charset="0"/>
                        </a:rPr>
                        <a:t>Aged 16-24 </a:t>
                      </a:r>
                    </a:p>
                    <a:p>
                      <a:pPr algn="ctr"/>
                      <a:r>
                        <a:rPr lang="en-GB" sz="1200">
                          <a:latin typeface="Arial" panose="020B0604020202020204" pitchFamily="34" charset="0"/>
                          <a:cs typeface="Arial" panose="020B0604020202020204" pitchFamily="34" charset="0"/>
                        </a:rPr>
                        <a:t>(n=101)</a:t>
                      </a:r>
                    </a:p>
                  </a:txBody>
                  <a:tcPr anchor="b"/>
                </a:tc>
                <a:tc>
                  <a:txBody>
                    <a:bodyPr/>
                    <a:lstStyle/>
                    <a:p>
                      <a:pPr algn="ctr"/>
                      <a:r>
                        <a:rPr lang="en-GB" sz="1200">
                          <a:latin typeface="Arial" panose="020B0604020202020204" pitchFamily="34" charset="0"/>
                          <a:cs typeface="Arial" panose="020B0604020202020204" pitchFamily="34" charset="0"/>
                        </a:rPr>
                        <a:t>Aged 75+</a:t>
                      </a:r>
                    </a:p>
                    <a:p>
                      <a:pPr algn="ctr"/>
                      <a:r>
                        <a:rPr lang="en-GB" sz="1200">
                          <a:latin typeface="Arial" panose="020B0604020202020204" pitchFamily="34" charset="0"/>
                          <a:cs typeface="Arial" panose="020B0604020202020204" pitchFamily="34" charset="0"/>
                        </a:rPr>
                        <a:t>(n=60)</a:t>
                      </a:r>
                    </a:p>
                  </a:txBody>
                  <a:tcPr anchor="b"/>
                </a:tc>
                <a:tc>
                  <a:txBody>
                    <a:bodyPr/>
                    <a:lstStyle/>
                    <a:p>
                      <a:pPr algn="ctr"/>
                      <a:r>
                        <a:rPr lang="en-GB" sz="1200">
                          <a:latin typeface="Arial" panose="020B0604020202020204" pitchFamily="34" charset="0"/>
                          <a:cs typeface="Arial" panose="020B0604020202020204" pitchFamily="34" charset="0"/>
                        </a:rPr>
                        <a:t>Disabled respondents (n=146)</a:t>
                      </a:r>
                    </a:p>
                  </a:txBody>
                  <a:tcPr anchor="b"/>
                </a:tc>
                <a:extLst>
                  <a:ext uri="{0D108BD9-81ED-4DB2-BD59-A6C34878D82A}">
                    <a16:rowId xmlns:a16="http://schemas.microsoft.com/office/drawing/2014/main" val="1582872079"/>
                  </a:ext>
                </a:extLst>
              </a:tr>
              <a:tr h="668615">
                <a:tc>
                  <a:txBody>
                    <a:bodyPr/>
                    <a:lstStyle/>
                    <a:p>
                      <a:pPr algn="r"/>
                      <a:r>
                        <a:rPr lang="en-GB" sz="1400" b="1">
                          <a:latin typeface="Arial" panose="020B0604020202020204" pitchFamily="34" charset="0"/>
                          <a:cs typeface="Arial" panose="020B0604020202020204" pitchFamily="34" charset="0"/>
                        </a:rPr>
                        <a:t>…have consistent and reliable access to an internet connection at home?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14%</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10%</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40%</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23%</a:t>
                      </a:r>
                    </a:p>
                  </a:txBody>
                  <a:tcPr anchor="ctr">
                    <a:noFill/>
                  </a:tcPr>
                </a:tc>
                <a:extLst>
                  <a:ext uri="{0D108BD9-81ED-4DB2-BD59-A6C34878D82A}">
                    <a16:rowId xmlns:a16="http://schemas.microsoft.com/office/drawing/2014/main" val="1690567108"/>
                  </a:ext>
                </a:extLst>
              </a:tr>
              <a:tr h="863628">
                <a:tc>
                  <a:txBody>
                    <a:bodyPr/>
                    <a:lstStyle/>
                    <a:p>
                      <a:pPr algn="r"/>
                      <a:r>
                        <a:rPr lang="en-GB" sz="1400" b="1">
                          <a:latin typeface="Arial" panose="020B0604020202020204" pitchFamily="34" charset="0"/>
                          <a:cs typeface="Arial" panose="020B0604020202020204" pitchFamily="34" charset="0"/>
                        </a:rPr>
                        <a:t>…have consistent and reliable access to devices that allow access to the internet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13%</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12%</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48%</a:t>
                      </a:r>
                    </a:p>
                  </a:txBody>
                  <a:tcPr anchor="ctr">
                    <a:noFill/>
                  </a:tcPr>
                </a:tc>
                <a:tc>
                  <a:txBody>
                    <a:bodyPr/>
                    <a:lstStyle/>
                    <a:p>
                      <a:pPr algn="ctr"/>
                      <a:r>
                        <a:rPr lang="en-GB" sz="1400" b="1">
                          <a:solidFill>
                            <a:schemeClr val="tx1"/>
                          </a:solidFill>
                          <a:latin typeface="Arial" panose="020B0604020202020204" pitchFamily="34" charset="0"/>
                          <a:cs typeface="Arial" panose="020B0604020202020204" pitchFamily="34" charset="0"/>
                        </a:rPr>
                        <a:t>26%</a:t>
                      </a:r>
                    </a:p>
                  </a:txBody>
                  <a:tcPr anchor="ctr">
                    <a:noFill/>
                  </a:tcPr>
                </a:tc>
                <a:extLst>
                  <a:ext uri="{0D108BD9-81ED-4DB2-BD59-A6C34878D82A}">
                    <a16:rowId xmlns:a16="http://schemas.microsoft.com/office/drawing/2014/main" val="358379334"/>
                  </a:ext>
                </a:extLst>
              </a:tr>
              <a:tr h="491056">
                <a:tc>
                  <a:txBody>
                    <a:bodyPr/>
                    <a:lstStyle/>
                    <a:p>
                      <a:pPr algn="r"/>
                      <a:r>
                        <a:rPr lang="en-GB" sz="1400" b="1">
                          <a:latin typeface="Arial" panose="020B0604020202020204" pitchFamily="34" charset="0"/>
                          <a:cs typeface="Arial" panose="020B0604020202020204" pitchFamily="34" charset="0"/>
                        </a:rPr>
                        <a:t>…can afford access to the internet?</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17%</a:t>
                      </a:r>
                    </a:p>
                  </a:txBody>
                  <a:tcPr anchor="ctr">
                    <a:noFill/>
                  </a:tcPr>
                </a:tc>
                <a:tc>
                  <a:txBody>
                    <a:bodyPr/>
                    <a:lstStyle/>
                    <a:p>
                      <a:pPr algn="ctr"/>
                      <a:r>
                        <a:rPr lang="en-GB" sz="1400" b="1">
                          <a:latin typeface="Arial" panose="020B0604020202020204" pitchFamily="34" charset="0"/>
                          <a:cs typeface="Arial" panose="020B0604020202020204" pitchFamily="34" charset="0"/>
                        </a:rPr>
                        <a:t>12%</a:t>
                      </a:r>
                    </a:p>
                  </a:txBody>
                  <a:tcPr anchor="ctr">
                    <a:noFill/>
                  </a:tcPr>
                </a:tc>
                <a:tc>
                  <a:txBody>
                    <a:bodyPr/>
                    <a:lstStyle/>
                    <a:p>
                      <a:pPr algn="ctr"/>
                      <a:r>
                        <a:rPr lang="en-GB" sz="1400" b="1">
                          <a:latin typeface="Arial" panose="020B0604020202020204" pitchFamily="34" charset="0"/>
                          <a:cs typeface="Arial" panose="020B0604020202020204" pitchFamily="34" charset="0"/>
                        </a:rPr>
                        <a:t>46%</a:t>
                      </a:r>
                    </a:p>
                  </a:txBody>
                  <a:tcPr anchor="ctr">
                    <a:noFill/>
                  </a:tcPr>
                </a:tc>
                <a:tc>
                  <a:txBody>
                    <a:bodyPr/>
                    <a:lstStyle/>
                    <a:p>
                      <a:pPr algn="ctr"/>
                      <a:r>
                        <a:rPr lang="en-GB" sz="1400" b="1">
                          <a:latin typeface="Arial" panose="020B0604020202020204" pitchFamily="34" charset="0"/>
                          <a:cs typeface="Arial" panose="020B0604020202020204" pitchFamily="34" charset="0"/>
                        </a:rPr>
                        <a:t>36%</a:t>
                      </a:r>
                    </a:p>
                  </a:txBody>
                  <a:tcPr anchor="ctr">
                    <a:noFill/>
                  </a:tcPr>
                </a:tc>
                <a:extLst>
                  <a:ext uri="{0D108BD9-81ED-4DB2-BD59-A6C34878D82A}">
                    <a16:rowId xmlns:a16="http://schemas.microsoft.com/office/drawing/2014/main" val="4285424795"/>
                  </a:ext>
                </a:extLst>
              </a:tr>
              <a:tr h="668615">
                <a:tc>
                  <a:txBody>
                    <a:bodyPr/>
                    <a:lstStyle/>
                    <a:p>
                      <a:pPr algn="r"/>
                      <a:r>
                        <a:rPr lang="en-GB" sz="1400" b="1">
                          <a:latin typeface="Arial" panose="020B0604020202020204" pitchFamily="34" charset="0"/>
                          <a:cs typeface="Arial" panose="020B0604020202020204" pitchFamily="34" charset="0"/>
                        </a:rPr>
                        <a:t>…have the skills they need to access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18%</a:t>
                      </a:r>
                    </a:p>
                  </a:txBody>
                  <a:tcPr anchor="ctr">
                    <a:noFill/>
                  </a:tcPr>
                </a:tc>
                <a:tc>
                  <a:txBody>
                    <a:bodyPr/>
                    <a:lstStyle/>
                    <a:p>
                      <a:pPr algn="ctr"/>
                      <a:r>
                        <a:rPr lang="en-GB" sz="1400" b="1">
                          <a:latin typeface="Arial" panose="020B0604020202020204" pitchFamily="34" charset="0"/>
                          <a:cs typeface="Arial" panose="020B0604020202020204" pitchFamily="34" charset="0"/>
                        </a:rPr>
                        <a:t>13%</a:t>
                      </a:r>
                    </a:p>
                  </a:txBody>
                  <a:tcPr anchor="ctr">
                    <a:noFill/>
                  </a:tcPr>
                </a:tc>
                <a:tc>
                  <a:txBody>
                    <a:bodyPr/>
                    <a:lstStyle/>
                    <a:p>
                      <a:pPr algn="ctr"/>
                      <a:r>
                        <a:rPr lang="en-GB" sz="1400" b="1">
                          <a:latin typeface="Arial" panose="020B0604020202020204" pitchFamily="34" charset="0"/>
                          <a:cs typeface="Arial" panose="020B0604020202020204" pitchFamily="34" charset="0"/>
                        </a:rPr>
                        <a:t>62%</a:t>
                      </a:r>
                    </a:p>
                  </a:txBody>
                  <a:tcPr anchor="ctr">
                    <a:noFill/>
                  </a:tcPr>
                </a:tc>
                <a:tc>
                  <a:txBody>
                    <a:bodyPr/>
                    <a:lstStyle/>
                    <a:p>
                      <a:pPr algn="ctr"/>
                      <a:r>
                        <a:rPr lang="en-GB" sz="1400" b="1">
                          <a:latin typeface="Arial" panose="020B0604020202020204" pitchFamily="34" charset="0"/>
                          <a:cs typeface="Arial" panose="020B0604020202020204" pitchFamily="34" charset="0"/>
                        </a:rPr>
                        <a:t>36%</a:t>
                      </a:r>
                    </a:p>
                  </a:txBody>
                  <a:tcPr anchor="ctr">
                    <a:noFill/>
                  </a:tcPr>
                </a:tc>
                <a:extLst>
                  <a:ext uri="{0D108BD9-81ED-4DB2-BD59-A6C34878D82A}">
                    <a16:rowId xmlns:a16="http://schemas.microsoft.com/office/drawing/2014/main" val="2401446473"/>
                  </a:ext>
                </a:extLst>
              </a:tr>
              <a:tr h="668615">
                <a:tc>
                  <a:txBody>
                    <a:bodyPr/>
                    <a:lstStyle/>
                    <a:p>
                      <a:pPr algn="r"/>
                      <a:r>
                        <a:rPr lang="en-GB" sz="1400" b="1">
                          <a:latin typeface="Arial" panose="020B0604020202020204" pitchFamily="34" charset="0"/>
                          <a:cs typeface="Arial" panose="020B0604020202020204" pitchFamily="34" charset="0"/>
                        </a:rPr>
                        <a:t>…have support needed to access and use digital services online?</a:t>
                      </a:r>
                    </a:p>
                  </a:txBody>
                  <a:tcPr anchor="ctr"/>
                </a:tc>
                <a:tc>
                  <a:txBody>
                    <a:bodyPr/>
                    <a:lstStyle/>
                    <a:p>
                      <a:pPr algn="ctr"/>
                      <a:r>
                        <a:rPr lang="en-GB" sz="1400" b="1">
                          <a:solidFill>
                            <a:schemeClr val="tx1"/>
                          </a:solidFill>
                          <a:latin typeface="Arial" panose="020B0604020202020204" pitchFamily="34" charset="0"/>
                          <a:cs typeface="Arial" panose="020B0604020202020204" pitchFamily="34" charset="0"/>
                        </a:rPr>
                        <a:t>16%</a:t>
                      </a:r>
                    </a:p>
                  </a:txBody>
                  <a:tcPr anchor="ctr">
                    <a:noFill/>
                  </a:tcPr>
                </a:tc>
                <a:tc>
                  <a:txBody>
                    <a:bodyPr/>
                    <a:lstStyle/>
                    <a:p>
                      <a:pPr algn="ctr"/>
                      <a:r>
                        <a:rPr lang="en-GB" sz="1400" b="1">
                          <a:latin typeface="Arial" panose="020B0604020202020204" pitchFamily="34" charset="0"/>
                          <a:cs typeface="Arial" panose="020B0604020202020204" pitchFamily="34" charset="0"/>
                        </a:rPr>
                        <a:t>10%</a:t>
                      </a:r>
                    </a:p>
                  </a:txBody>
                  <a:tcPr anchor="ctr">
                    <a:noFill/>
                  </a:tcPr>
                </a:tc>
                <a:tc>
                  <a:txBody>
                    <a:bodyPr/>
                    <a:lstStyle/>
                    <a:p>
                      <a:pPr algn="ctr"/>
                      <a:r>
                        <a:rPr lang="en-GB" sz="1400" b="1">
                          <a:latin typeface="Arial" panose="020B0604020202020204" pitchFamily="34" charset="0"/>
                          <a:cs typeface="Arial" panose="020B0604020202020204" pitchFamily="34" charset="0"/>
                        </a:rPr>
                        <a:t>52%</a:t>
                      </a:r>
                    </a:p>
                  </a:txBody>
                  <a:tcPr anchor="ctr">
                    <a:noFill/>
                  </a:tcPr>
                </a:tc>
                <a:tc>
                  <a:txBody>
                    <a:bodyPr/>
                    <a:lstStyle/>
                    <a:p>
                      <a:pPr algn="ctr"/>
                      <a:r>
                        <a:rPr lang="en-GB" sz="1400" b="1">
                          <a:latin typeface="Arial" panose="020B0604020202020204" pitchFamily="34" charset="0"/>
                          <a:cs typeface="Arial" panose="020B0604020202020204" pitchFamily="34" charset="0"/>
                        </a:rPr>
                        <a:t>31%</a:t>
                      </a:r>
                    </a:p>
                  </a:txBody>
                  <a:tcPr anchor="ctr">
                    <a:noFill/>
                  </a:tcPr>
                </a:tc>
                <a:extLst>
                  <a:ext uri="{0D108BD9-81ED-4DB2-BD59-A6C34878D82A}">
                    <a16:rowId xmlns:a16="http://schemas.microsoft.com/office/drawing/2014/main" val="3921736877"/>
                  </a:ext>
                </a:extLst>
              </a:tr>
            </a:tbl>
          </a:graphicData>
        </a:graphic>
      </p:graphicFrame>
      <p:grpSp>
        <p:nvGrpSpPr>
          <p:cNvPr id="7" name="Group 6">
            <a:extLst>
              <a:ext uri="{FF2B5EF4-FFF2-40B4-BE49-F238E27FC236}">
                <a16:creationId xmlns:a16="http://schemas.microsoft.com/office/drawing/2014/main" id="{F3B0348E-146C-44DB-B283-D550346806AB}"/>
              </a:ext>
              <a:ext uri="{C183D7F6-B498-43B3-948B-1728B52AA6E4}">
                <adec:decorative xmlns:adec="http://schemas.microsoft.com/office/drawing/2017/decorative" val="1"/>
              </a:ext>
            </a:extLst>
          </p:cNvPr>
          <p:cNvGrpSpPr/>
          <p:nvPr/>
        </p:nvGrpSpPr>
        <p:grpSpPr>
          <a:xfrm>
            <a:off x="9141882" y="6051911"/>
            <a:ext cx="2825747" cy="269304"/>
            <a:chOff x="229117" y="5927615"/>
            <a:chExt cx="2825747" cy="269304"/>
          </a:xfrm>
        </p:grpSpPr>
        <p:grpSp>
          <p:nvGrpSpPr>
            <p:cNvPr id="9" name="Group 8" descr="Green and Red arrows to signify when a statistic is significantly higher or lower than the previous survey.">
              <a:extLst>
                <a:ext uri="{FF2B5EF4-FFF2-40B4-BE49-F238E27FC236}">
                  <a16:creationId xmlns:a16="http://schemas.microsoft.com/office/drawing/2014/main" id="{1475E9A5-2AE1-4F11-A13B-1760016FBB16}"/>
                </a:ext>
              </a:extLst>
            </p:cNvPr>
            <p:cNvGrpSpPr/>
            <p:nvPr/>
          </p:nvGrpSpPr>
          <p:grpSpPr>
            <a:xfrm>
              <a:off x="229117" y="5927615"/>
              <a:ext cx="2825747" cy="269304"/>
              <a:chOff x="520117" y="5772736"/>
              <a:chExt cx="2825747" cy="269304"/>
            </a:xfrm>
          </p:grpSpPr>
          <p:sp>
            <p:nvSpPr>
              <p:cNvPr id="12" name="Arrow: Down 11">
                <a:extLst>
                  <a:ext uri="{FF2B5EF4-FFF2-40B4-BE49-F238E27FC236}">
                    <a16:creationId xmlns:a16="http://schemas.microsoft.com/office/drawing/2014/main" id="{F1FA494C-7FAC-474A-9DAD-5928A953A180}"/>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7BBC5E38-A6D3-4A53-A70B-3619B1AA8E91}"/>
                  </a:ext>
                </a:extLst>
              </p:cNvPr>
              <p:cNvSpPr txBox="1"/>
              <p:nvPr/>
            </p:nvSpPr>
            <p:spPr>
              <a:xfrm>
                <a:off x="884934" y="5772736"/>
                <a:ext cx="2460930"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total</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0" name="Arrow: Down 9">
              <a:extLst>
                <a:ext uri="{FF2B5EF4-FFF2-40B4-BE49-F238E27FC236}">
                  <a16:creationId xmlns:a16="http://schemas.microsoft.com/office/drawing/2014/main" id="{B24CC4A6-F68B-4C7D-A697-8177848A7DE2}"/>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5" name="Arrow: Down 14">
            <a:extLst>
              <a:ext uri="{FF2B5EF4-FFF2-40B4-BE49-F238E27FC236}">
                <a16:creationId xmlns:a16="http://schemas.microsoft.com/office/drawing/2014/main" id="{99E75519-838A-440D-8627-49FDEE1AE439}"/>
              </a:ext>
              <a:ext uri="{C183D7F6-B498-43B3-948B-1728B52AA6E4}">
                <adec:decorative xmlns:adec="http://schemas.microsoft.com/office/drawing/2017/decorative" val="1"/>
              </a:ext>
            </a:extLst>
          </p:cNvPr>
          <p:cNvSpPr/>
          <p:nvPr/>
        </p:nvSpPr>
        <p:spPr>
          <a:xfrm rot="10800000">
            <a:off x="8779932" y="277395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07CE1F79-1E83-47B3-88CF-A47393A399D1}"/>
              </a:ext>
              <a:ext uri="{C183D7F6-B498-43B3-948B-1728B52AA6E4}">
                <adec:decorative xmlns:adec="http://schemas.microsoft.com/office/drawing/2017/decorative" val="1"/>
              </a:ext>
            </a:extLst>
          </p:cNvPr>
          <p:cNvSpPr/>
          <p:nvPr/>
        </p:nvSpPr>
        <p:spPr>
          <a:xfrm rot="10800000">
            <a:off x="8779932" y="3568674"/>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3BF85649-4F63-446C-8DB9-B153A990B348}"/>
              </a:ext>
              <a:ext uri="{C183D7F6-B498-43B3-948B-1728B52AA6E4}">
                <adec:decorative xmlns:adec="http://schemas.microsoft.com/office/drawing/2017/decorative" val="1"/>
              </a:ext>
            </a:extLst>
          </p:cNvPr>
          <p:cNvSpPr/>
          <p:nvPr/>
        </p:nvSpPr>
        <p:spPr>
          <a:xfrm rot="10800000">
            <a:off x="10577770" y="3578821"/>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41936D83-5718-4868-AFCF-32F32F7A511D}"/>
              </a:ext>
              <a:ext uri="{C183D7F6-B498-43B3-948B-1728B52AA6E4}">
                <adec:decorative xmlns:adec="http://schemas.microsoft.com/office/drawing/2017/decorative" val="1"/>
              </a:ext>
            </a:extLst>
          </p:cNvPr>
          <p:cNvSpPr/>
          <p:nvPr/>
        </p:nvSpPr>
        <p:spPr>
          <a:xfrm rot="10800000">
            <a:off x="8779932" y="43504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F16B53E6-C9AA-47E2-B009-327F9E57895A}"/>
              </a:ext>
              <a:ext uri="{C183D7F6-B498-43B3-948B-1728B52AA6E4}">
                <adec:decorative xmlns:adec="http://schemas.microsoft.com/office/drawing/2017/decorative" val="1"/>
              </a:ext>
            </a:extLst>
          </p:cNvPr>
          <p:cNvSpPr/>
          <p:nvPr/>
        </p:nvSpPr>
        <p:spPr>
          <a:xfrm rot="10800000">
            <a:off x="8805570"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EAA32B2-3A5C-CCAA-59CD-F1B5EC0CFE29}"/>
              </a:ext>
              <a:ext uri="{C183D7F6-B498-43B3-948B-1728B52AA6E4}">
                <adec:decorative xmlns:adec="http://schemas.microsoft.com/office/drawing/2017/decorative" val="1"/>
              </a:ext>
            </a:extLst>
          </p:cNvPr>
          <p:cNvSpPr/>
          <p:nvPr/>
        </p:nvSpPr>
        <p:spPr>
          <a:xfrm rot="10800000">
            <a:off x="10577771" y="275094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Down 2">
            <a:extLst>
              <a:ext uri="{FF2B5EF4-FFF2-40B4-BE49-F238E27FC236}">
                <a16:creationId xmlns:a16="http://schemas.microsoft.com/office/drawing/2014/main" id="{1542F346-A034-53F7-AB2A-212F3EDF77B9}"/>
              </a:ext>
              <a:ext uri="{C183D7F6-B498-43B3-948B-1728B52AA6E4}">
                <adec:decorative xmlns:adec="http://schemas.microsoft.com/office/drawing/2017/decorative" val="1"/>
              </a:ext>
            </a:extLst>
          </p:cNvPr>
          <p:cNvSpPr/>
          <p:nvPr/>
        </p:nvSpPr>
        <p:spPr>
          <a:xfrm rot="10800000">
            <a:off x="10577770" y="433533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Arrow: Down 3">
            <a:extLst>
              <a:ext uri="{FF2B5EF4-FFF2-40B4-BE49-F238E27FC236}">
                <a16:creationId xmlns:a16="http://schemas.microsoft.com/office/drawing/2014/main" id="{2608F7D4-0066-5FB4-3783-270A6674D502}"/>
              </a:ext>
              <a:ext uri="{C183D7F6-B498-43B3-948B-1728B52AA6E4}">
                <adec:decorative xmlns:adec="http://schemas.microsoft.com/office/drawing/2017/decorative" val="1"/>
              </a:ext>
            </a:extLst>
          </p:cNvPr>
          <p:cNvSpPr/>
          <p:nvPr/>
        </p:nvSpPr>
        <p:spPr>
          <a:xfrm rot="10800000">
            <a:off x="10603408" y="4964123"/>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DI_11. How often…? Unweighted base: </a:t>
            </a:r>
            <a:r>
              <a:rPr lang="en-GB" sz="1000">
                <a:solidFill>
                  <a:srgbClr val="FFFFFF">
                    <a:lumMod val="50000"/>
                  </a:srgbClr>
                </a:solidFill>
                <a:latin typeface="Arial"/>
                <a:cs typeface="Arial" panose="020B0604020202020204" pitchFamily="34" charset="0"/>
              </a:rPr>
              <a:t>756; Survey 13, 250; Survey 14, 240; Survey 15, 266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endPar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571378"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6" name="Arrow: Down 5">
            <a:extLst>
              <a:ext uri="{FF2B5EF4-FFF2-40B4-BE49-F238E27FC236}">
                <a16:creationId xmlns:a16="http://schemas.microsoft.com/office/drawing/2014/main" id="{ECCBA2AE-CA8A-0DBE-D160-C2DD18EB1C21}"/>
              </a:ext>
              <a:ext uri="{C183D7F6-B498-43B3-948B-1728B52AA6E4}">
                <adec:decorative xmlns:adec="http://schemas.microsoft.com/office/drawing/2017/decorative" val="1"/>
              </a:ext>
            </a:extLst>
          </p:cNvPr>
          <p:cNvSpPr/>
          <p:nvPr/>
        </p:nvSpPr>
        <p:spPr>
          <a:xfrm rot="10800000">
            <a:off x="8805570" y="566228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6635F22D-BB0C-9078-7BD7-377CA8251893}"/>
              </a:ext>
              <a:ext uri="{C183D7F6-B498-43B3-948B-1728B52AA6E4}">
                <adec:decorative xmlns:adec="http://schemas.microsoft.com/office/drawing/2017/decorative" val="1"/>
              </a:ext>
            </a:extLst>
          </p:cNvPr>
          <p:cNvSpPr/>
          <p:nvPr/>
        </p:nvSpPr>
        <p:spPr>
          <a:xfrm rot="10800000">
            <a:off x="10603408" y="5691936"/>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62050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0" y="190401"/>
            <a:ext cx="11582587" cy="1200329"/>
          </a:xfrm>
        </p:spPr>
        <p:txBody>
          <a:bodyPr vert="horz" wrap="square" anchor="t">
            <a:spAutoFit/>
          </a:bodyPr>
          <a:lstStyle/>
          <a:p>
            <a:pPr>
              <a:lnSpc>
                <a:spcPct val="100000"/>
              </a:lnSpc>
            </a:pPr>
            <a:r>
              <a:rPr lang="en-GB" sz="1800" b="1">
                <a:solidFill>
                  <a:srgbClr val="5C5B5A"/>
                </a:solidFill>
                <a:latin typeface="Arial" panose="020B0604020202020204" pitchFamily="34" charset="0"/>
                <a:cs typeface="Arial" panose="020B0604020202020204" pitchFamily="34" charset="0"/>
              </a:rPr>
              <a:t>Approaching one-fifth of respondents (17%) say they are </a:t>
            </a:r>
            <a:r>
              <a:rPr lang="en-GB" sz="1800" b="1">
                <a:solidFill>
                  <a:srgbClr val="009690"/>
                </a:solidFill>
                <a:latin typeface="Arial" panose="020B0604020202020204" pitchFamily="34" charset="0"/>
                <a:cs typeface="Arial" panose="020B0604020202020204" pitchFamily="34" charset="0"/>
              </a:rPr>
              <a:t>not confident using digital services online</a:t>
            </a:r>
            <a:r>
              <a:rPr lang="en-GB" sz="1800" b="1">
                <a:solidFill>
                  <a:srgbClr val="5C5B5A"/>
                </a:solidFill>
                <a:latin typeface="Arial" panose="020B0604020202020204" pitchFamily="34" charset="0"/>
                <a:cs typeface="Arial" panose="020B0604020202020204" pitchFamily="34" charset="0"/>
              </a:rPr>
              <a:t>, with over 1 in 10 (13%) saying others in their household are not confident". In combination this equates to a fifth (22%) of households with someone lacking confidence. Those aged 65+ and living alone are more likely to not be confident</a:t>
            </a:r>
          </a:p>
        </p:txBody>
      </p:sp>
      <p:graphicFrame>
        <p:nvGraphicFramePr>
          <p:cNvPr id="5" name="Chart 4" descr="Stacked bar chart showing that 17% of respondents do not feel confident in using digital services online. 13% say someone else in their household is not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1967488918"/>
              </p:ext>
            </p:extLst>
          </p:nvPr>
        </p:nvGraphicFramePr>
        <p:xfrm>
          <a:off x="257453" y="1309072"/>
          <a:ext cx="8124548" cy="441627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8414148" y="1649597"/>
            <a:ext cx="3552548" cy="3181215"/>
            <a:chOff x="6895709" y="343639"/>
            <a:chExt cx="5204392" cy="11854224"/>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0" y="343639"/>
              <a:ext cx="5204389" cy="3696774"/>
            </a:xfrm>
            <a:prstGeom prst="rect">
              <a:avLst/>
            </a:prstGeom>
            <a:solidFill>
              <a:srgbClr val="5C5B5A">
                <a:alpha val="21000"/>
              </a:srgbClr>
            </a:solidFill>
            <a:ln>
              <a:solidFill>
                <a:srgbClr val="5C5B5A"/>
              </a:solidFill>
            </a:ln>
          </p:spPr>
          <p:txBody>
            <a:bodyPr lIns="91440" tIns="45720" rIns="91440" bIns="4572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Respondents or someone in their household in the </a:t>
              </a:r>
              <a:r>
                <a:rPr lang="en-GB" sz="1200" b="1">
                  <a:solidFill>
                    <a:srgbClr val="5C5B5A"/>
                  </a:solidFill>
                  <a:latin typeface="Arial"/>
                </a:rPr>
                <a:t>telephone</a:t>
              </a:r>
              <a:r>
                <a:rPr kumimoji="0" lang="en-GB" sz="1200" b="1" i="0" u="none" strike="noStrike" kern="1200" cap="none" spc="0" normalizeH="0" baseline="0" noProof="0">
                  <a:ln>
                    <a:noFill/>
                  </a:ln>
                  <a:solidFill>
                    <a:srgbClr val="5C5B5A"/>
                  </a:solidFill>
                  <a:effectLst/>
                  <a:uLnTx/>
                  <a:uFillTx/>
                  <a:latin typeface="Arial"/>
                  <a:ea typeface="+mn-ea"/>
                  <a:cs typeface="+mn-cs"/>
                </a:rPr>
                <a:t>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a:ea typeface="+mn-ea"/>
                  <a:cs typeface="+mn-cs"/>
                </a:rPr>
                <a:t>(vs. 22% GM average):</a:t>
              </a:r>
              <a:endParaRPr lang="en-GB" sz="1200" b="1" i="0" u="none" strike="noStrike" kern="1200" cap="none" spc="0" normalizeH="0" baseline="0" noProof="0">
                <a:ln>
                  <a:noFill/>
                </a:ln>
                <a:solidFill>
                  <a:srgbClr val="5C5B5A"/>
                </a:solidFill>
                <a:effectLst/>
                <a:uLnTx/>
                <a:uFillTx/>
                <a:latin typeface="Arial"/>
                <a:cs typeface="Arial"/>
              </a:endParaRP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4040410"/>
              <a:ext cx="5204392" cy="815745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Demographics:</a:t>
              </a:r>
            </a:p>
            <a:p>
              <a:pPr>
                <a:spcBef>
                  <a:spcPts val="300"/>
                </a:spcBef>
                <a:spcAft>
                  <a:spcPts val="300"/>
                </a:spcAf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Those aged 75+ (71%)</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Retired respondents (53%)</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aged 65+ in single person households (61%)</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5C5B5A"/>
                  </a:solidFill>
                  <a:effectLst/>
                  <a:uLnTx/>
                  <a:uFillTx/>
                  <a:latin typeface="Arial" panose="020B0604020202020204" pitchFamily="34" charset="0"/>
                  <a:ea typeface="+mn-ea"/>
                  <a:cs typeface="Arial" panose="020B0604020202020204" pitchFamily="34" charset="0"/>
                </a:rPr>
                <a:t>Disabled respondents (40%)</a:t>
              </a:r>
              <a:r>
                <a:rPr lang="en-GB" sz="1200">
                  <a:solidFill>
                    <a:srgbClr val="5C5B5A"/>
                  </a:solidFill>
                  <a:latin typeface="Arial" panose="020B0604020202020204" pitchFamily="34" charset="0"/>
                  <a:cs typeface="Arial" panose="020B0604020202020204" pitchFamily="34" charset="0"/>
                </a:rPr>
                <a:t> including those with a mobility disability (54%)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a:solidFill>
                    <a:srgbClr val="5C5B5A"/>
                  </a:solidFill>
                  <a:latin typeface="Arial" panose="020B0604020202020204" pitchFamily="34" charset="0"/>
                  <a:cs typeface="Arial" panose="020B0604020202020204" pitchFamily="34" charset="0"/>
                </a:rPr>
                <a:t>Those with low levels of happiness (35%)</a:t>
              </a:r>
            </a:p>
          </p:txBody>
        </p:sp>
      </p:grpSp>
      <p:sp>
        <p:nvSpPr>
          <p:cNvPr id="3" name="Right Brace 2">
            <a:extLst>
              <a:ext uri="{FF2B5EF4-FFF2-40B4-BE49-F238E27FC236}">
                <a16:creationId xmlns:a16="http://schemas.microsoft.com/office/drawing/2014/main" id="{6DA4C4D4-72B7-009A-3909-85FE842CDFDB}"/>
              </a:ext>
              <a:ext uri="{C183D7F6-B498-43B3-948B-1728B52AA6E4}">
                <adec:decorative xmlns:adec="http://schemas.microsoft.com/office/drawing/2017/decorative" val="1"/>
              </a:ext>
            </a:extLst>
          </p:cNvPr>
          <p:cNvSpPr/>
          <p:nvPr/>
        </p:nvSpPr>
        <p:spPr>
          <a:xfrm>
            <a:off x="4625360" y="4631080"/>
            <a:ext cx="210173" cy="490300"/>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F47AF33-2912-6C73-1F84-138D03E342A0}"/>
              </a:ext>
              <a:ext uri="{C183D7F6-B498-43B3-948B-1728B52AA6E4}">
                <adec:decorative xmlns:adec="http://schemas.microsoft.com/office/drawing/2017/decorative" val="1"/>
              </a:ext>
            </a:extLst>
          </p:cNvPr>
          <p:cNvSpPr txBox="1"/>
          <p:nvPr/>
        </p:nvSpPr>
        <p:spPr>
          <a:xfrm>
            <a:off x="4867680" y="4745092"/>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a:solidFill>
                  <a:srgbClr val="5C5B5A"/>
                </a:solidFill>
                <a:latin typeface="Arial"/>
              </a:rPr>
              <a:t>17%</a:t>
            </a:r>
          </a:p>
        </p:txBody>
      </p:sp>
      <p:sp>
        <p:nvSpPr>
          <p:cNvPr id="2" name="Right Brace 1">
            <a:extLst>
              <a:ext uri="{FF2B5EF4-FFF2-40B4-BE49-F238E27FC236}">
                <a16:creationId xmlns:a16="http://schemas.microsoft.com/office/drawing/2014/main" id="{1E0D99B5-41A4-1A6D-8D91-6F9563679693}"/>
              </a:ext>
              <a:ext uri="{C183D7F6-B498-43B3-948B-1728B52AA6E4}">
                <adec:decorative xmlns:adec="http://schemas.microsoft.com/office/drawing/2017/decorative" val="1"/>
              </a:ext>
            </a:extLst>
          </p:cNvPr>
          <p:cNvSpPr/>
          <p:nvPr/>
        </p:nvSpPr>
        <p:spPr>
          <a:xfrm>
            <a:off x="7735078" y="4783218"/>
            <a:ext cx="210173" cy="407172"/>
          </a:xfrm>
          <a:prstGeom prst="rightBrace">
            <a:avLst>
              <a:gd name="adj1" fmla="val 54487"/>
              <a:gd name="adj2" fmla="val 4926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082B2807-D951-9302-C790-FC54AD0E6FA9}"/>
              </a:ext>
              <a:ext uri="{C183D7F6-B498-43B3-948B-1728B52AA6E4}">
                <adec:decorative xmlns:adec="http://schemas.microsoft.com/office/drawing/2017/decorative" val="1"/>
              </a:ext>
            </a:extLst>
          </p:cNvPr>
          <p:cNvSpPr txBox="1"/>
          <p:nvPr/>
        </p:nvSpPr>
        <p:spPr>
          <a:xfrm>
            <a:off x="7963723" y="4878754"/>
            <a:ext cx="359073" cy="215444"/>
          </a:xfrm>
          <a:prstGeom prst="rect">
            <a:avLst/>
          </a:prstGeom>
          <a:noFill/>
        </p:spPr>
        <p:txBody>
          <a:bodyPr wrap="none" lIns="0" tIns="0" rIns="0" bIns="0" rtlCol="0">
            <a:spAutoFit/>
          </a:bodyPr>
          <a:lstStyle/>
          <a:p>
            <a:pPr>
              <a:defRPr/>
            </a:pPr>
            <a:r>
              <a:rPr lang="en-GB" sz="1400" b="1">
                <a:solidFill>
                  <a:srgbClr val="5C5B5A"/>
                </a:solidFill>
                <a:latin typeface="Arial"/>
              </a:rPr>
              <a:t>13%</a:t>
            </a:r>
          </a:p>
        </p:txBody>
      </p:sp>
      <p:sp>
        <p:nvSpPr>
          <p:cNvPr id="7" name="Right Brace 6">
            <a:extLst>
              <a:ext uri="{FF2B5EF4-FFF2-40B4-BE49-F238E27FC236}">
                <a16:creationId xmlns:a16="http://schemas.microsoft.com/office/drawing/2014/main" id="{07CD7062-96C9-11EA-8102-AC3EF9749D5B}"/>
              </a:ext>
              <a:ext uri="{C183D7F6-B498-43B3-948B-1728B52AA6E4}">
                <adec:decorative xmlns:adec="http://schemas.microsoft.com/office/drawing/2017/decorative" val="1"/>
              </a:ext>
            </a:extLst>
          </p:cNvPr>
          <p:cNvSpPr/>
          <p:nvPr/>
        </p:nvSpPr>
        <p:spPr>
          <a:xfrm rot="5400000">
            <a:off x="5145770" y="3351473"/>
            <a:ext cx="215444" cy="4963172"/>
          </a:xfrm>
          <a:prstGeom prst="rightBrace">
            <a:avLst>
              <a:gd name="adj1" fmla="val 54487"/>
              <a:gd name="adj2" fmla="val 46235"/>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7E038D7-BF4A-5AE1-621A-DCC53E5EB367}"/>
              </a:ext>
              <a:ext uri="{C183D7F6-B498-43B3-948B-1728B52AA6E4}">
                <adec:decorative xmlns:adec="http://schemas.microsoft.com/office/drawing/2017/decorative" val="1"/>
              </a:ext>
            </a:extLst>
          </p:cNvPr>
          <p:cNvSpPr txBox="1"/>
          <p:nvPr/>
        </p:nvSpPr>
        <p:spPr>
          <a:xfrm>
            <a:off x="3142450" y="5898408"/>
            <a:ext cx="4592628" cy="646331"/>
          </a:xfrm>
          <a:prstGeom prst="rect">
            <a:avLst/>
          </a:prstGeom>
          <a:noFill/>
        </p:spPr>
        <p:txBody>
          <a:bodyPr wrap="square" lIns="0" tIns="0" rIns="0" bIns="0" rtlCol="0">
            <a:spAutoFit/>
          </a:bodyPr>
          <a:lstStyle/>
          <a:p>
            <a:pPr algn="ctr">
              <a:defRPr/>
            </a:pPr>
            <a:r>
              <a:rPr lang="en-GB" sz="1400" b="1">
                <a:solidFill>
                  <a:srgbClr val="5C5B5A"/>
                </a:solidFill>
                <a:latin typeface="Arial"/>
              </a:rPr>
              <a:t>22% </a:t>
            </a:r>
            <a:r>
              <a:rPr kumimoji="0" lang="en-GB" sz="1400" b="1" i="0" u="none" strike="noStrike" kern="1200" cap="none" spc="0" normalizeH="0" baseline="0" noProof="0">
                <a:ln>
                  <a:noFill/>
                </a:ln>
                <a:solidFill>
                  <a:srgbClr val="5C5B5A"/>
                </a:solidFill>
                <a:effectLst/>
                <a:uLnTx/>
                <a:uFillTx/>
                <a:latin typeface="Arial"/>
                <a:ea typeface="+mn-ea"/>
                <a:cs typeface="+mn-cs"/>
              </a:rPr>
              <a:t>of all households have someone who is not confident in using digital services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prstClr val="black">
                  <a:lumMod val="75000"/>
                  <a:lumOff val="25000"/>
                </a:prstClr>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lang="en-GB" sz="1000">
                <a:solidFill>
                  <a:srgbClr val="FFFFFF">
                    <a:lumMod val="50000"/>
                  </a:srgbClr>
                </a:solidFill>
                <a:latin typeface="Arial"/>
                <a:cs typeface="Arial" panose="020B0604020202020204" pitchFamily="34" charset="0"/>
              </a:rPr>
              <a:t>756, Survey 13, 250; Survey S14, 240, Survey 15, 266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929586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1402736" cy="586800"/>
          </a:xfrm>
        </p:spPr>
        <p:txBody>
          <a:bodyPr vert="horz" anchor="t">
            <a:noAutofit/>
          </a:bodyPr>
          <a:lstStyle/>
          <a:p>
            <a:pPr>
              <a:lnSpc>
                <a:spcPct val="100000"/>
              </a:lnSpc>
            </a:pPr>
            <a:r>
              <a:rPr lang="en-GB" sz="1800" b="1">
                <a:solidFill>
                  <a:srgbClr val="5C5B5A"/>
                </a:solidFill>
                <a:latin typeface="Arial" panose="020B0604020202020204" pitchFamily="34" charset="0"/>
                <a:cs typeface="Arial" panose="020B0604020202020204" pitchFamily="34" charset="0"/>
              </a:rPr>
              <a:t>16% of households </a:t>
            </a:r>
            <a:r>
              <a:rPr lang="en-GB" sz="1800" b="1">
                <a:solidFill>
                  <a:srgbClr val="009690"/>
                </a:solidFill>
                <a:latin typeface="Arial" panose="020B0604020202020204" pitchFamily="34" charset="0"/>
                <a:cs typeface="Arial" panose="020B0604020202020204" pitchFamily="34" charset="0"/>
              </a:rPr>
              <a:t>use digital services</a:t>
            </a:r>
            <a:r>
              <a:rPr lang="en-GB" sz="1800" b="1">
                <a:solidFill>
                  <a:schemeClr val="tx1">
                    <a:lumMod val="65000"/>
                    <a:lumOff val="35000"/>
                  </a:schemeClr>
                </a:solidFill>
                <a:latin typeface="Arial" panose="020B0604020202020204" pitchFamily="34" charset="0"/>
                <a:cs typeface="Arial" panose="020B0604020202020204" pitchFamily="34" charset="0"/>
              </a:rPr>
              <a:t> and want to use them more. Just 1% of people who do not use digital services online want to be able to do so – in line with previous surveys</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3048264" y="1108156"/>
            <a:ext cx="6095472"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600"/>
              </a:spcBef>
              <a:defRPr/>
            </a:pPr>
            <a:r>
              <a:rPr kumimoji="0" lang="en-GB" sz="1400" b="1" i="0" u="none" strike="noStrike" kern="1200" cap="none" spc="0" normalizeH="0" baseline="0" noProof="0">
                <a:ln>
                  <a:noFill/>
                </a:ln>
                <a:solidFill>
                  <a:srgbClr val="5C5B5A"/>
                </a:solidFill>
                <a:effectLst/>
                <a:uLnTx/>
                <a:uFillTx/>
                <a:latin typeface="Arial"/>
                <a:ea typeface="+mn-ea"/>
                <a:cs typeface="+mn-cs"/>
              </a:rPr>
              <a:t>Current and intended future use of digital services online </a:t>
            </a:r>
          </a:p>
          <a:p>
            <a:pPr algn="ctr">
              <a:spcBef>
                <a:spcPts val="600"/>
              </a:spcBef>
              <a:defRPr/>
            </a:pPr>
            <a:r>
              <a:rPr lang="en-GB" sz="1400">
                <a:solidFill>
                  <a:srgbClr val="5C5B5A"/>
                </a:solidFill>
                <a:latin typeface="Arial"/>
              </a:rPr>
              <a:t>(July – October 2024)</a:t>
            </a:r>
            <a:endParaRPr kumimoji="0" lang="en-GB" sz="1400" b="1" i="0" u="none" strike="noStrike" kern="1200" cap="none" spc="0" normalizeH="0" baseline="0" noProof="0">
              <a:ln>
                <a:noFill/>
              </a:ln>
              <a:solidFill>
                <a:srgbClr val="5C5B5A"/>
              </a:solidFill>
              <a:effectLst/>
              <a:uLnTx/>
              <a:uFillTx/>
              <a:latin typeface="Arial"/>
              <a:ea typeface="+mn-ea"/>
              <a:cs typeface="+mn-cs"/>
            </a:endParaRPr>
          </a:p>
        </p:txBody>
      </p:sp>
      <p:graphicFrame>
        <p:nvGraphicFramePr>
          <p:cNvPr id="2" name="Chart 1" descr="Stacked olumn chart showing current and future use of digital services online. 7% use digital services online and want to use them less. 7% of others in their household use digital services online and want to use them less. 14% use digital services online and want to use them more. 13% of others in their household use digital services online and want to use them more.">
            <a:extLst>
              <a:ext uri="{FF2B5EF4-FFF2-40B4-BE49-F238E27FC236}">
                <a16:creationId xmlns:a16="http://schemas.microsoft.com/office/drawing/2014/main" id="{238D1F6D-AB83-B553-0F60-96726C7ECEB6}"/>
              </a:ext>
            </a:extLst>
          </p:cNvPr>
          <p:cNvGraphicFramePr/>
          <p:nvPr>
            <p:extLst>
              <p:ext uri="{D42A27DB-BD31-4B8C-83A1-F6EECF244321}">
                <p14:modId xmlns:p14="http://schemas.microsoft.com/office/powerpoint/2010/main" val="2536853266"/>
              </p:ext>
            </p:extLst>
          </p:nvPr>
        </p:nvGraphicFramePr>
        <p:xfrm>
          <a:off x="484463" y="1549023"/>
          <a:ext cx="11402736" cy="4752620"/>
        </p:xfrm>
        <a:graphic>
          <a:graphicData uri="http://schemas.openxmlformats.org/drawingml/2006/chart">
            <c:chart xmlns:c="http://schemas.openxmlformats.org/drawingml/2006/chart" xmlns:r="http://schemas.openxmlformats.org/officeDocument/2006/relationships" r:id="rId4"/>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r>
              <a:rPr lang="en-GB" sz="1000">
                <a:solidFill>
                  <a:srgbClr val="FFFFFF">
                    <a:lumMod val="50000"/>
                  </a:srgbClr>
                </a:solidFill>
                <a:latin typeface="Arial"/>
                <a:cs typeface="Arial" panose="020B0604020202020204" pitchFamily="34" charset="0"/>
              </a:rPr>
              <a:t>756; Survey 13, 250; Survey S14, 240; Survey 15, 266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Face to face respondents)</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6" y="6320788"/>
            <a:ext cx="638053"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8959661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 1</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3633646047"/>
              </p:ext>
            </p:extLst>
          </p:nvPr>
        </p:nvGraphicFramePr>
        <p:xfrm>
          <a:off x="484435" y="3959609"/>
          <a:ext cx="5728105" cy="171744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Survey methodology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 88</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a:solidFill>
                            <a:schemeClr val="bg1"/>
                          </a:solidFill>
                          <a:latin typeface="Arial"/>
                          <a:cs typeface="Arial"/>
                        </a:rPr>
                        <a:t>Sample information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4" action="ppaction://hlinksldjump">
                            <a:extLst>
                              <a:ext uri="{A12FA001-AC4F-418D-AE19-62706E023703}">
                                <ahyp:hlinkClr xmlns:ahyp="http://schemas.microsoft.com/office/drawing/2018/hyperlinkcolor" val="tx"/>
                              </a:ext>
                            </a:extLst>
                          </a:hlinkClick>
                        </a:rPr>
                        <a:t>page 90</a:t>
                      </a:r>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336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82446"/>
                  </a:ext>
                </a:extLst>
              </a:tr>
              <a:tr h="14136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213304"/>
                  </a:ext>
                </a:extLst>
              </a:tr>
              <a:tr h="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954553"/>
                  </a:ext>
                </a:extLst>
              </a:tr>
            </a:tbl>
          </a:graphicData>
        </a:graphic>
      </p:graphicFrame>
    </p:spTree>
    <p:custDataLst>
      <p:tags r:id="rId1"/>
    </p:custDataLst>
    <p:extLst>
      <p:ext uri="{BB962C8B-B14F-4D97-AF65-F5344CB8AC3E}">
        <p14:creationId xmlns:p14="http://schemas.microsoft.com/office/powerpoint/2010/main" val="1072009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B8C16415-0FC5-44DD-92D2-B3F7153D4D3F}"/>
              </a:ext>
            </a:extLst>
          </p:cNvPr>
          <p:cNvSpPr txBox="1">
            <a:spLocks noGrp="1"/>
          </p:cNvSpPr>
          <p:nvPr>
            <p:ph type="title" idx="4294967295"/>
          </p:nvPr>
        </p:nvSpPr>
        <p:spPr>
          <a:xfrm>
            <a:off x="421336" y="184507"/>
            <a:ext cx="11288063"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lnSpc>
                <a:spcPct val="100000"/>
              </a:lnSpc>
              <a:defRPr/>
            </a:pPr>
            <a:r>
              <a:rPr lang="en-GB" sz="1800" b="1">
                <a:latin typeface="Arial"/>
                <a:ea typeface="+mn-ea"/>
                <a:cs typeface="+mn-cs"/>
              </a:rPr>
              <a:t>More detail on changes in survey methodology</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785091" y="586811"/>
            <a:ext cx="11093720" cy="5367995"/>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GB" sz="1400">
                <a:latin typeface="Arial" panose="020B0604020202020204"/>
              </a:rPr>
              <a:t>The table below details the methodology used in previous and future waves – matching up the sample elements that are comparable.</a:t>
            </a:r>
            <a:endParaRPr kumimoji="0" lang="en-GB" sz="1400" b="0" i="0" u="none" strike="noStrike" kern="1200" cap="none" spc="0" normalizeH="0" baseline="0" noProof="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endParaRPr kumimoji="0" lang="en-GB" sz="1400" b="0" i="0" u="none" strike="noStrike" kern="1200" cap="none" spc="0" normalizeH="0" baseline="0" noProof="0">
              <a:ln>
                <a:noFill/>
              </a:ln>
              <a:solidFill>
                <a:srgbClr val="5C5B5A"/>
              </a:solidFill>
              <a:effectLst/>
              <a:uLnTx/>
              <a:uFillTx/>
              <a:latin typeface="Arial" panose="020B0604020202020204"/>
              <a:ea typeface="+mn-ea"/>
              <a:cs typeface="+mn-cs"/>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endParaRPr lang="en-GB" sz="1400">
              <a:latin typeface="Arial" panose="020B0604020202020204"/>
            </a:endParaRPr>
          </a:p>
          <a:p>
            <a:pPr marL="0" indent="0">
              <a:lnSpc>
                <a:spcPct val="100000"/>
              </a:lnSpc>
              <a:spcBef>
                <a:spcPts val="0"/>
              </a:spcBef>
              <a:spcAft>
                <a:spcPts val="600"/>
              </a:spcAft>
              <a:buNone/>
              <a:defRPr/>
            </a:pPr>
            <a:r>
              <a:rPr lang="en-GB" sz="1400">
                <a:latin typeface="Arial" panose="020B0604020202020204"/>
              </a:rPr>
              <a:t>The renewal of the Residents’ Survey for another six waves provided an opportunity to update our methodology to improve robustness.</a:t>
            </a:r>
            <a:endParaRPr lang="en-GB" sz="1400">
              <a:latin typeface="Arial" panose="020B0604020202020204"/>
              <a:cs typeface="Arial"/>
            </a:endParaRPr>
          </a:p>
          <a:p>
            <a:pPr marL="0" indent="0">
              <a:lnSpc>
                <a:spcPct val="100000"/>
              </a:lnSpc>
              <a:spcBef>
                <a:spcPts val="0"/>
              </a:spcBef>
              <a:spcAft>
                <a:spcPts val="600"/>
              </a:spcAft>
              <a:buNone/>
              <a:defRPr/>
            </a:pPr>
            <a:r>
              <a:rPr lang="en-GB" sz="1400" b="1">
                <a:solidFill>
                  <a:srgbClr val="009690"/>
                </a:solidFill>
                <a:latin typeface="Arial" panose="020B0604020202020204"/>
              </a:rPr>
              <a:t>Changing from river sampling to online rapid</a:t>
            </a:r>
            <a:r>
              <a:rPr lang="en-GB" sz="1400">
                <a:solidFill>
                  <a:srgbClr val="009690"/>
                </a:solidFill>
                <a:latin typeface="Arial" panose="020B0604020202020204"/>
              </a:rPr>
              <a:t> </a:t>
            </a:r>
            <a:r>
              <a:rPr lang="en-GB" sz="1400" b="1">
                <a:solidFill>
                  <a:srgbClr val="009690"/>
                </a:solidFill>
                <a:latin typeface="Arial" panose="020B0604020202020204"/>
              </a:rPr>
              <a:t>sampling</a:t>
            </a:r>
            <a:r>
              <a:rPr lang="en-GB" sz="1400" b="1">
                <a:latin typeface="Arial" panose="020B0604020202020204"/>
              </a:rPr>
              <a:t> </a:t>
            </a:r>
            <a:r>
              <a:rPr lang="en-GB" sz="1400">
                <a:latin typeface="Arial" panose="020B0604020202020204"/>
              </a:rPr>
              <a:t>means we are better able to target underrepresented digital users and extend our reach outside those who are typically found on panels. Previously, we were not able to set hard quotas on river sampling, however by partnering with Find Out Now on this methodological change, we are now able to set hard quotas and control the sample makeup more accurately. Alongside enjoying better control and a more extensive scope over residents, sample analysis confirms online rapid sampling has the same data quality river sampling offers. </a:t>
            </a:r>
            <a:endParaRPr lang="en-GB" sz="1400">
              <a:latin typeface="Arial" panose="020B0604020202020204"/>
              <a:cs typeface="Arial"/>
            </a:endParaRPr>
          </a:p>
          <a:p>
            <a:pPr marL="0" indent="0">
              <a:lnSpc>
                <a:spcPct val="100000"/>
              </a:lnSpc>
              <a:spcBef>
                <a:spcPts val="0"/>
              </a:spcBef>
              <a:spcAft>
                <a:spcPts val="600"/>
              </a:spcAft>
              <a:buNone/>
              <a:defRPr/>
            </a:pPr>
            <a:r>
              <a:rPr lang="en-GB" sz="1400" b="1">
                <a:solidFill>
                  <a:srgbClr val="009690"/>
                </a:solidFill>
                <a:latin typeface="Arial" panose="020B0604020202020204"/>
              </a:rPr>
              <a:t>Changing from telephone to face-to-face</a:t>
            </a:r>
            <a:r>
              <a:rPr lang="en-GB" sz="1400">
                <a:solidFill>
                  <a:srgbClr val="009690"/>
                </a:solidFill>
                <a:latin typeface="Arial" panose="020B0604020202020204"/>
              </a:rPr>
              <a:t> </a:t>
            </a:r>
            <a:r>
              <a:rPr lang="en-GB" sz="1400" b="1">
                <a:solidFill>
                  <a:srgbClr val="009690"/>
                </a:solidFill>
                <a:latin typeface="Arial" panose="020B0604020202020204"/>
              </a:rPr>
              <a:t>sampling</a:t>
            </a:r>
            <a:r>
              <a:rPr lang="en-GB" sz="1400" b="1">
                <a:latin typeface="Arial" panose="020B0604020202020204"/>
              </a:rPr>
              <a:t> </a:t>
            </a:r>
            <a:r>
              <a:rPr lang="en-GB" sz="1400">
                <a:latin typeface="Arial" panose="020B0604020202020204"/>
              </a:rPr>
              <a:t>ensures improved delivery of an interviewer-led offline approach. This change allows for a higher degree of control over fieldwork progress, whilst still ensuring traditional offline groups are reached, which is particularly important for sections such as digital inclusion. While our sampling approach, alongside the interviewer-led interviewing, is comparable with a telephone approach, changes in who we are able to talk to has impacted some results, particularly in the Digital Inclusion section of this report. This is because those who are recruited to take part in telephone research are often recruited through online methods, and as such this reduces the chance that they will be digitally excluded. Therefore, while this impacts the trackability of levels of digital inclusion, by changing approach allows us to provide a truer understanding of the extent to which digital exclusion impacts on the residents of Greater Manchester. BMG is undertaking further analysis on the extent of this mode impact to allow us to directly compare the two datasets.</a:t>
            </a:r>
            <a:endParaRPr lang="en-GB" sz="1400">
              <a:latin typeface="Arial" panose="020B0604020202020204"/>
              <a:cs typeface="Arial"/>
            </a:endParaRPr>
          </a:p>
          <a:p>
            <a:pPr marL="0" indent="0">
              <a:lnSpc>
                <a:spcPct val="100000"/>
              </a:lnSpc>
              <a:spcBef>
                <a:spcPts val="0"/>
              </a:spcBef>
              <a:spcAft>
                <a:spcPts val="600"/>
              </a:spcAft>
              <a:buNone/>
              <a:defRPr/>
            </a:pPr>
            <a:r>
              <a:rPr lang="en-GB" sz="1400">
                <a:latin typeface="Arial" panose="020B0604020202020204"/>
              </a:rPr>
              <a:t>Overall, the changes to the sampling approach were made to upgrade our approach while still ensuring the quality of data produced.</a:t>
            </a:r>
            <a:endParaRPr lang="en-GB" sz="1400">
              <a:latin typeface="Arial" panose="020B0604020202020204"/>
              <a:cs typeface="Arial"/>
            </a:endParaRPr>
          </a:p>
          <a:p>
            <a:pPr marL="0" indent="0">
              <a:lnSpc>
                <a:spcPct val="100000"/>
              </a:lnSpc>
              <a:spcBef>
                <a:spcPts val="0"/>
              </a:spcBef>
              <a:spcAft>
                <a:spcPts val="600"/>
              </a:spcAft>
              <a:buNone/>
              <a:defRPr/>
            </a:pPr>
            <a:endParaRPr lang="en-GB" sz="1400" b="0" i="0" u="none" strike="noStrike" kern="1200" cap="none" spc="0" normalizeH="0" baseline="0" noProof="0">
              <a:ln>
                <a:noFill/>
              </a:ln>
              <a:solidFill>
                <a:srgbClr val="5C5B5A"/>
              </a:solidFill>
              <a:effectLst/>
              <a:uLnTx/>
              <a:uFillTx/>
              <a:latin typeface="Arial" panose="020B0604020202020204"/>
              <a:cs typeface="Arial"/>
            </a:endParaRPr>
          </a:p>
        </p:txBody>
      </p:sp>
      <p:graphicFrame>
        <p:nvGraphicFramePr>
          <p:cNvPr id="2" name="Table 1">
            <a:extLst>
              <a:ext uri="{FF2B5EF4-FFF2-40B4-BE49-F238E27FC236}">
                <a16:creationId xmlns:a16="http://schemas.microsoft.com/office/drawing/2014/main" id="{AB58B410-B69C-531D-6B77-58A6844A73FD}"/>
              </a:ext>
            </a:extLst>
          </p:cNvPr>
          <p:cNvGraphicFramePr>
            <a:graphicFrameLocks noGrp="1"/>
          </p:cNvGraphicFramePr>
          <p:nvPr>
            <p:extLst>
              <p:ext uri="{D42A27DB-BD31-4B8C-83A1-F6EECF244321}">
                <p14:modId xmlns:p14="http://schemas.microsoft.com/office/powerpoint/2010/main" val="2851504469"/>
              </p:ext>
            </p:extLst>
          </p:nvPr>
        </p:nvGraphicFramePr>
        <p:xfrm>
          <a:off x="1995055" y="981512"/>
          <a:ext cx="8128000" cy="1219200"/>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4196213975"/>
                    </a:ext>
                  </a:extLst>
                </a:gridCol>
                <a:gridCol w="4064000">
                  <a:extLst>
                    <a:ext uri="{9D8B030D-6E8A-4147-A177-3AD203B41FA5}">
                      <a16:colId xmlns:a16="http://schemas.microsoft.com/office/drawing/2014/main" val="2606647237"/>
                    </a:ext>
                  </a:extLst>
                </a:gridCol>
              </a:tblGrid>
              <a:tr h="285226">
                <a:tc>
                  <a:txBody>
                    <a:bodyPr/>
                    <a:lstStyle/>
                    <a:p>
                      <a:pPr algn="ctr"/>
                      <a:r>
                        <a:rPr lang="en-GB" sz="1400"/>
                        <a:t>Surveys 1-11</a:t>
                      </a:r>
                    </a:p>
                  </a:txBody>
                  <a:tcPr/>
                </a:tc>
                <a:tc>
                  <a:txBody>
                    <a:bodyPr/>
                    <a:lstStyle/>
                    <a:p>
                      <a:pPr algn="ctr"/>
                      <a:r>
                        <a:rPr lang="en-GB" sz="1400"/>
                        <a:t>Surveys 12 onwards</a:t>
                      </a:r>
                    </a:p>
                  </a:txBody>
                  <a:tcPr/>
                </a:tc>
                <a:extLst>
                  <a:ext uri="{0D108BD9-81ED-4DB2-BD59-A6C34878D82A}">
                    <a16:rowId xmlns:a16="http://schemas.microsoft.com/office/drawing/2014/main" val="3321104939"/>
                  </a:ext>
                </a:extLst>
              </a:tr>
              <a:tr h="285226">
                <a:tc>
                  <a:txBody>
                    <a:bodyPr/>
                    <a:lstStyle/>
                    <a:p>
                      <a:pPr algn="ctr"/>
                      <a:r>
                        <a:rPr lang="en-GB" sz="1400"/>
                        <a:t>Online panels (n=750)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panels (n=750)</a:t>
                      </a:r>
                    </a:p>
                  </a:txBody>
                  <a:tcPr/>
                </a:tc>
                <a:extLst>
                  <a:ext uri="{0D108BD9-81ED-4DB2-BD59-A6C34878D82A}">
                    <a16:rowId xmlns:a16="http://schemas.microsoft.com/office/drawing/2014/main" val="3571694846"/>
                  </a:ext>
                </a:extLst>
              </a:tr>
              <a:tr h="285226">
                <a:tc>
                  <a:txBody>
                    <a:bodyPr/>
                    <a:lstStyle/>
                    <a:p>
                      <a:pPr algn="ctr"/>
                      <a:r>
                        <a:rPr lang="en-GB" sz="1400"/>
                        <a:t>River sampling (n=500)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Online rapid sampling (n=500)</a:t>
                      </a:r>
                    </a:p>
                  </a:txBody>
                  <a:tcPr/>
                </a:tc>
                <a:extLst>
                  <a:ext uri="{0D108BD9-81ED-4DB2-BD59-A6C34878D82A}">
                    <a16:rowId xmlns:a16="http://schemas.microsoft.com/office/drawing/2014/main" val="2331407590"/>
                  </a:ext>
                </a:extLst>
              </a:tr>
              <a:tr h="285226">
                <a:tc>
                  <a:txBody>
                    <a:bodyPr/>
                    <a:lstStyle/>
                    <a:p>
                      <a:pPr algn="ctr"/>
                      <a:r>
                        <a:rPr lang="en-GB" sz="1400"/>
                        <a:t>Telephone sampling (n=250)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Face-to-face sampling (n=250)</a:t>
                      </a:r>
                    </a:p>
                  </a:txBody>
                  <a:tcPr/>
                </a:tc>
                <a:extLst>
                  <a:ext uri="{0D108BD9-81ED-4DB2-BD59-A6C34878D82A}">
                    <a16:rowId xmlns:a16="http://schemas.microsoft.com/office/drawing/2014/main" val="92102449"/>
                  </a:ext>
                </a:extLst>
              </a:tr>
            </a:tbl>
          </a:graphicData>
        </a:graphic>
      </p:graphicFrame>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788314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E687-5378-7219-8179-DB443990A645}"/>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65DF11F-1DA6-0F1A-FE50-1F1FC2DE6F43}"/>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a:defRPr/>
            </a:pPr>
            <a:r>
              <a:rPr lang="en-GB" sz="1800" b="1">
                <a:latin typeface="Arial" panose="020B0604020202020204"/>
              </a:rPr>
              <a:t>Significance Testing and statistical difference – technical note </a:t>
            </a:r>
          </a:p>
        </p:txBody>
      </p:sp>
      <p:sp>
        <p:nvSpPr>
          <p:cNvPr id="2" name="Content Placeholder 1">
            <a:extLst>
              <a:ext uri="{FF2B5EF4-FFF2-40B4-BE49-F238E27FC236}">
                <a16:creationId xmlns:a16="http://schemas.microsoft.com/office/drawing/2014/main" id="{2C82A4BB-C884-FD7F-DC2B-0FC825599A7D}"/>
              </a:ext>
            </a:extLst>
          </p:cNvPr>
          <p:cNvSpPr>
            <a:spLocks noGrp="1"/>
          </p:cNvSpPr>
          <p:nvPr>
            <p:ph idx="1"/>
          </p:nvPr>
        </p:nvSpPr>
        <p:spPr>
          <a:xfrm>
            <a:off x="536122" y="1125883"/>
            <a:ext cx="11017825" cy="4351338"/>
          </a:xfrm>
        </p:spPr>
        <p:txBody>
          <a:bodyPr vert="horz" lIns="0" tIns="0" rIns="0" bIns="0" rtlCol="0" anchor="t">
            <a:normAutofit fontScale="47500" lnSpcReduction="20000"/>
          </a:bodyPr>
          <a:lstStyle/>
          <a:p>
            <a:pPr algn="just">
              <a:lnSpc>
                <a:spcPct val="100000"/>
              </a:lnSpc>
              <a:spcBef>
                <a:spcPts val="0"/>
              </a:spcBef>
              <a:spcAft>
                <a:spcPts val="200"/>
              </a:spcAft>
            </a:pPr>
            <a:r>
              <a:rPr lang="en-GB" sz="3600">
                <a:latin typeface="Arial"/>
                <a:cs typeface="Arial"/>
              </a:rPr>
              <a:t>Where relevant, differences in findings for specific demographic and other population characteristics compared to the Greater Manchester average are reported. These differences are only highlighted where they are significantly different statistically (at the 95% level of confidence) compared with the ‘total’ figures (i.e. the Greater Manchester average). Significant differences are shown in charts and tables with the use of up and down arrows.</a:t>
            </a:r>
          </a:p>
          <a:p>
            <a:pPr algn="just">
              <a:lnSpc>
                <a:spcPct val="100000"/>
              </a:lnSpc>
              <a:spcBef>
                <a:spcPts val="0"/>
              </a:spcBef>
              <a:spcAft>
                <a:spcPts val="200"/>
              </a:spcAft>
            </a:pPr>
            <a:endParaRPr lang="en-GB" sz="3600">
              <a:latin typeface="Arial"/>
              <a:cs typeface="Arial"/>
            </a:endParaRPr>
          </a:p>
          <a:p>
            <a:pPr algn="just">
              <a:lnSpc>
                <a:spcPct val="100000"/>
              </a:lnSpc>
              <a:spcBef>
                <a:spcPts val="0"/>
              </a:spcBef>
              <a:spcAft>
                <a:spcPts val="200"/>
              </a:spcAft>
            </a:pPr>
            <a:r>
              <a:rPr lang="en-GB" sz="3600">
                <a:latin typeface="Arial"/>
                <a:cs typeface="Arial"/>
              </a:rPr>
              <a:t>The confidence interval is an estimate of the amount of uncertainty associated with a sample. A 95% confidence interval is where you can be 95% certain a difference is statistically significant. </a:t>
            </a: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a:latin typeface="Arial"/>
                <a:cs typeface="Arial"/>
              </a:rPr>
              <a:t>The </a:t>
            </a:r>
            <a:r>
              <a:rPr lang="en-GB" sz="3600">
                <a:latin typeface="Arial"/>
                <a:cs typeface="Arial"/>
              </a:rPr>
              <a:t>sample size</a:t>
            </a:r>
            <a:r>
              <a:rPr lang="en-GB">
                <a:latin typeface="Arial"/>
                <a:cs typeface="Arial"/>
              </a:rPr>
              <a:t> included in each wave of the survey </a:t>
            </a:r>
            <a:r>
              <a:rPr lang="en-GB" sz="3600">
                <a:latin typeface="Arial"/>
                <a:cs typeface="Arial"/>
              </a:rPr>
              <a:t>has differed (see the previous slide for details on the size).</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panose="020B0604020202020204" pitchFamily="34" charset="0"/>
                <a:cs typeface="Arial" panose="020B0604020202020204" pitchFamily="34" charset="0"/>
              </a:rPr>
              <a:t>At 95% confidence this means the size of the sample affects the percentage difference required for significant changes. The bigger the sample size, the smaller the difference required to be statistically different.</a:t>
            </a:r>
          </a:p>
          <a:p>
            <a:pPr algn="just">
              <a:lnSpc>
                <a:spcPct val="100000"/>
              </a:lnSpc>
              <a:spcBef>
                <a:spcPts val="0"/>
              </a:spcBef>
              <a:spcAft>
                <a:spcPts val="200"/>
              </a:spcAft>
            </a:pPr>
            <a:endParaRPr lang="en-GB" sz="3600">
              <a:latin typeface="Arial" panose="020B0604020202020204" pitchFamily="34" charset="0"/>
              <a:cs typeface="Arial" panose="020B0604020202020204" pitchFamily="34" charset="0"/>
            </a:endParaRPr>
          </a:p>
          <a:p>
            <a:pPr algn="just">
              <a:lnSpc>
                <a:spcPct val="100000"/>
              </a:lnSpc>
              <a:spcBef>
                <a:spcPts val="0"/>
              </a:spcBef>
              <a:spcAft>
                <a:spcPts val="200"/>
              </a:spcAft>
            </a:pPr>
            <a:r>
              <a:rPr lang="en-GB" sz="3600">
                <a:latin typeface="Arial"/>
                <a:cs typeface="Arial"/>
              </a:rPr>
              <a:t>The percentage difference required is also impacted by how many or few people are providing a given answer. For example, a percentage nearer to 10% or 90% provides greater certainty than a value of 50%, and therefore requires a smaller difference to be significant. As such, please remember that the difference required will be lower when dealing with percentages higher or lower than 50%.</a:t>
            </a:r>
          </a:p>
          <a:p>
            <a:endParaRPr lang="en-GB"/>
          </a:p>
        </p:txBody>
      </p:sp>
      <p:sp>
        <p:nvSpPr>
          <p:cNvPr id="3" name="Text Placeholder 2">
            <a:extLst>
              <a:ext uri="{FF2B5EF4-FFF2-40B4-BE49-F238E27FC236}">
                <a16:creationId xmlns:a16="http://schemas.microsoft.com/office/drawing/2014/main" id="{752BE486-7409-3167-9EFC-234F849D499D}"/>
              </a:ext>
            </a:extLst>
          </p:cNvPr>
          <p:cNvSpPr>
            <a:spLocks noGrp="1"/>
          </p:cNvSpPr>
          <p:nvPr>
            <p:ph type="body" sz="quarter" idx="11"/>
          </p:nvPr>
        </p:nvSpPr>
        <p:spPr/>
        <p:txBody>
          <a:bodyPr/>
          <a:lstStyle/>
          <a:p>
            <a:endParaRPr lang="en-GB"/>
          </a:p>
        </p:txBody>
      </p:sp>
      <p:sp>
        <p:nvSpPr>
          <p:cNvPr id="10" name="Slide Number Placeholder 4">
            <a:extLst>
              <a:ext uri="{FF2B5EF4-FFF2-40B4-BE49-F238E27FC236}">
                <a16:creationId xmlns:a16="http://schemas.microsoft.com/office/drawing/2014/main" id="{4FC1422C-2E28-0488-4600-E605A08EDA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155201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484250" y="54643"/>
            <a:ext cx="10515600" cy="693150"/>
          </a:xfrm>
        </p:spPr>
        <p:txBody>
          <a:bodyPr/>
          <a:lstStyle/>
          <a:p>
            <a:r>
              <a:rPr lang="en-GB" dirty="0">
                <a:latin typeface="Arial"/>
                <a:cs typeface="Arial"/>
              </a:rPr>
              <a:t>Health and wellbeing– key findings (1 of 2)</a:t>
            </a:r>
            <a:endParaRPr lang="en-US" dirty="0">
              <a:latin typeface="Arial"/>
              <a:cs typeface="Arial"/>
            </a:endParaRPr>
          </a:p>
        </p:txBody>
      </p:sp>
      <p:sp>
        <p:nvSpPr>
          <p:cNvPr id="6" name="TextBox 5">
            <a:extLst>
              <a:ext uri="{FF2B5EF4-FFF2-40B4-BE49-F238E27FC236}">
                <a16:creationId xmlns:a16="http://schemas.microsoft.com/office/drawing/2014/main" id="{D5808E5A-A430-F9BE-050D-2E7DC1DD7D4D}"/>
              </a:ext>
            </a:extLst>
          </p:cNvPr>
          <p:cNvSpPr txBox="1"/>
          <p:nvPr/>
        </p:nvSpPr>
        <p:spPr>
          <a:xfrm>
            <a:off x="484250" y="743932"/>
            <a:ext cx="11223500" cy="5109091"/>
          </a:xfrm>
          <a:prstGeom prst="rect">
            <a:avLst/>
          </a:prstGeom>
          <a:noFill/>
        </p:spPr>
        <p:txBody>
          <a:bodyPr wrap="square" lIns="91440" tIns="45720" rIns="91440" bIns="45720" rtlCol="0" anchor="t">
            <a:spAutoFit/>
          </a:bodyPr>
          <a:lstStyle/>
          <a:p>
            <a:pPr>
              <a:spcAft>
                <a:spcPts val="600"/>
              </a:spcAft>
            </a:pPr>
            <a:r>
              <a:rPr lang="en-GB" sz="1400" b="1" dirty="0">
                <a:solidFill>
                  <a:schemeClr val="bg1"/>
                </a:solidFill>
                <a:latin typeface="Arial"/>
                <a:cs typeface="Arial"/>
              </a:rPr>
              <a:t>WELLBEING MEASURES</a:t>
            </a:r>
            <a:endParaRPr lang="en-GB" sz="1200" b="1" dirty="0">
              <a:solidFill>
                <a:schemeClr val="bg1"/>
              </a:solidFill>
              <a:latin typeface="Arial"/>
              <a:cs typeface="Arial"/>
            </a:endParaRPr>
          </a:p>
          <a:p>
            <a:pPr>
              <a:spcAft>
                <a:spcPts val="600"/>
              </a:spcAft>
            </a:pPr>
            <a:r>
              <a:rPr lang="en-GB" sz="1200" dirty="0">
                <a:solidFill>
                  <a:schemeClr val="bg1"/>
                </a:solidFill>
                <a:latin typeface="Arial"/>
                <a:cs typeface="Arial"/>
              </a:rPr>
              <a:t>This wave included the overall wellbeing measures, along with the relatively new personal wellbeing measures included in the most recent three surveys on hope and fair treatment by society. With three waves worth of data, we can now look at these metrics across the various demographic groups in greater depth than was previously possible</a:t>
            </a:r>
          </a:p>
          <a:p>
            <a:pPr>
              <a:spcAft>
                <a:spcPts val="600"/>
              </a:spcAft>
            </a:pPr>
            <a:endParaRPr lang="en-GB" sz="1200" b="1" dirty="0">
              <a:solidFill>
                <a:schemeClr val="bg1"/>
              </a:solidFill>
              <a:latin typeface="Arial"/>
              <a:cs typeface="Arial"/>
            </a:endParaRPr>
          </a:p>
          <a:p>
            <a:pPr>
              <a:spcAft>
                <a:spcPts val="600"/>
              </a:spcAft>
            </a:pPr>
            <a:r>
              <a:rPr lang="en-GB" sz="1200" b="1" dirty="0">
                <a:solidFill>
                  <a:schemeClr val="bg1"/>
                </a:solidFill>
                <a:latin typeface="Arial"/>
                <a:cs typeface="Arial"/>
              </a:rPr>
              <a:t>SELF-REPORTED WELLBEING (CONTINUED TRACKING):</a:t>
            </a:r>
          </a:p>
          <a:p>
            <a:pPr marL="285750" indent="-285750">
              <a:spcAft>
                <a:spcPts val="600"/>
              </a:spcAft>
              <a:buFont typeface="Arial" panose="020B0604020202020204" pitchFamily="34" charset="0"/>
              <a:buChar char="•"/>
            </a:pPr>
            <a:r>
              <a:rPr lang="en-GB" sz="1200" dirty="0">
                <a:solidFill>
                  <a:schemeClr val="bg1"/>
                </a:solidFill>
                <a:latin typeface="Arial"/>
                <a:cs typeface="Arial"/>
              </a:rPr>
              <a:t>This wave saw the highest level of life satisfaction recorded with 2 in 3 (67%) respondents reporting satisfaction with their life nowadays, an increase since on both August (64%) and July (61%)</a:t>
            </a:r>
          </a:p>
          <a:p>
            <a:pPr marL="285750" indent="-285750">
              <a:spcAft>
                <a:spcPts val="600"/>
              </a:spcAft>
              <a:buFont typeface="Arial" panose="020B0604020202020204" pitchFamily="34" charset="0"/>
              <a:buChar char="•"/>
            </a:pPr>
            <a:r>
              <a:rPr lang="en-GB" sz="1200" dirty="0">
                <a:solidFill>
                  <a:schemeClr val="bg1"/>
                </a:solidFill>
                <a:latin typeface="Arial"/>
                <a:cs typeface="Arial"/>
              </a:rPr>
              <a:t>Similarly, 2 in 3 (67%) of respondents feel that the things they do in their life are worthwhile, an increase since August (64%) and the highest level recorded so far</a:t>
            </a:r>
          </a:p>
          <a:p>
            <a:pPr marL="285750" indent="-285750">
              <a:spcAft>
                <a:spcPts val="600"/>
              </a:spcAft>
              <a:buFont typeface="Arial" panose="020B0604020202020204" pitchFamily="34" charset="0"/>
              <a:buChar char="•"/>
            </a:pPr>
            <a:r>
              <a:rPr lang="en-GB" sz="1200" dirty="0">
                <a:solidFill>
                  <a:schemeClr val="bg1"/>
                </a:solidFill>
                <a:latin typeface="Arial"/>
                <a:cs typeface="Arial"/>
              </a:rPr>
              <a:t>5 in 10 (55%) respondents report having high or medium levels of anxiety, the fourth wave in a row that this metric has not changed</a:t>
            </a:r>
          </a:p>
          <a:p>
            <a:pPr marL="285750" indent="-285750">
              <a:spcAft>
                <a:spcPts val="600"/>
              </a:spcAft>
              <a:buFont typeface="Arial" panose="020B0604020202020204" pitchFamily="34" charset="0"/>
              <a:buChar char="•"/>
            </a:pPr>
            <a:r>
              <a:rPr lang="en-GB" sz="1200" dirty="0">
                <a:solidFill>
                  <a:schemeClr val="bg1"/>
                </a:solidFill>
                <a:latin typeface="Arial"/>
                <a:cs typeface="Arial"/>
              </a:rPr>
              <a:t>3 in 5 (60%) report being happy with their lives, slightly lower than August (62%) but in line with July’s result (60%)</a:t>
            </a:r>
          </a:p>
          <a:p>
            <a:pPr>
              <a:spcAft>
                <a:spcPts val="600"/>
              </a:spcAft>
            </a:pPr>
            <a:endParaRPr lang="en-GB" sz="1200" dirty="0">
              <a:solidFill>
                <a:schemeClr val="bg1"/>
              </a:solidFill>
              <a:latin typeface="Arial"/>
              <a:cs typeface="Arial"/>
            </a:endParaRPr>
          </a:p>
          <a:p>
            <a:pPr>
              <a:spcAft>
                <a:spcPts val="600"/>
              </a:spcAft>
            </a:pPr>
            <a:r>
              <a:rPr lang="en-GB" sz="1200" b="1" dirty="0">
                <a:solidFill>
                  <a:schemeClr val="bg1"/>
                </a:solidFill>
                <a:latin typeface="Arial"/>
                <a:cs typeface="Arial"/>
              </a:rPr>
              <a:t>HOPE AND FAIRNESS (NEWLY INTRODUCED MEASURES FOR S13, S14, AND S15)</a:t>
            </a:r>
          </a:p>
          <a:p>
            <a:pPr marL="285750" indent="-285750">
              <a:spcAft>
                <a:spcPts val="600"/>
              </a:spcAft>
              <a:buFont typeface="Arial" panose="020B0604020202020204" pitchFamily="34" charset="0"/>
              <a:buChar char="•"/>
            </a:pPr>
            <a:r>
              <a:rPr lang="en-GB" sz="1200" dirty="0">
                <a:solidFill>
                  <a:schemeClr val="bg1"/>
                </a:solidFill>
                <a:latin typeface="Arial"/>
                <a:cs typeface="Arial"/>
              </a:rPr>
              <a:t>When asked how hopeful respondents feel about their future, three quarters of respondents (76%) reported feeling hopeful overall using merged data from July, August and October, higher than the most recent GB average of 69% (from Sept 2024). Those who feel less hopeful are often those with a disability or those who do not feel they can look after their own health or that they know enough about their own health </a:t>
            </a:r>
          </a:p>
          <a:p>
            <a:pPr marL="285750" indent="-285750">
              <a:spcAft>
                <a:spcPts val="600"/>
              </a:spcAft>
              <a:buFont typeface="Arial" panose="020B0604020202020204" pitchFamily="34" charset="0"/>
              <a:buChar char="•"/>
            </a:pPr>
            <a:r>
              <a:rPr lang="en-GB" sz="1200" dirty="0">
                <a:solidFill>
                  <a:schemeClr val="bg1"/>
                </a:solidFill>
                <a:latin typeface="Arial"/>
                <a:cs typeface="Arial"/>
              </a:rPr>
              <a:t>When asked how fairly respondents feel they are treated by society, 17% reported being treated unfairly. This has remained consistent across July (16%), August (17%) and October (17%), during which time it has stayed just above the GB average (13% May, 15% Sept). Those with a disability or those who do not feel in control of their health are again more likely to feel unfairly treated</a:t>
            </a:r>
          </a:p>
          <a:p>
            <a:pPr marL="285750" indent="-285750">
              <a:spcAft>
                <a:spcPts val="600"/>
              </a:spcAft>
              <a:buFont typeface="Arial" panose="020B0604020202020204" pitchFamily="34" charset="0"/>
              <a:buChar char="•"/>
            </a:pPr>
            <a:r>
              <a:rPr lang="en-GB" sz="1200" dirty="0">
                <a:solidFill>
                  <a:schemeClr val="bg1"/>
                </a:solidFill>
                <a:latin typeface="Arial"/>
                <a:cs typeface="Arial"/>
              </a:rPr>
              <a:t>New data from this wave has shown that those with low job and pay satisfaction, as well as those who feel that their job does not make good use of their skills are more likely to feel both unhopeful and that society is treating them unfairly</a:t>
            </a:r>
          </a:p>
        </p:txBody>
      </p:sp>
      <p:sp>
        <p:nvSpPr>
          <p:cNvPr id="2" name="TextBox 1">
            <a:extLst>
              <a:ext uri="{FF2B5EF4-FFF2-40B4-BE49-F238E27FC236}">
                <a16:creationId xmlns:a16="http://schemas.microsoft.com/office/drawing/2014/main" id="{6D75D370-03E7-A46E-44A4-E5B31ED5746A}"/>
              </a:ext>
            </a:extLst>
          </p:cNvPr>
          <p:cNvSpPr txBox="1"/>
          <p:nvPr/>
        </p:nvSpPr>
        <p:spPr>
          <a:xfrm>
            <a:off x="642026" y="6215974"/>
            <a:ext cx="10811065" cy="461665"/>
          </a:xfrm>
          <a:prstGeom prst="rect">
            <a:avLst/>
          </a:prstGeom>
          <a:noFill/>
        </p:spPr>
        <p:txBody>
          <a:bodyPr wrap="square" rtlCol="0">
            <a:spAutoFit/>
          </a:bodyPr>
          <a:lstStyle/>
          <a:p>
            <a:r>
              <a:rPr lang="en-GB" sz="1200">
                <a:solidFill>
                  <a:schemeClr val="bg1"/>
                </a:solidFill>
                <a:latin typeface="Arial"/>
                <a:cs typeface="Arial"/>
              </a:rPr>
              <a:t>GB benchmarking figures taken from the </a:t>
            </a:r>
            <a:r>
              <a:rPr lang="en-GB" sz="1200">
                <a:solidFill>
                  <a:schemeClr val="bg1"/>
                </a:solidFill>
                <a:latin typeface="Arial"/>
                <a:cs typeface="Arial"/>
                <a:hlinkClick r:id="rId4">
                  <a:extLst>
                    <a:ext uri="{A12FA001-AC4F-418D-AE19-62706E023703}">
                      <ahyp:hlinkClr xmlns:ahyp="http://schemas.microsoft.com/office/drawing/2018/hyperlinkcolor" val="tx"/>
                    </a:ext>
                  </a:extLst>
                </a:hlinkClick>
              </a:rPr>
              <a:t>UK Measures of National Well-being - Office for National Statistics (ons.gov.uk)</a:t>
            </a:r>
            <a:r>
              <a:rPr lang="en-GB" sz="1200">
                <a:solidFill>
                  <a:schemeClr val="bg1"/>
                </a:solidFill>
                <a:latin typeface="Arial"/>
                <a:cs typeface="Arial"/>
              </a:rPr>
              <a:t>. This figure was published 15 November 2024 and relates to fieldwork undertaken on behalf of ONS between 4 and 29 September 2024.</a:t>
            </a:r>
          </a:p>
        </p:txBody>
      </p:sp>
    </p:spTree>
    <p:custDataLst>
      <p:tags r:id="rId1"/>
    </p:custDataLst>
    <p:extLst>
      <p:ext uri="{BB962C8B-B14F-4D97-AF65-F5344CB8AC3E}">
        <p14:creationId xmlns:p14="http://schemas.microsoft.com/office/powerpoint/2010/main" val="22349836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E409A-7B5C-9BC0-1AD2-69FCFD3D1C17}"/>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6CBC407F-025E-B802-3D95-76D323B0B66C}"/>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Sample information</a:t>
            </a:r>
          </a:p>
        </p:txBody>
      </p:sp>
      <p:graphicFrame>
        <p:nvGraphicFramePr>
          <p:cNvPr id="4" name="Table 8">
            <a:extLst>
              <a:ext uri="{FF2B5EF4-FFF2-40B4-BE49-F238E27FC236}">
                <a16:creationId xmlns:a16="http://schemas.microsoft.com/office/drawing/2014/main" id="{F9ECFD85-291E-CDC9-8FAA-A14CAEFCCC68}"/>
              </a:ext>
            </a:extLst>
          </p:cNvPr>
          <p:cNvGraphicFramePr>
            <a:graphicFrameLocks noGrp="1"/>
          </p:cNvGraphicFramePr>
          <p:nvPr>
            <p:extLst>
              <p:ext uri="{D42A27DB-BD31-4B8C-83A1-F6EECF244321}">
                <p14:modId xmlns:p14="http://schemas.microsoft.com/office/powerpoint/2010/main" val="378572694"/>
              </p:ext>
            </p:extLst>
          </p:nvPr>
        </p:nvGraphicFramePr>
        <p:xfrm>
          <a:off x="426080" y="690283"/>
          <a:ext cx="11380443" cy="4581448"/>
        </p:xfrm>
        <a:graphic>
          <a:graphicData uri="http://schemas.openxmlformats.org/drawingml/2006/table">
            <a:tbl>
              <a:tblPr firstRow="1" bandRow="1">
                <a:tableStyleId>{D7AC3CCA-C797-4891-BE02-D94E43425B78}</a:tableStyleId>
              </a:tblPr>
              <a:tblGrid>
                <a:gridCol w="993048">
                  <a:extLst>
                    <a:ext uri="{9D8B030D-6E8A-4147-A177-3AD203B41FA5}">
                      <a16:colId xmlns:a16="http://schemas.microsoft.com/office/drawing/2014/main" val="2475330351"/>
                    </a:ext>
                  </a:extLst>
                </a:gridCol>
                <a:gridCol w="692493">
                  <a:extLst>
                    <a:ext uri="{9D8B030D-6E8A-4147-A177-3AD203B41FA5}">
                      <a16:colId xmlns:a16="http://schemas.microsoft.com/office/drawing/2014/main" val="1879578340"/>
                    </a:ext>
                  </a:extLst>
                </a:gridCol>
                <a:gridCol w="692493">
                  <a:extLst>
                    <a:ext uri="{9D8B030D-6E8A-4147-A177-3AD203B41FA5}">
                      <a16:colId xmlns:a16="http://schemas.microsoft.com/office/drawing/2014/main" val="1245112500"/>
                    </a:ext>
                  </a:extLst>
                </a:gridCol>
                <a:gridCol w="692493">
                  <a:extLst>
                    <a:ext uri="{9D8B030D-6E8A-4147-A177-3AD203B41FA5}">
                      <a16:colId xmlns:a16="http://schemas.microsoft.com/office/drawing/2014/main" val="463256089"/>
                    </a:ext>
                  </a:extLst>
                </a:gridCol>
                <a:gridCol w="692493">
                  <a:extLst>
                    <a:ext uri="{9D8B030D-6E8A-4147-A177-3AD203B41FA5}">
                      <a16:colId xmlns:a16="http://schemas.microsoft.com/office/drawing/2014/main" val="3989623761"/>
                    </a:ext>
                  </a:extLst>
                </a:gridCol>
                <a:gridCol w="692493">
                  <a:extLst>
                    <a:ext uri="{9D8B030D-6E8A-4147-A177-3AD203B41FA5}">
                      <a16:colId xmlns:a16="http://schemas.microsoft.com/office/drawing/2014/main" val="2669063577"/>
                    </a:ext>
                  </a:extLst>
                </a:gridCol>
                <a:gridCol w="692493">
                  <a:extLst>
                    <a:ext uri="{9D8B030D-6E8A-4147-A177-3AD203B41FA5}">
                      <a16:colId xmlns:a16="http://schemas.microsoft.com/office/drawing/2014/main" val="2313577419"/>
                    </a:ext>
                  </a:extLst>
                </a:gridCol>
                <a:gridCol w="692493">
                  <a:extLst>
                    <a:ext uri="{9D8B030D-6E8A-4147-A177-3AD203B41FA5}">
                      <a16:colId xmlns:a16="http://schemas.microsoft.com/office/drawing/2014/main" val="1224113153"/>
                    </a:ext>
                  </a:extLst>
                </a:gridCol>
                <a:gridCol w="692493">
                  <a:extLst>
                    <a:ext uri="{9D8B030D-6E8A-4147-A177-3AD203B41FA5}">
                      <a16:colId xmlns:a16="http://schemas.microsoft.com/office/drawing/2014/main" val="2888558591"/>
                    </a:ext>
                  </a:extLst>
                </a:gridCol>
                <a:gridCol w="692493">
                  <a:extLst>
                    <a:ext uri="{9D8B030D-6E8A-4147-A177-3AD203B41FA5}">
                      <a16:colId xmlns:a16="http://schemas.microsoft.com/office/drawing/2014/main" val="2589896462"/>
                    </a:ext>
                  </a:extLst>
                </a:gridCol>
                <a:gridCol w="692493">
                  <a:extLst>
                    <a:ext uri="{9D8B030D-6E8A-4147-A177-3AD203B41FA5}">
                      <a16:colId xmlns:a16="http://schemas.microsoft.com/office/drawing/2014/main" val="211608633"/>
                    </a:ext>
                  </a:extLst>
                </a:gridCol>
                <a:gridCol w="692493">
                  <a:extLst>
                    <a:ext uri="{9D8B030D-6E8A-4147-A177-3AD203B41FA5}">
                      <a16:colId xmlns:a16="http://schemas.microsoft.com/office/drawing/2014/main" val="4035907083"/>
                    </a:ext>
                  </a:extLst>
                </a:gridCol>
                <a:gridCol w="692493">
                  <a:extLst>
                    <a:ext uri="{9D8B030D-6E8A-4147-A177-3AD203B41FA5}">
                      <a16:colId xmlns:a16="http://schemas.microsoft.com/office/drawing/2014/main" val="3959142110"/>
                    </a:ext>
                  </a:extLst>
                </a:gridCol>
                <a:gridCol w="692493">
                  <a:extLst>
                    <a:ext uri="{9D8B030D-6E8A-4147-A177-3AD203B41FA5}">
                      <a16:colId xmlns:a16="http://schemas.microsoft.com/office/drawing/2014/main" val="1358753497"/>
                    </a:ext>
                  </a:extLst>
                </a:gridCol>
                <a:gridCol w="692493">
                  <a:extLst>
                    <a:ext uri="{9D8B030D-6E8A-4147-A177-3AD203B41FA5}">
                      <a16:colId xmlns:a16="http://schemas.microsoft.com/office/drawing/2014/main" val="3883489646"/>
                    </a:ext>
                  </a:extLst>
                </a:gridCol>
                <a:gridCol w="692493">
                  <a:extLst>
                    <a:ext uri="{9D8B030D-6E8A-4147-A177-3AD203B41FA5}">
                      <a16:colId xmlns:a16="http://schemas.microsoft.com/office/drawing/2014/main" val="2129556100"/>
                    </a:ext>
                  </a:extLst>
                </a:gridCol>
              </a:tblGrid>
              <a:tr h="4239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15</a:t>
                      </a:r>
                    </a:p>
                  </a:txBody>
                  <a:tcPr marL="36000" marR="36000" marT="9144" marB="9144" anchor="ctr">
                    <a:solidFill>
                      <a:srgbClr val="5C5B5A"/>
                    </a:solidFill>
                  </a:tcPr>
                </a:tc>
                <a:extLst>
                  <a:ext uri="{0D108BD9-81ED-4DB2-BD59-A6C34878D82A}">
                    <a16:rowId xmlns:a16="http://schemas.microsoft.com/office/drawing/2014/main" val="3974806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Mar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 Sep 22</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20 Oct 22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26 June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 Sept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29 Jan 24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19 Aug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 Oct 24</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Feb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 April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 Sep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 Nov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21 Dec 22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 Mar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22 May 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10 July 23</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18 Sept 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 Nov </a:t>
                      </a:r>
                      <a:r>
                        <a:rPr lang="en-GB" sz="1200" b="0" kern="1200" noProof="0">
                          <a:solidFill>
                            <a:srgbClr val="5C5B5A"/>
                          </a:solidFill>
                          <a:latin typeface="Arial"/>
                          <a:ea typeface="+mn-ea"/>
                          <a:cs typeface="Arial"/>
                        </a:rPr>
                        <a:t>23</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 Feb </a:t>
                      </a:r>
                      <a:r>
                        <a:rPr lang="en-GB" sz="1200" b="0" kern="1200" noProof="0">
                          <a:solidFill>
                            <a:srgbClr val="5C5B5A"/>
                          </a:solidFill>
                          <a:latin typeface="Arial"/>
                          <a:ea typeface="+mn-ea"/>
                          <a:cs typeface="Arial"/>
                        </a:rPr>
                        <a:t>24</a:t>
                      </a:r>
                      <a:endParaRPr lang="en-GB" sz="1200" b="0" kern="1200">
                        <a:solidFill>
                          <a:srgbClr val="5C5B5A"/>
                        </a:solidFill>
                        <a:latin typeface="Arial"/>
                        <a:ea typeface="+mn-ea"/>
                        <a:cs typeface="Arial"/>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 May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19 July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 Sept 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28 Oct 24</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531580">
                <a:tc>
                  <a:txBody>
                    <a:bodyPr/>
                    <a:lstStyle/>
                    <a:p>
                      <a:pPr marL="0" lvl="0" indent="0" algn="ctr">
                        <a:lnSpc>
                          <a:spcPct val="100000"/>
                        </a:lnSpc>
                        <a:spcBef>
                          <a:spcPts val="0"/>
                        </a:spcBef>
                        <a:spcAft>
                          <a:spcPts val="0"/>
                        </a:spcAft>
                        <a:buNone/>
                      </a:pPr>
                      <a:r>
                        <a:rPr lang="en-GB" sz="1200" b="1" kern="1200">
                          <a:solidFill>
                            <a:srgbClr val="5C5B5A"/>
                          </a:solidFill>
                          <a:latin typeface="Arial"/>
                          <a:ea typeface="+mn-ea"/>
                          <a:cs typeface="Arial"/>
                        </a:rPr>
                        <a:t>Report publication</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Mar 22</a:t>
                      </a:r>
                    </a:p>
                  </a:txBody>
                  <a:tcPr marL="36000" marR="36000" marT="9144" marB="9144" anchor="ctr">
                    <a:solidFill>
                      <a:srgbClr val="5C5B5A">
                        <a:alpha val="21000"/>
                      </a:srgbClr>
                    </a:solidFill>
                  </a:tcPr>
                </a:tc>
                <a:tc>
                  <a:txBody>
                    <a:bodyPr/>
                    <a:lstStyle/>
                    <a:p>
                      <a:pPr marL="0" lvl="0" indent="0" algn="ctr" defTabSz="914400">
                        <a:lnSpc>
                          <a:spcPct val="100000"/>
                        </a:lnSpc>
                        <a:spcBef>
                          <a:spcPts val="0"/>
                        </a:spcBef>
                        <a:spcAft>
                          <a:spcPts val="0"/>
                        </a:spcAft>
                        <a:buNone/>
                        <a:tabLst/>
                        <a:defRPr/>
                      </a:pPr>
                      <a:r>
                        <a:rPr lang="en-GB" sz="1200" b="0" kern="1200">
                          <a:solidFill>
                            <a:srgbClr val="5C5B5A"/>
                          </a:solidFill>
                          <a:latin typeface="Arial"/>
                          <a:ea typeface="+mn-ea"/>
                          <a:cs typeface="Arial"/>
                        </a:rPr>
                        <a:t>Apr 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Sep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Nov 2022</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Jan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Apr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June 2023</a:t>
                      </a:r>
                    </a:p>
                  </a:txBody>
                  <a:tcPr marL="36000" marR="36000" marT="9144" marB="9144" anchor="ctr">
                    <a:solidFill>
                      <a:srgbClr val="5C5B5A">
                        <a:alpha val="21000"/>
                      </a:srgbClr>
                    </a:solidFill>
                  </a:tcPr>
                </a:tc>
                <a:tc>
                  <a:txBody>
                    <a:bodyPr/>
                    <a:lstStyle/>
                    <a:p>
                      <a:pPr marL="0" lvl="0" indent="0" algn="ctr">
                        <a:lnSpc>
                          <a:spcPct val="100000"/>
                        </a:lnSpc>
                        <a:spcBef>
                          <a:spcPts val="0"/>
                        </a:spcBef>
                        <a:spcAft>
                          <a:spcPts val="0"/>
                        </a:spcAft>
                        <a:buNone/>
                      </a:pPr>
                      <a:r>
                        <a:rPr lang="en-GB" sz="1200" b="0" kern="1200">
                          <a:solidFill>
                            <a:srgbClr val="5C5B5A"/>
                          </a:solidFill>
                          <a:latin typeface="Arial"/>
                          <a:ea typeface="+mn-ea"/>
                          <a:cs typeface="Arial"/>
                        </a:rPr>
                        <a:t>July 2023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Dec 2023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Mar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June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Aug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Sept 2024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Nov 2024</a:t>
                      </a:r>
                    </a:p>
                  </a:txBody>
                  <a:tcPr marL="36000" marR="36000" marT="9144" marB="9144" anchor="ctr">
                    <a:solidFill>
                      <a:srgbClr val="5C5B5A">
                        <a:alpha val="21000"/>
                      </a:srgbClr>
                    </a:solidFill>
                  </a:tcPr>
                </a:tc>
                <a:extLst>
                  <a:ext uri="{0D108BD9-81ED-4DB2-BD59-A6C34878D82A}">
                    <a16:rowId xmlns:a16="http://schemas.microsoft.com/office/drawing/2014/main" val="664872476"/>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1677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1470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1488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1546</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1460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1551</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1540</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1482</a:t>
                      </a:r>
                    </a:p>
                  </a:txBody>
                  <a:tcPr marL="7620" marR="7620" marT="7620" marB="0"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1517</a:t>
                      </a:r>
                    </a:p>
                  </a:txBody>
                  <a:tcPr marL="7620" marR="7620" marT="7620" marB="0" anchor="ctr">
                    <a:solidFill>
                      <a:srgbClr val="5C5B5A">
                        <a:alpha val="21000"/>
                      </a:srgbClr>
                    </a:solidFill>
                  </a:tcPr>
                </a:tc>
                <a:extLst>
                  <a:ext uri="{0D108BD9-81ED-4DB2-BD59-A6C34878D82A}">
                    <a16:rowId xmlns:a16="http://schemas.microsoft.com/office/drawing/2014/main" val="1647118354"/>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791</a:t>
                      </a:r>
                    </a:p>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(48%) </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F2F (previously 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200" b="0" kern="1200">
                          <a:solidFill>
                            <a:srgbClr val="5C5B5A"/>
                          </a:solidFill>
                          <a:latin typeface="Arial"/>
                          <a:ea typeface="+mn-ea"/>
                          <a:cs typeface="Arial"/>
                        </a:rPr>
                        <a:t>250 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241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266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5315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ea typeface="+mn-ea"/>
                          <a:cs typeface="Arial"/>
                        </a:rPr>
                        <a:t>Online rapid (previously 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499</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752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596</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557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542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(30%)</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517</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463</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492</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(32%)</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C08490EA-8EAD-0B06-F323-B857C1563C9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6648257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9FB1E-D68F-B5B8-0447-732019E5676F}"/>
            </a:ext>
          </a:extLst>
        </p:cNvPr>
        <p:cNvGrpSpPr/>
        <p:nvPr/>
      </p:nvGrpSpPr>
      <p:grpSpPr>
        <a:xfrm>
          <a:off x="0" y="0"/>
          <a:ext cx="0" cy="0"/>
          <a:chOff x="0" y="0"/>
          <a:chExt cx="0" cy="0"/>
        </a:xfrm>
      </p:grpSpPr>
      <p:sp>
        <p:nvSpPr>
          <p:cNvPr id="12" name="Title 4">
            <a:extLst>
              <a:ext uri="{FF2B5EF4-FFF2-40B4-BE49-F238E27FC236}">
                <a16:creationId xmlns:a16="http://schemas.microsoft.com/office/drawing/2014/main" id="{AB0CECD1-F05B-5A1F-4FFD-6DAAF54DE9E3}"/>
              </a:ext>
            </a:extLst>
          </p:cNvPr>
          <p:cNvSpPr txBox="1">
            <a:spLocks noGrp="1"/>
          </p:cNvSpPr>
          <p:nvPr>
            <p:ph type="title" idx="4294967295"/>
          </p:nvPr>
        </p:nvSpPr>
        <p:spPr>
          <a:xfrm>
            <a:off x="586799" y="225693"/>
            <a:ext cx="11017824" cy="9266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panose="020B0604020202020204"/>
                <a:ea typeface="+mj-ea"/>
                <a:cs typeface="+mj-cs"/>
              </a:rPr>
              <a:t>Key demographics (before weighting applied)</a:t>
            </a:r>
          </a:p>
        </p:txBody>
      </p:sp>
      <p:graphicFrame>
        <p:nvGraphicFramePr>
          <p:cNvPr id="7" name="Table 6">
            <a:extLst>
              <a:ext uri="{FF2B5EF4-FFF2-40B4-BE49-F238E27FC236}">
                <a16:creationId xmlns:a16="http://schemas.microsoft.com/office/drawing/2014/main" id="{C5DA8423-CBD5-0113-F80C-98B53487B2FE}"/>
              </a:ext>
            </a:extLst>
          </p:cNvPr>
          <p:cNvGraphicFramePr>
            <a:graphicFrameLocks noGrp="1"/>
          </p:cNvGraphicFramePr>
          <p:nvPr>
            <p:extLst>
              <p:ext uri="{D42A27DB-BD31-4B8C-83A1-F6EECF244321}">
                <p14:modId xmlns:p14="http://schemas.microsoft.com/office/powerpoint/2010/main" val="2858641774"/>
              </p:ext>
            </p:extLst>
          </p:nvPr>
        </p:nvGraphicFramePr>
        <p:xfrm>
          <a:off x="519954" y="914400"/>
          <a:ext cx="11161057" cy="4376784"/>
        </p:xfrm>
        <a:graphic>
          <a:graphicData uri="http://schemas.openxmlformats.org/drawingml/2006/table">
            <a:tbl>
              <a:tblPr firstRow="1" bandRow="1">
                <a:tableStyleId>{D7AC3CCA-C797-4891-BE02-D94E43425B78}</a:tableStyleId>
              </a:tblPr>
              <a:tblGrid>
                <a:gridCol w="1029262">
                  <a:extLst>
                    <a:ext uri="{9D8B030D-6E8A-4147-A177-3AD203B41FA5}">
                      <a16:colId xmlns:a16="http://schemas.microsoft.com/office/drawing/2014/main" val="1657065372"/>
                    </a:ext>
                  </a:extLst>
                </a:gridCol>
                <a:gridCol w="675453">
                  <a:extLst>
                    <a:ext uri="{9D8B030D-6E8A-4147-A177-3AD203B41FA5}">
                      <a16:colId xmlns:a16="http://schemas.microsoft.com/office/drawing/2014/main" val="2117730278"/>
                    </a:ext>
                  </a:extLst>
                </a:gridCol>
                <a:gridCol w="675453">
                  <a:extLst>
                    <a:ext uri="{9D8B030D-6E8A-4147-A177-3AD203B41FA5}">
                      <a16:colId xmlns:a16="http://schemas.microsoft.com/office/drawing/2014/main" val="886160411"/>
                    </a:ext>
                  </a:extLst>
                </a:gridCol>
                <a:gridCol w="675453">
                  <a:extLst>
                    <a:ext uri="{9D8B030D-6E8A-4147-A177-3AD203B41FA5}">
                      <a16:colId xmlns:a16="http://schemas.microsoft.com/office/drawing/2014/main" val="2118861217"/>
                    </a:ext>
                  </a:extLst>
                </a:gridCol>
                <a:gridCol w="675453">
                  <a:extLst>
                    <a:ext uri="{9D8B030D-6E8A-4147-A177-3AD203B41FA5}">
                      <a16:colId xmlns:a16="http://schemas.microsoft.com/office/drawing/2014/main" val="1048187716"/>
                    </a:ext>
                  </a:extLst>
                </a:gridCol>
                <a:gridCol w="675453">
                  <a:extLst>
                    <a:ext uri="{9D8B030D-6E8A-4147-A177-3AD203B41FA5}">
                      <a16:colId xmlns:a16="http://schemas.microsoft.com/office/drawing/2014/main" val="559171377"/>
                    </a:ext>
                  </a:extLst>
                </a:gridCol>
                <a:gridCol w="675453">
                  <a:extLst>
                    <a:ext uri="{9D8B030D-6E8A-4147-A177-3AD203B41FA5}">
                      <a16:colId xmlns:a16="http://schemas.microsoft.com/office/drawing/2014/main" val="3958360860"/>
                    </a:ext>
                  </a:extLst>
                </a:gridCol>
                <a:gridCol w="675453">
                  <a:extLst>
                    <a:ext uri="{9D8B030D-6E8A-4147-A177-3AD203B41FA5}">
                      <a16:colId xmlns:a16="http://schemas.microsoft.com/office/drawing/2014/main" val="299843012"/>
                    </a:ext>
                  </a:extLst>
                </a:gridCol>
                <a:gridCol w="675453">
                  <a:extLst>
                    <a:ext uri="{9D8B030D-6E8A-4147-A177-3AD203B41FA5}">
                      <a16:colId xmlns:a16="http://schemas.microsoft.com/office/drawing/2014/main" val="3413573297"/>
                    </a:ext>
                  </a:extLst>
                </a:gridCol>
                <a:gridCol w="675453">
                  <a:extLst>
                    <a:ext uri="{9D8B030D-6E8A-4147-A177-3AD203B41FA5}">
                      <a16:colId xmlns:a16="http://schemas.microsoft.com/office/drawing/2014/main" val="2351847485"/>
                    </a:ext>
                  </a:extLst>
                </a:gridCol>
                <a:gridCol w="675453">
                  <a:extLst>
                    <a:ext uri="{9D8B030D-6E8A-4147-A177-3AD203B41FA5}">
                      <a16:colId xmlns:a16="http://schemas.microsoft.com/office/drawing/2014/main" val="4077300636"/>
                    </a:ext>
                  </a:extLst>
                </a:gridCol>
                <a:gridCol w="675453">
                  <a:extLst>
                    <a:ext uri="{9D8B030D-6E8A-4147-A177-3AD203B41FA5}">
                      <a16:colId xmlns:a16="http://schemas.microsoft.com/office/drawing/2014/main" val="297698610"/>
                    </a:ext>
                  </a:extLst>
                </a:gridCol>
                <a:gridCol w="675453">
                  <a:extLst>
                    <a:ext uri="{9D8B030D-6E8A-4147-A177-3AD203B41FA5}">
                      <a16:colId xmlns:a16="http://schemas.microsoft.com/office/drawing/2014/main" val="2268066612"/>
                    </a:ext>
                  </a:extLst>
                </a:gridCol>
                <a:gridCol w="675453">
                  <a:extLst>
                    <a:ext uri="{9D8B030D-6E8A-4147-A177-3AD203B41FA5}">
                      <a16:colId xmlns:a16="http://schemas.microsoft.com/office/drawing/2014/main" val="914226190"/>
                    </a:ext>
                  </a:extLst>
                </a:gridCol>
                <a:gridCol w="675453">
                  <a:extLst>
                    <a:ext uri="{9D8B030D-6E8A-4147-A177-3AD203B41FA5}">
                      <a16:colId xmlns:a16="http://schemas.microsoft.com/office/drawing/2014/main" val="664152400"/>
                    </a:ext>
                  </a:extLst>
                </a:gridCol>
                <a:gridCol w="675453">
                  <a:extLst>
                    <a:ext uri="{9D8B030D-6E8A-4147-A177-3AD203B41FA5}">
                      <a16:colId xmlns:a16="http://schemas.microsoft.com/office/drawing/2014/main" val="1685845811"/>
                    </a:ext>
                  </a:extLst>
                </a:gridCol>
              </a:tblGrid>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Survey</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5</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6</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7</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8</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9</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10</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11</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12</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13</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14</a:t>
                      </a:r>
                    </a:p>
                  </a:txBody>
                  <a:tcPr marL="36000" marR="36000" marT="9144" marB="9144" anchor="ctr">
                    <a:solidFill>
                      <a:srgbClr val="5C5B5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chemeClr val="bg1"/>
                          </a:solidFill>
                          <a:latin typeface="Arial"/>
                          <a:ea typeface="+mn-ea"/>
                          <a:cs typeface="Arial"/>
                        </a:rPr>
                        <a:t>15</a:t>
                      </a:r>
                    </a:p>
                  </a:txBody>
                  <a:tcPr marL="36000" marR="36000" marT="9144" marB="9144" anchor="ctr">
                    <a:solidFill>
                      <a:srgbClr val="5C5B5A"/>
                    </a:solidFill>
                  </a:tcPr>
                </a:tc>
                <a:extLst>
                  <a:ext uri="{0D108BD9-81ED-4DB2-BD59-A6C34878D82A}">
                    <a16:rowId xmlns:a16="http://schemas.microsoft.com/office/drawing/2014/main" val="36748008"/>
                  </a:ext>
                </a:extLst>
              </a:tr>
              <a:tr h="453372">
                <a:tc>
                  <a:txBody>
                    <a:bodyPr/>
                    <a:lstStyle/>
                    <a:p>
                      <a:pPr algn="ctr"/>
                      <a:r>
                        <a:rPr lang="en-GB" sz="1200" b="1" kern="1200">
                          <a:solidFill>
                            <a:srgbClr val="5C5B5A"/>
                          </a:solidFill>
                          <a:latin typeface="Arial"/>
                          <a:ea typeface="+mn-ea"/>
                          <a:cs typeface="Arial"/>
                        </a:rPr>
                        <a:t>Male</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593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739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686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680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678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657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598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668</a:t>
                      </a:r>
                    </a:p>
                  </a:txBody>
                  <a:tcPr marL="7620" marR="7620" marT="7620" marB="0" anchor="ctr">
                    <a:solidFill>
                      <a:srgbClr val="5C5B5A">
                        <a:alpha val="21176"/>
                      </a:srgbClr>
                    </a:solidFill>
                  </a:tcPr>
                </a:tc>
                <a:extLst>
                  <a:ext uri="{0D108BD9-81ED-4DB2-BD59-A6C34878D82A}">
                    <a16:rowId xmlns:a16="http://schemas.microsoft.com/office/drawing/2014/main" val="3516966643"/>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Female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761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843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784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831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877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766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823</a:t>
                      </a:r>
                    </a:p>
                  </a:txBody>
                  <a:tcPr marL="7620" marR="7620" marT="7620" marB="0" anchor="ctr">
                    <a:solidFill>
                      <a:srgbClr val="5C5B5A">
                        <a:alpha val="21176"/>
                      </a:srgbClr>
                    </a:solidFill>
                  </a:tcPr>
                </a:tc>
                <a:extLst>
                  <a:ext uri="{0D108BD9-81ED-4DB2-BD59-A6C34878D82A}">
                    <a16:rowId xmlns:a16="http://schemas.microsoft.com/office/drawing/2014/main" val="2960091541"/>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16-24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96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156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141</a:t>
                      </a:r>
                    </a:p>
                  </a:txBody>
                  <a:tcPr marL="7620" marR="7620" marT="7620" marB="0" anchor="ctr">
                    <a:solidFill>
                      <a:srgbClr val="5C5B5A">
                        <a:alpha val="21176"/>
                      </a:srgbClr>
                    </a:solidFill>
                  </a:tcPr>
                </a:tc>
                <a:extLst>
                  <a:ext uri="{0D108BD9-81ED-4DB2-BD59-A6C34878D82A}">
                    <a16:rowId xmlns:a16="http://schemas.microsoft.com/office/drawing/2014/main" val="103344354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25-44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421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455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440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460</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405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531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496</a:t>
                      </a:r>
                    </a:p>
                  </a:txBody>
                  <a:tcPr marL="7620" marR="7620" marT="7620" marB="0" anchor="ctr">
                    <a:solidFill>
                      <a:srgbClr val="5C5B5A">
                        <a:alpha val="21176"/>
                      </a:srgbClr>
                    </a:solidFill>
                  </a:tcPr>
                </a:tc>
                <a:extLst>
                  <a:ext uri="{0D108BD9-81ED-4DB2-BD59-A6C34878D82A}">
                    <a16:rowId xmlns:a16="http://schemas.microsoft.com/office/drawing/2014/main" val="2867391786"/>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45-64</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484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538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565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644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624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607</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506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489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566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572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557</a:t>
                      </a:r>
                    </a:p>
                  </a:txBody>
                  <a:tcPr marL="7620" marR="7620" marT="7620" marB="0" anchor="ctr">
                    <a:solidFill>
                      <a:srgbClr val="5C5B5A">
                        <a:alpha val="21176"/>
                      </a:srgbClr>
                    </a:solidFill>
                  </a:tcPr>
                </a:tc>
                <a:extLst>
                  <a:ext uri="{0D108BD9-81ED-4DB2-BD59-A6C34878D82A}">
                    <a16:rowId xmlns:a16="http://schemas.microsoft.com/office/drawing/2014/main" val="2602298177"/>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65+</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375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412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574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398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349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526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362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385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441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416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336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292</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303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323</a:t>
                      </a:r>
                    </a:p>
                  </a:txBody>
                  <a:tcPr marL="7620" marR="7620" marT="7620" marB="0" anchor="ctr">
                    <a:solidFill>
                      <a:srgbClr val="5C5B5A">
                        <a:alpha val="21176"/>
                      </a:srgbClr>
                    </a:solidFill>
                  </a:tcPr>
                </a:tc>
                <a:extLst>
                  <a:ext uri="{0D108BD9-81ED-4DB2-BD59-A6C34878D82A}">
                    <a16:rowId xmlns:a16="http://schemas.microsoft.com/office/drawing/2014/main" val="4190322652"/>
                  </a:ext>
                </a:extLst>
              </a:tr>
              <a:tr h="4533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White</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1201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1314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1503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1405</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1297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1572</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1278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1390</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1358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1319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1253</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1281</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1259</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1284</a:t>
                      </a:r>
                    </a:p>
                  </a:txBody>
                  <a:tcPr marL="7620" marR="7620" marT="7620" marB="0" anchor="ctr">
                    <a:solidFill>
                      <a:srgbClr val="5C5B5A">
                        <a:alpha val="21176"/>
                      </a:srgbClr>
                    </a:solidFill>
                  </a:tcPr>
                </a:tc>
                <a:extLst>
                  <a:ext uri="{0D108BD9-81ED-4DB2-BD59-A6C34878D82A}">
                    <a16:rowId xmlns:a16="http://schemas.microsoft.com/office/drawing/2014/main" val="3567551040"/>
                  </a:ext>
                </a:extLst>
              </a:tr>
              <a:tr h="5685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kern="1200">
                          <a:solidFill>
                            <a:srgbClr val="5C5B5A"/>
                          </a:solidFill>
                          <a:latin typeface="Arial"/>
                          <a:cs typeface="Arial"/>
                        </a:rPr>
                        <a:t>Within racially minoritised communities</a:t>
                      </a:r>
                      <a:endParaRPr lang="en-GB" sz="1200" b="1" kern="1200">
                        <a:solidFill>
                          <a:srgbClr val="5C5B5A"/>
                        </a:solidFill>
                        <a:latin typeface="Arial"/>
                        <a:ea typeface="+mn-ea"/>
                        <a:cs typeface="Arial"/>
                      </a:endParaRP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166</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137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159</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208</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173</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5C5B5A"/>
                          </a:solidFill>
                          <a:latin typeface="Arial"/>
                          <a:ea typeface="+mn-ea"/>
                          <a:cs typeface="Arial"/>
                        </a:rPr>
                        <a:t>181</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197</a:t>
                      </a:r>
                    </a:p>
                  </a:txBody>
                  <a:tcPr marL="36000" marR="36000" marT="9144" marB="9144"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194</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195</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218</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246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216</a:t>
                      </a:r>
                    </a:p>
                  </a:txBody>
                  <a:tcPr marL="7620" marR="7620" marT="7620" marB="0" anchor="ctr">
                    <a:solidFill>
                      <a:srgbClr val="5C5B5A">
                        <a:alpha val="21176"/>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0" kern="1200">
                          <a:solidFill>
                            <a:srgbClr val="5C5B5A"/>
                          </a:solidFill>
                          <a:latin typeface="Arial"/>
                          <a:ea typeface="+mn-ea"/>
                          <a:cs typeface="Arial"/>
                        </a:rPr>
                        <a:t>222</a:t>
                      </a:r>
                    </a:p>
                  </a:txBody>
                  <a:tcPr marL="7620" marR="7620" marT="7620" marB="0" anchor="ctr">
                    <a:solidFill>
                      <a:srgbClr val="5C5B5A">
                        <a:alpha val="21176"/>
                      </a:srgbClr>
                    </a:solidFill>
                  </a:tcPr>
                </a:tc>
                <a:extLst>
                  <a:ext uri="{0D108BD9-81ED-4DB2-BD59-A6C34878D82A}">
                    <a16:rowId xmlns:a16="http://schemas.microsoft.com/office/drawing/2014/main" val="2560140518"/>
                  </a:ext>
                </a:extLst>
              </a:tr>
            </a:tbl>
          </a:graphicData>
        </a:graphic>
      </p:graphicFrame>
      <p:sp>
        <p:nvSpPr>
          <p:cNvPr id="10" name="Slide Number Placeholder 4">
            <a:extLst>
              <a:ext uri="{FF2B5EF4-FFF2-40B4-BE49-F238E27FC236}">
                <a16:creationId xmlns:a16="http://schemas.microsoft.com/office/drawing/2014/main" id="{ED46FB12-013B-61E7-8A5C-482B1A2A3BB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91</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33524618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89780-0C66-4ED0-E308-0ECEB17AAD8B}"/>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B96B594-5939-9930-98E4-3EED9BA48546}"/>
              </a:ext>
            </a:extLst>
          </p:cNvPr>
          <p:cNvSpPr>
            <a:spLocks noGrp="1"/>
          </p:cNvSpPr>
          <p:nvPr>
            <p:ph type="title"/>
          </p:nvPr>
        </p:nvSpPr>
        <p:spPr>
          <a:xfrm>
            <a:off x="600977" y="1782392"/>
            <a:ext cx="5495023" cy="1116000"/>
          </a:xfrm>
        </p:spPr>
        <p:txBody>
          <a:bodyPr anchor="t">
            <a:normAutofit/>
          </a:bodyPr>
          <a:lstStyle/>
          <a:p>
            <a:r>
              <a:rPr lang="en-GB" sz="4900" b="1">
                <a:latin typeface="Arial" panose="020B0604020202020204" pitchFamily="34" charset="0"/>
                <a:cs typeface="Arial" panose="020B0604020202020204" pitchFamily="34" charset="0"/>
              </a:rPr>
              <a:t>Appendix 2</a:t>
            </a:r>
            <a:endParaRPr lang="en-GB" sz="2200">
              <a:latin typeface="Arial" panose="020B0604020202020204" pitchFamily="34" charset="0"/>
              <a:cs typeface="Arial" panose="020B0604020202020204" pitchFamily="34" charset="0"/>
            </a:endParaRPr>
          </a:p>
        </p:txBody>
      </p:sp>
      <p:graphicFrame>
        <p:nvGraphicFramePr>
          <p:cNvPr id="4" name="Table 5">
            <a:extLst>
              <a:ext uri="{FF2B5EF4-FFF2-40B4-BE49-F238E27FC236}">
                <a16:creationId xmlns:a16="http://schemas.microsoft.com/office/drawing/2014/main" id="{2FFA5373-7C01-06BC-D27F-19020126FE9D}"/>
              </a:ext>
            </a:extLst>
          </p:cNvPr>
          <p:cNvGraphicFramePr>
            <a:graphicFrameLocks noGrp="1"/>
          </p:cNvGraphicFramePr>
          <p:nvPr>
            <p:extLst>
              <p:ext uri="{D42A27DB-BD31-4B8C-83A1-F6EECF244321}">
                <p14:modId xmlns:p14="http://schemas.microsoft.com/office/powerpoint/2010/main" val="3817093597"/>
              </p:ext>
            </p:extLst>
          </p:nvPr>
        </p:nvGraphicFramePr>
        <p:xfrm>
          <a:off x="484435" y="3959609"/>
          <a:ext cx="5728105" cy="1717440"/>
        </p:xfrm>
        <a:graphic>
          <a:graphicData uri="http://schemas.openxmlformats.org/drawingml/2006/table">
            <a:tbl>
              <a:tblPr firstRow="1" bandRow="1">
                <a:tableStyleId>{5C22544A-7EE6-4342-B048-85BDC9FD1C3A}</a:tableStyleId>
              </a:tblPr>
              <a:tblGrid>
                <a:gridCol w="4024811">
                  <a:extLst>
                    <a:ext uri="{9D8B030D-6E8A-4147-A177-3AD203B41FA5}">
                      <a16:colId xmlns:a16="http://schemas.microsoft.com/office/drawing/2014/main" val="4846203"/>
                    </a:ext>
                  </a:extLst>
                </a:gridCol>
                <a:gridCol w="1703294">
                  <a:extLst>
                    <a:ext uri="{9D8B030D-6E8A-4147-A177-3AD203B41FA5}">
                      <a16:colId xmlns:a16="http://schemas.microsoft.com/office/drawing/2014/main" val="4277008826"/>
                    </a:ext>
                  </a:extLst>
                </a:gridCol>
              </a:tblGrid>
              <a:tr h="288000">
                <a:tc>
                  <a:txBody>
                    <a:bodyPr/>
                    <a:lstStyle/>
                    <a:p>
                      <a:r>
                        <a:rPr lang="en-GB" sz="1400" b="1">
                          <a:solidFill>
                            <a:schemeClr val="bg1"/>
                          </a:solidFill>
                          <a:latin typeface="Arial"/>
                          <a:cs typeface="Arial"/>
                        </a:rPr>
                        <a:t>Supplementary – Your Local Area</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rPr>
                        <a:t>page 108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852680"/>
                  </a:ext>
                </a:extLst>
              </a:tr>
              <a:tr h="288000">
                <a:tc>
                  <a:txBody>
                    <a:bodyPr/>
                    <a:lstStyle/>
                    <a:p>
                      <a:r>
                        <a:rPr lang="en-GB" sz="1400" b="1">
                          <a:solidFill>
                            <a:schemeClr val="bg1"/>
                          </a:solidFill>
                          <a:latin typeface="Arial"/>
                          <a:cs typeface="Arial"/>
                        </a:rPr>
                        <a:t>Supplementary – Cost of Living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a:cs typeface="Arial"/>
                          <a:hlinkClick r:id="rId3" action="ppaction://hlinksldjump">
                            <a:extLst>
                              <a:ext uri="{A12FA001-AC4F-418D-AE19-62706E023703}">
                                <ahyp:hlinkClr xmlns:ahyp="http://schemas.microsoft.com/office/drawing/2018/hyperlinkcolor" val="tx"/>
                              </a:ext>
                            </a:extLst>
                          </a:hlinkClick>
                        </a:rPr>
                        <a:t>page</a:t>
                      </a:r>
                      <a:r>
                        <a:rPr lang="en-GB" sz="1400" b="1" u="sng" dirty="0">
                          <a:solidFill>
                            <a:schemeClr val="bg1"/>
                          </a:solidFill>
                          <a:latin typeface="Arial"/>
                          <a:cs typeface="Arial"/>
                        </a:rPr>
                        <a:t> 112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0">
                <a:tc>
                  <a:txBody>
                    <a:bodyPr/>
                    <a:lstStyle/>
                    <a:p>
                      <a:endParaRPr lang="en-GB" sz="1400" b="1"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1336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582446"/>
                  </a:ext>
                </a:extLst>
              </a:tr>
              <a:tr h="14136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213304"/>
                  </a:ext>
                </a:extLst>
              </a:tr>
              <a:tr h="0">
                <a:tc>
                  <a:txBody>
                    <a:bodyPr/>
                    <a:lstStyle/>
                    <a:p>
                      <a:endParaRPr lang="en-GB" sz="1400" b="1">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latin typeface="Arial"/>
                        <a:cs typeface="Aria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7954553"/>
                  </a:ext>
                </a:extLst>
              </a:tr>
            </a:tbl>
          </a:graphicData>
        </a:graphic>
      </p:graphicFrame>
    </p:spTree>
    <p:custDataLst>
      <p:tags r:id="rId1"/>
    </p:custDataLst>
    <p:extLst>
      <p:ext uri="{BB962C8B-B14F-4D97-AF65-F5344CB8AC3E}">
        <p14:creationId xmlns:p14="http://schemas.microsoft.com/office/powerpoint/2010/main" val="9554380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4" y="160546"/>
            <a:ext cx="11590901"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Respondents continue to be broadly satisfied with </a:t>
            </a:r>
            <a:r>
              <a:rPr kumimoji="0" lang="en-GB" sz="1800" b="1" i="0" u="none" strike="noStrike" kern="1200" cap="none" spc="0" normalizeH="0" baseline="0" noProof="0">
                <a:ln>
                  <a:noFill/>
                </a:ln>
                <a:solidFill>
                  <a:srgbClr val="009690"/>
                </a:solidFill>
                <a:effectLst/>
                <a:uLnTx/>
                <a:uFillTx/>
                <a:latin typeface="Arial"/>
                <a:ea typeface="+mn-ea"/>
                <a:cs typeface="+mn-cs"/>
              </a:rPr>
              <a:t>transport and travel facilities</a:t>
            </a:r>
            <a:r>
              <a:rPr kumimoji="0" lang="en-GB" sz="1800" b="1" i="0" u="none" strike="noStrike" kern="1200" cap="none" spc="0" normalizeH="0" baseline="0" noProof="0">
                <a:ln>
                  <a:noFill/>
                </a:ln>
                <a:solidFill>
                  <a:srgbClr val="5C5B5A"/>
                </a:solidFill>
                <a:effectLst/>
                <a:uLnTx/>
                <a:uFillTx/>
                <a:latin typeface="Arial"/>
                <a:ea typeface="+mn-ea"/>
                <a:cs typeface="+mn-cs"/>
              </a:rPr>
              <a:t>. </a:t>
            </a:r>
            <a:r>
              <a:rPr lang="en-GB" sz="1800" b="1">
                <a:solidFill>
                  <a:srgbClr val="5C5B5A"/>
                </a:solidFill>
                <a:latin typeface="Arial"/>
                <a:ea typeface="+mn-ea"/>
                <a:cs typeface="+mn-cs"/>
              </a:rPr>
              <a:t>The lowest level of satisfaction was reported for the Metrolink, at 42%, though this is offset by high levels of respondents saying this is not available in their local area</a:t>
            </a:r>
            <a:endParaRPr kumimoji="0" lang="en-GB" sz="1800" b="1" i="0" u="none" strike="noStrike" kern="1200" cap="none" spc="0" normalizeH="0" baseline="0" noProof="0">
              <a:ln>
                <a:noFill/>
              </a:ln>
              <a:solidFill>
                <a:srgbClr val="5C5B5A"/>
              </a:solidFill>
              <a:effectLst/>
              <a:uLnTx/>
              <a:uFillTx/>
              <a:latin typeface="Arial"/>
              <a:ea typeface="+mn-ea"/>
              <a:cs typeface="+mn-cs"/>
            </a:endParaRP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66% are satisfied with the availability of public transport. 61% are satisfied with their bus service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1493772698"/>
              </p:ext>
            </p:extLst>
          </p:nvPr>
        </p:nvGraphicFramePr>
        <p:xfrm>
          <a:off x="123826" y="1875448"/>
          <a:ext cx="11858624" cy="4495524"/>
        </p:xfrm>
        <a:graphic>
          <a:graphicData uri="http://schemas.openxmlformats.org/drawingml/2006/chart">
            <c:chart xmlns:c="http://schemas.openxmlformats.org/drawingml/2006/chart" xmlns:r="http://schemas.openxmlformats.org/officeDocument/2006/relationships" r:id="rId4"/>
          </a:graphicData>
        </a:graphic>
      </p:graphicFrame>
      <p:sp>
        <p:nvSpPr>
          <p:cNvPr id="41" name="Right Brace 40" descr="Sum of &quot;Very satisfied&quot; and &quot;Fairly satisfied">
            <a:extLst>
              <a:ext uri="{FF2B5EF4-FFF2-40B4-BE49-F238E27FC236}">
                <a16:creationId xmlns:a16="http://schemas.microsoft.com/office/drawing/2014/main" id="{6C306B29-FA70-DCD3-EB48-38A5C2E45613}"/>
              </a:ext>
              <a:ext uri="{C183D7F6-B498-43B3-948B-1728B52AA6E4}">
                <adec:decorative xmlns:adec="http://schemas.microsoft.com/office/drawing/2017/decorative" val="0"/>
              </a:ext>
            </a:extLst>
          </p:cNvPr>
          <p:cNvSpPr/>
          <p:nvPr/>
        </p:nvSpPr>
        <p:spPr>
          <a:xfrm>
            <a:off x="2537102" y="2038213"/>
            <a:ext cx="215614" cy="2109650"/>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C2358D14-FBE4-4DA0-E599-5C2407E36AF6}"/>
              </a:ext>
              <a:ext uri="{C183D7F6-B498-43B3-948B-1728B52AA6E4}">
                <adec:decorative xmlns:adec="http://schemas.microsoft.com/office/drawing/2017/decorative" val="0"/>
              </a:ext>
            </a:extLst>
          </p:cNvPr>
          <p:cNvSpPr txBox="1"/>
          <p:nvPr/>
        </p:nvSpPr>
        <p:spPr>
          <a:xfrm>
            <a:off x="2716313" y="2941270"/>
            <a:ext cx="862017" cy="307777"/>
          </a:xfrm>
          <a:prstGeom prst="rect">
            <a:avLst/>
          </a:prstGeom>
          <a:noFill/>
        </p:spPr>
        <p:txBody>
          <a:bodyPr wrap="square" rtlCol="0">
            <a:spAutoFit/>
          </a:bodyPr>
          <a:lstStyle/>
          <a:p>
            <a:pPr algn="ctr"/>
            <a:r>
              <a:rPr lang="en-GB" sz="1400">
                <a:solidFill>
                  <a:srgbClr val="5C5B5A"/>
                </a:solidFill>
                <a:latin typeface="Arial"/>
              </a:rPr>
              <a:t>66%</a:t>
            </a:r>
          </a:p>
        </p:txBody>
      </p:sp>
      <p:sp>
        <p:nvSpPr>
          <p:cNvPr id="46" name="Right Brace 45" descr="Sum of &quot;Very dissatisfied&quot; and &quot;Fairly dissatisfied">
            <a:extLst>
              <a:ext uri="{FF2B5EF4-FFF2-40B4-BE49-F238E27FC236}">
                <a16:creationId xmlns:a16="http://schemas.microsoft.com/office/drawing/2014/main" id="{8CA85071-BF52-CED8-ED8A-95451286BEE9}"/>
              </a:ext>
              <a:ext uri="{C183D7F6-B498-43B3-948B-1728B52AA6E4}">
                <adec:decorative xmlns:adec="http://schemas.microsoft.com/office/drawing/2017/decorative" val="0"/>
              </a:ext>
            </a:extLst>
          </p:cNvPr>
          <p:cNvSpPr/>
          <p:nvPr/>
        </p:nvSpPr>
        <p:spPr>
          <a:xfrm>
            <a:off x="2536412" y="4623760"/>
            <a:ext cx="111897" cy="48438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a:extLst>
              <a:ext uri="{FF2B5EF4-FFF2-40B4-BE49-F238E27FC236}">
                <a16:creationId xmlns:a16="http://schemas.microsoft.com/office/drawing/2014/main" id="{A24F19A0-2635-A339-F478-227BFD26637C}"/>
              </a:ext>
              <a:ext uri="{C183D7F6-B498-43B3-948B-1728B52AA6E4}">
                <adec:decorative xmlns:adec="http://schemas.microsoft.com/office/drawing/2017/decorative" val="0"/>
              </a:ext>
            </a:extLst>
          </p:cNvPr>
          <p:cNvSpPr txBox="1"/>
          <p:nvPr/>
        </p:nvSpPr>
        <p:spPr>
          <a:xfrm>
            <a:off x="2529206" y="4744014"/>
            <a:ext cx="931743" cy="307777"/>
          </a:xfrm>
          <a:prstGeom prst="rect">
            <a:avLst/>
          </a:prstGeom>
          <a:noFill/>
        </p:spPr>
        <p:txBody>
          <a:bodyPr wrap="square" rtlCol="0">
            <a:spAutoFit/>
          </a:bodyPr>
          <a:lstStyle/>
          <a:p>
            <a:pPr algn="ctr"/>
            <a:r>
              <a:rPr lang="en-GB" sz="1400">
                <a:solidFill>
                  <a:srgbClr val="5C5B5A"/>
                </a:solidFill>
                <a:latin typeface="Arial"/>
              </a:rPr>
              <a:t>13%</a:t>
            </a:r>
          </a:p>
        </p:txBody>
      </p:sp>
      <p:sp>
        <p:nvSpPr>
          <p:cNvPr id="31" name="Right Brace 30" descr="Sum of &quot;Very satisfied&quot; and &quot;Fairly satisfied">
            <a:extLst>
              <a:ext uri="{FF2B5EF4-FFF2-40B4-BE49-F238E27FC236}">
                <a16:creationId xmlns:a16="http://schemas.microsoft.com/office/drawing/2014/main" id="{1928B219-77A3-6F37-E9CE-F8E2D2C40D0F}"/>
              </a:ext>
              <a:ext uri="{C183D7F6-B498-43B3-948B-1728B52AA6E4}">
                <adec:decorative xmlns:adec="http://schemas.microsoft.com/office/drawing/2017/decorative" val="0"/>
              </a:ext>
            </a:extLst>
          </p:cNvPr>
          <p:cNvSpPr/>
          <p:nvPr/>
        </p:nvSpPr>
        <p:spPr>
          <a:xfrm>
            <a:off x="5423707" y="2037185"/>
            <a:ext cx="215614" cy="1936806"/>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a:extLst>
              <a:ext uri="{FF2B5EF4-FFF2-40B4-BE49-F238E27FC236}">
                <a16:creationId xmlns:a16="http://schemas.microsoft.com/office/drawing/2014/main" id="{8264C0C3-C23F-1DFA-D282-808AB971D426}"/>
              </a:ext>
              <a:ext uri="{C183D7F6-B498-43B3-948B-1728B52AA6E4}">
                <adec:decorative xmlns:adec="http://schemas.microsoft.com/office/drawing/2017/decorative" val="0"/>
              </a:ext>
            </a:extLst>
          </p:cNvPr>
          <p:cNvSpPr txBox="1"/>
          <p:nvPr/>
        </p:nvSpPr>
        <p:spPr>
          <a:xfrm>
            <a:off x="5500337" y="2808016"/>
            <a:ext cx="862017" cy="307777"/>
          </a:xfrm>
          <a:prstGeom prst="rect">
            <a:avLst/>
          </a:prstGeom>
          <a:noFill/>
        </p:spPr>
        <p:txBody>
          <a:bodyPr wrap="square" rtlCol="0">
            <a:spAutoFit/>
          </a:bodyPr>
          <a:lstStyle/>
          <a:p>
            <a:pPr algn="ctr"/>
            <a:r>
              <a:rPr lang="en-GB" sz="1400">
                <a:solidFill>
                  <a:srgbClr val="5C5B5A"/>
                </a:solidFill>
                <a:latin typeface="Arial"/>
              </a:rPr>
              <a:t>61%</a:t>
            </a:r>
          </a:p>
        </p:txBody>
      </p:sp>
      <p:sp>
        <p:nvSpPr>
          <p:cNvPr id="70" name="Right Brace 69" descr="Sum of &quot;Very dissatisfied&quot; and &quot;Fairly dissatisfied">
            <a:extLst>
              <a:ext uri="{FF2B5EF4-FFF2-40B4-BE49-F238E27FC236}">
                <a16:creationId xmlns:a16="http://schemas.microsoft.com/office/drawing/2014/main" id="{76A2B246-11F9-2A79-E6F9-02E7ADAF819C}"/>
              </a:ext>
              <a:ext uri="{C183D7F6-B498-43B3-948B-1728B52AA6E4}">
                <adec:decorative xmlns:adec="http://schemas.microsoft.com/office/drawing/2017/decorative" val="0"/>
              </a:ext>
            </a:extLst>
          </p:cNvPr>
          <p:cNvSpPr/>
          <p:nvPr/>
        </p:nvSpPr>
        <p:spPr>
          <a:xfrm>
            <a:off x="5432333" y="4530182"/>
            <a:ext cx="154208" cy="421650"/>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TextBox 70">
            <a:extLst>
              <a:ext uri="{FF2B5EF4-FFF2-40B4-BE49-F238E27FC236}">
                <a16:creationId xmlns:a16="http://schemas.microsoft.com/office/drawing/2014/main" id="{476AAD5D-813F-0327-9EF3-58AE36BDD395}"/>
              </a:ext>
              <a:ext uri="{C183D7F6-B498-43B3-948B-1728B52AA6E4}">
                <adec:decorative xmlns:adec="http://schemas.microsoft.com/office/drawing/2017/decorative" val="0"/>
              </a:ext>
            </a:extLst>
          </p:cNvPr>
          <p:cNvSpPr txBox="1"/>
          <p:nvPr/>
        </p:nvSpPr>
        <p:spPr>
          <a:xfrm>
            <a:off x="5414466" y="4530182"/>
            <a:ext cx="931743" cy="307777"/>
          </a:xfrm>
          <a:prstGeom prst="rect">
            <a:avLst/>
          </a:prstGeom>
          <a:noFill/>
        </p:spPr>
        <p:txBody>
          <a:bodyPr wrap="square" rtlCol="0">
            <a:spAutoFit/>
          </a:bodyPr>
          <a:lstStyle/>
          <a:p>
            <a:pPr algn="ctr"/>
            <a:r>
              <a:rPr lang="en-GB" sz="1400">
                <a:solidFill>
                  <a:srgbClr val="5C5B5A"/>
                </a:solidFill>
                <a:latin typeface="Arial"/>
              </a:rPr>
              <a:t>14%</a:t>
            </a:r>
          </a:p>
        </p:txBody>
      </p:sp>
      <p:sp>
        <p:nvSpPr>
          <p:cNvPr id="92" name="Right Brace 91" descr="Sum of &quot;Very satisfied&quot; and &quot;Fairly satisfied">
            <a:extLst>
              <a:ext uri="{FF2B5EF4-FFF2-40B4-BE49-F238E27FC236}">
                <a16:creationId xmlns:a16="http://schemas.microsoft.com/office/drawing/2014/main" id="{354F1CBE-003C-25B0-0B64-47D6969357D9}"/>
              </a:ext>
              <a:ext uri="{C183D7F6-B498-43B3-948B-1728B52AA6E4}">
                <adec:decorative xmlns:adec="http://schemas.microsoft.com/office/drawing/2017/decorative" val="0"/>
              </a:ext>
            </a:extLst>
          </p:cNvPr>
          <p:cNvSpPr/>
          <p:nvPr/>
        </p:nvSpPr>
        <p:spPr>
          <a:xfrm>
            <a:off x="8329196" y="2037187"/>
            <a:ext cx="181911" cy="1391813"/>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TextBox 83">
            <a:extLst>
              <a:ext uri="{FF2B5EF4-FFF2-40B4-BE49-F238E27FC236}">
                <a16:creationId xmlns:a16="http://schemas.microsoft.com/office/drawing/2014/main" id="{EAD4679A-DD35-4017-86DE-CB64FC5677A3}"/>
              </a:ext>
              <a:ext uri="{C183D7F6-B498-43B3-948B-1728B52AA6E4}">
                <adec:decorative xmlns:adec="http://schemas.microsoft.com/office/drawing/2017/decorative" val="0"/>
              </a:ext>
            </a:extLst>
          </p:cNvPr>
          <p:cNvSpPr txBox="1"/>
          <p:nvPr/>
        </p:nvSpPr>
        <p:spPr>
          <a:xfrm>
            <a:off x="8370975" y="2573333"/>
            <a:ext cx="886661" cy="307777"/>
          </a:xfrm>
          <a:prstGeom prst="rect">
            <a:avLst/>
          </a:prstGeom>
          <a:noFill/>
        </p:spPr>
        <p:txBody>
          <a:bodyPr wrap="square" rtlCol="0">
            <a:spAutoFit/>
          </a:bodyPr>
          <a:lstStyle/>
          <a:p>
            <a:pPr algn="ctr"/>
            <a:r>
              <a:rPr lang="en-GB" sz="1400">
                <a:solidFill>
                  <a:srgbClr val="5C5B5A"/>
                </a:solidFill>
                <a:latin typeface="Arial"/>
              </a:rPr>
              <a:t>45%</a:t>
            </a:r>
          </a:p>
        </p:txBody>
      </p:sp>
      <p:sp>
        <p:nvSpPr>
          <p:cNvPr id="101" name="Right Brace 100" descr="Sum of &quot;Very dissatisfied&quot; and &quot;Fairly dissatisfied">
            <a:extLst>
              <a:ext uri="{FF2B5EF4-FFF2-40B4-BE49-F238E27FC236}">
                <a16:creationId xmlns:a16="http://schemas.microsoft.com/office/drawing/2014/main" id="{68116B10-0D4B-9B2F-A5A7-6682805BF8B5}"/>
              </a:ext>
              <a:ext uri="{C183D7F6-B498-43B3-948B-1728B52AA6E4}">
                <adec:decorative xmlns:adec="http://schemas.microsoft.com/office/drawing/2017/decorative" val="0"/>
              </a:ext>
            </a:extLst>
          </p:cNvPr>
          <p:cNvSpPr/>
          <p:nvPr/>
        </p:nvSpPr>
        <p:spPr>
          <a:xfrm>
            <a:off x="8361236" y="3984566"/>
            <a:ext cx="168002" cy="557396"/>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2" name="TextBox 101">
            <a:extLst>
              <a:ext uri="{FF2B5EF4-FFF2-40B4-BE49-F238E27FC236}">
                <a16:creationId xmlns:a16="http://schemas.microsoft.com/office/drawing/2014/main" id="{2959D27A-3779-8B50-E7EC-5EC25DE7685C}"/>
              </a:ext>
              <a:ext uri="{C183D7F6-B498-43B3-948B-1728B52AA6E4}">
                <adec:decorative xmlns:adec="http://schemas.microsoft.com/office/drawing/2017/decorative" val="0"/>
              </a:ext>
            </a:extLst>
          </p:cNvPr>
          <p:cNvSpPr txBox="1"/>
          <p:nvPr/>
        </p:nvSpPr>
        <p:spPr>
          <a:xfrm>
            <a:off x="8517379" y="4074664"/>
            <a:ext cx="709949" cy="307777"/>
          </a:xfrm>
          <a:prstGeom prst="rect">
            <a:avLst/>
          </a:prstGeom>
          <a:noFill/>
        </p:spPr>
        <p:txBody>
          <a:bodyPr wrap="square" rtlCol="0">
            <a:spAutoFit/>
          </a:bodyPr>
          <a:lstStyle/>
          <a:p>
            <a:pPr algn="ctr"/>
            <a:r>
              <a:rPr lang="en-GB" sz="1400">
                <a:solidFill>
                  <a:srgbClr val="5C5B5A"/>
                </a:solidFill>
                <a:latin typeface="Arial"/>
              </a:rPr>
              <a:t>18%</a:t>
            </a:r>
          </a:p>
        </p:txBody>
      </p:sp>
      <p:sp>
        <p:nvSpPr>
          <p:cNvPr id="113" name="Right Brace 112" descr="Sum of &quot;Very satisfied&quot; and &quot;Fairly satisfied">
            <a:extLst>
              <a:ext uri="{FF2B5EF4-FFF2-40B4-BE49-F238E27FC236}">
                <a16:creationId xmlns:a16="http://schemas.microsoft.com/office/drawing/2014/main" id="{8A926C0D-4623-25F0-81D7-DC13860306EB}"/>
              </a:ext>
              <a:ext uri="{C183D7F6-B498-43B3-948B-1728B52AA6E4}">
                <adec:decorative xmlns:adec="http://schemas.microsoft.com/office/drawing/2017/decorative" val="0"/>
              </a:ext>
            </a:extLst>
          </p:cNvPr>
          <p:cNvSpPr/>
          <p:nvPr/>
        </p:nvSpPr>
        <p:spPr>
          <a:xfrm>
            <a:off x="11244939" y="2019221"/>
            <a:ext cx="176910" cy="1392527"/>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2" name="TextBox 111">
            <a:extLst>
              <a:ext uri="{FF2B5EF4-FFF2-40B4-BE49-F238E27FC236}">
                <a16:creationId xmlns:a16="http://schemas.microsoft.com/office/drawing/2014/main" id="{7BC813F3-257C-0FA2-6D5F-9785E967FAB9}"/>
              </a:ext>
              <a:ext uri="{C183D7F6-B498-43B3-948B-1728B52AA6E4}">
                <adec:decorative xmlns:adec="http://schemas.microsoft.com/office/drawing/2017/decorative" val="0"/>
              </a:ext>
            </a:extLst>
          </p:cNvPr>
          <p:cNvSpPr txBox="1"/>
          <p:nvPr/>
        </p:nvSpPr>
        <p:spPr>
          <a:xfrm>
            <a:off x="11318963" y="2541598"/>
            <a:ext cx="734813" cy="307777"/>
          </a:xfrm>
          <a:prstGeom prst="rect">
            <a:avLst/>
          </a:prstGeom>
          <a:noFill/>
        </p:spPr>
        <p:txBody>
          <a:bodyPr wrap="square" rtlCol="0">
            <a:spAutoFit/>
          </a:bodyPr>
          <a:lstStyle/>
          <a:p>
            <a:pPr algn="ctr"/>
            <a:r>
              <a:rPr lang="en-GB" sz="1400">
                <a:solidFill>
                  <a:srgbClr val="5C5B5A"/>
                </a:solidFill>
                <a:latin typeface="Arial"/>
              </a:rPr>
              <a:t>42%</a:t>
            </a:r>
          </a:p>
        </p:txBody>
      </p:sp>
      <p:sp>
        <p:nvSpPr>
          <p:cNvPr id="114" name="Right Brace 113" descr="Sum of &quot;Very dissatisfied&quot; and &quot;Fairly dissatisfied">
            <a:extLst>
              <a:ext uri="{FF2B5EF4-FFF2-40B4-BE49-F238E27FC236}">
                <a16:creationId xmlns:a16="http://schemas.microsoft.com/office/drawing/2014/main" id="{839C7614-D1C5-D516-5FA8-CF3157968215}"/>
              </a:ext>
              <a:ext uri="{C183D7F6-B498-43B3-948B-1728B52AA6E4}">
                <adec:decorative xmlns:adec="http://schemas.microsoft.com/office/drawing/2017/decorative" val="0"/>
              </a:ext>
            </a:extLst>
          </p:cNvPr>
          <p:cNvSpPr/>
          <p:nvPr/>
        </p:nvSpPr>
        <p:spPr>
          <a:xfrm>
            <a:off x="11247841" y="3785713"/>
            <a:ext cx="132630" cy="367211"/>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5" name="TextBox 114">
            <a:extLst>
              <a:ext uri="{FF2B5EF4-FFF2-40B4-BE49-F238E27FC236}">
                <a16:creationId xmlns:a16="http://schemas.microsoft.com/office/drawing/2014/main" id="{E9DB706D-1627-4FE5-FCF1-36917ADFB406}"/>
              </a:ext>
              <a:ext uri="{C183D7F6-B498-43B3-948B-1728B52AA6E4}">
                <adec:decorative xmlns:adec="http://schemas.microsoft.com/office/drawing/2017/decorative" val="0"/>
              </a:ext>
            </a:extLst>
          </p:cNvPr>
          <p:cNvSpPr txBox="1"/>
          <p:nvPr/>
        </p:nvSpPr>
        <p:spPr>
          <a:xfrm>
            <a:off x="11225904" y="3799582"/>
            <a:ext cx="931743" cy="307777"/>
          </a:xfrm>
          <a:prstGeom prst="rect">
            <a:avLst/>
          </a:prstGeom>
          <a:noFill/>
        </p:spPr>
        <p:txBody>
          <a:bodyPr wrap="square" rtlCol="0">
            <a:spAutoFit/>
          </a:bodyPr>
          <a:lstStyle/>
          <a:p>
            <a:pPr algn="ctr"/>
            <a:r>
              <a:rPr lang="en-GB" sz="1400">
                <a:solidFill>
                  <a:srgbClr val="5C5B5A"/>
                </a:solidFill>
                <a:latin typeface="Arial"/>
              </a:rPr>
              <a:t>11%</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Unweighted base: All respondents Survey 15, 1517</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93</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custDataLst>
      <p:tags r:id="rId1"/>
    </p:custDataLst>
    <p:extLst>
      <p:ext uri="{BB962C8B-B14F-4D97-AF65-F5344CB8AC3E}">
        <p14:creationId xmlns:p14="http://schemas.microsoft.com/office/powerpoint/2010/main" val="21910915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7725" y="160546"/>
            <a:ext cx="11858624"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Dissatisfaction with </a:t>
            </a:r>
            <a:r>
              <a:rPr lang="en-GB" sz="1800" b="1">
                <a:solidFill>
                  <a:srgbClr val="5C5B5A"/>
                </a:solidFill>
                <a:latin typeface="Arial"/>
                <a:ea typeface="+mn-ea"/>
                <a:cs typeface="+mn-cs"/>
              </a:rPr>
              <a:t>the</a:t>
            </a:r>
            <a:r>
              <a:rPr kumimoji="0" lang="en-GB" sz="1800" b="1" i="0" u="none" strike="noStrike" kern="1200" cap="none" spc="0" normalizeH="0" baseline="0" noProof="0">
                <a:ln>
                  <a:noFill/>
                </a:ln>
                <a:solidFill>
                  <a:srgbClr val="009690"/>
                </a:solidFill>
                <a:effectLst/>
                <a:uLnTx/>
                <a:uFillTx/>
                <a:latin typeface="Arial"/>
                <a:ea typeface="+mn-ea"/>
                <a:cs typeface="+mn-cs"/>
              </a:rPr>
              <a:t> </a:t>
            </a:r>
            <a:r>
              <a:rPr lang="en-GB" sz="1800" b="1">
                <a:solidFill>
                  <a:srgbClr val="009690"/>
                </a:solidFill>
                <a:latin typeface="Arial"/>
                <a:ea typeface="+mn-ea"/>
                <a:cs typeface="+mn-cs"/>
              </a:rPr>
              <a:t>condition of the roads </a:t>
            </a:r>
            <a:r>
              <a:rPr lang="en-GB" sz="1800" b="1">
                <a:solidFill>
                  <a:srgbClr val="5C5B5A"/>
                </a:solidFill>
                <a:latin typeface="Arial"/>
                <a:ea typeface="+mn-ea"/>
                <a:cs typeface="+mn-cs"/>
              </a:rPr>
              <a:t>continues to make up almost half of the respondents (47%), while dissatisfaction with </a:t>
            </a:r>
            <a:r>
              <a:rPr kumimoji="0" lang="en-GB" sz="1800" b="1" i="0" u="none" strike="noStrike" kern="1200" cap="none" spc="0" normalizeH="0" baseline="0" noProof="0">
                <a:ln>
                  <a:noFill/>
                </a:ln>
                <a:solidFill>
                  <a:srgbClr val="009690"/>
                </a:solidFill>
                <a:effectLst/>
                <a:uLnTx/>
                <a:uFillTx/>
                <a:latin typeface="Arial"/>
                <a:ea typeface="+mn-ea"/>
                <a:cs typeface="+mn-cs"/>
              </a:rPr>
              <a:t>condition of paved / pedestrian areas</a:t>
            </a:r>
            <a:r>
              <a:rPr kumimoji="0" lang="en-GB" sz="1800" b="1" i="0" u="none" strike="noStrike" kern="1200" cap="none" spc="0" normalizeH="0" baseline="0" noProof="0">
                <a:ln>
                  <a:noFill/>
                </a:ln>
                <a:solidFill>
                  <a:srgbClr val="5C5B5A"/>
                </a:solidFill>
                <a:effectLst/>
                <a:uLnTx/>
                <a:uFillTx/>
                <a:latin typeface="Arial"/>
                <a:ea typeface="+mn-ea"/>
                <a:cs typeface="+mn-cs"/>
              </a:rPr>
              <a:t> makes up over a third of respondents (33%)</a:t>
            </a:r>
          </a:p>
        </p:txBody>
      </p:sp>
      <p:sp>
        <p:nvSpPr>
          <p:cNvPr id="42" name="TextBox 41">
            <a:extLst>
              <a:ext uri="{FF2B5EF4-FFF2-40B4-BE49-F238E27FC236}">
                <a16:creationId xmlns:a16="http://schemas.microsoft.com/office/drawing/2014/main" id="{A42AE8FE-F05A-5F0F-ADB1-E05E36A500E2}"/>
              </a:ext>
            </a:extLst>
          </p:cNvPr>
          <p:cNvSpPr txBox="1"/>
          <p:nvPr/>
        </p:nvSpPr>
        <p:spPr>
          <a:xfrm>
            <a:off x="3227159" y="1397788"/>
            <a:ext cx="5161991"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Level of satisfaction with transport and travel facilities</a:t>
            </a:r>
          </a:p>
        </p:txBody>
      </p:sp>
      <p:graphicFrame>
        <p:nvGraphicFramePr>
          <p:cNvPr id="4" name="Chart 3" descr="Stacked bar chart showing the proportion of Greater Manchester residents who are satisfied with the transport links in their local area. 46% are satisfied with the condition of paved areas. 34% are satisfied with the cycle lanes and routes. 35% are satisfied with the conditions of the roads.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3877403553"/>
              </p:ext>
            </p:extLst>
          </p:nvPr>
        </p:nvGraphicFramePr>
        <p:xfrm>
          <a:off x="133765" y="1663610"/>
          <a:ext cx="11858624" cy="4707362"/>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Brace 8" descr="Sum of &quot;Very satisfied&quot; and &quot;Fairly satisfied">
            <a:extLst>
              <a:ext uri="{FF2B5EF4-FFF2-40B4-BE49-F238E27FC236}">
                <a16:creationId xmlns:a16="http://schemas.microsoft.com/office/drawing/2014/main" id="{E7210515-2F47-1E18-A3F1-DBC546BA9D9D}"/>
              </a:ext>
              <a:ext uri="{C183D7F6-B498-43B3-948B-1728B52AA6E4}">
                <adec:decorative xmlns:adec="http://schemas.microsoft.com/office/drawing/2017/decorative" val="0"/>
              </a:ext>
            </a:extLst>
          </p:cNvPr>
          <p:cNvSpPr/>
          <p:nvPr/>
        </p:nvSpPr>
        <p:spPr>
          <a:xfrm>
            <a:off x="3294271" y="1834381"/>
            <a:ext cx="196251" cy="144704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4588B59-4732-E5BE-6E1B-C8E937800E62}"/>
              </a:ext>
              <a:ext uri="{C183D7F6-B498-43B3-948B-1728B52AA6E4}">
                <adec:decorative xmlns:adec="http://schemas.microsoft.com/office/drawing/2017/decorative" val="0"/>
              </a:ext>
            </a:extLst>
          </p:cNvPr>
          <p:cNvSpPr txBox="1"/>
          <p:nvPr/>
        </p:nvSpPr>
        <p:spPr>
          <a:xfrm>
            <a:off x="3443423" y="2382933"/>
            <a:ext cx="7974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46%</a:t>
            </a:r>
          </a:p>
        </p:txBody>
      </p:sp>
      <p:sp>
        <p:nvSpPr>
          <p:cNvPr id="50" name="Right Brace 49" descr="Sum of &quot;Very dissatisfied&quot; and &quot;Fairly dissatisfied">
            <a:extLst>
              <a:ext uri="{FF2B5EF4-FFF2-40B4-BE49-F238E27FC236}">
                <a16:creationId xmlns:a16="http://schemas.microsoft.com/office/drawing/2014/main" id="{793FCE78-BA6A-4F9D-F81A-44E545AB67C6}"/>
              </a:ext>
              <a:ext uri="{C183D7F6-B498-43B3-948B-1728B52AA6E4}">
                <adec:decorative xmlns:adec="http://schemas.microsoft.com/office/drawing/2017/decorative" val="0"/>
              </a:ext>
            </a:extLst>
          </p:cNvPr>
          <p:cNvSpPr/>
          <p:nvPr/>
        </p:nvSpPr>
        <p:spPr>
          <a:xfrm>
            <a:off x="3295474" y="3889432"/>
            <a:ext cx="196251" cy="1037039"/>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9FA7F219-57F9-C1A6-77E3-A7DEBD73EFE5}"/>
              </a:ext>
              <a:ext uri="{C183D7F6-B498-43B3-948B-1728B52AA6E4}">
                <adec:decorative xmlns:adec="http://schemas.microsoft.com/office/drawing/2017/decorative" val="0"/>
              </a:ext>
            </a:extLst>
          </p:cNvPr>
          <p:cNvSpPr txBox="1"/>
          <p:nvPr/>
        </p:nvSpPr>
        <p:spPr>
          <a:xfrm>
            <a:off x="3309111" y="4267315"/>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33%</a:t>
            </a:r>
          </a:p>
        </p:txBody>
      </p:sp>
      <p:sp>
        <p:nvSpPr>
          <p:cNvPr id="88" name="Right Brace 87" descr="Sum of &quot;Very satisfied&quot; and &quot;Fairly satisfied">
            <a:extLst>
              <a:ext uri="{FF2B5EF4-FFF2-40B4-BE49-F238E27FC236}">
                <a16:creationId xmlns:a16="http://schemas.microsoft.com/office/drawing/2014/main" id="{D0FC4B1A-C455-B535-2A8E-945B0F0B369E}"/>
              </a:ext>
              <a:ext uri="{C183D7F6-B498-43B3-948B-1728B52AA6E4}">
                <adec:decorative xmlns:adec="http://schemas.microsoft.com/office/drawing/2017/decorative" val="0"/>
              </a:ext>
            </a:extLst>
          </p:cNvPr>
          <p:cNvSpPr/>
          <p:nvPr/>
        </p:nvSpPr>
        <p:spPr>
          <a:xfrm>
            <a:off x="7166707" y="1836978"/>
            <a:ext cx="243636" cy="950841"/>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F5D4ACDF-05F1-1DA6-B211-51235E442153}"/>
              </a:ext>
              <a:ext uri="{C183D7F6-B498-43B3-948B-1728B52AA6E4}">
                <adec:decorative xmlns:adec="http://schemas.microsoft.com/office/drawing/2017/decorative" val="0"/>
              </a:ext>
            </a:extLst>
          </p:cNvPr>
          <p:cNvSpPr txBox="1"/>
          <p:nvPr/>
        </p:nvSpPr>
        <p:spPr>
          <a:xfrm>
            <a:off x="7282607" y="2165918"/>
            <a:ext cx="734813" cy="30777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34%</a:t>
            </a:r>
          </a:p>
        </p:txBody>
      </p:sp>
      <p:sp>
        <p:nvSpPr>
          <p:cNvPr id="91" name="Right Brace 90" descr="Sum of &quot;Very dissatisfied&quot; and &quot;Fairly dissatisfied">
            <a:extLst>
              <a:ext uri="{FF2B5EF4-FFF2-40B4-BE49-F238E27FC236}">
                <a16:creationId xmlns:a16="http://schemas.microsoft.com/office/drawing/2014/main" id="{AA5B2DDE-7F71-44D8-3011-E3B5CD383D50}"/>
              </a:ext>
              <a:ext uri="{C183D7F6-B498-43B3-948B-1728B52AA6E4}">
                <adec:decorative xmlns:adec="http://schemas.microsoft.com/office/drawing/2017/decorative" val="0"/>
              </a:ext>
            </a:extLst>
          </p:cNvPr>
          <p:cNvSpPr/>
          <p:nvPr/>
        </p:nvSpPr>
        <p:spPr>
          <a:xfrm>
            <a:off x="7156325" y="3505268"/>
            <a:ext cx="207050" cy="529772"/>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4832DCBC-8455-3241-27B3-1BC2C695618D}"/>
              </a:ext>
              <a:ext uri="{C183D7F6-B498-43B3-948B-1728B52AA6E4}">
                <adec:decorative xmlns:adec="http://schemas.microsoft.com/office/drawing/2017/decorative" val="0"/>
              </a:ext>
            </a:extLst>
          </p:cNvPr>
          <p:cNvSpPr txBox="1"/>
          <p:nvPr/>
        </p:nvSpPr>
        <p:spPr>
          <a:xfrm>
            <a:off x="7166707" y="3612680"/>
            <a:ext cx="89792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18%</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12" name="Right Brace 11" descr="Sum of &quot;Very satisfied&quot; and &quot;Fairly satisfied">
            <a:extLst>
              <a:ext uri="{FF2B5EF4-FFF2-40B4-BE49-F238E27FC236}">
                <a16:creationId xmlns:a16="http://schemas.microsoft.com/office/drawing/2014/main" id="{3774582F-A8D4-6920-1EB0-FFDCEDC0B7BE}"/>
              </a:ext>
              <a:ext uri="{C183D7F6-B498-43B3-948B-1728B52AA6E4}">
                <adec:decorative xmlns:adec="http://schemas.microsoft.com/office/drawing/2017/decorative" val="0"/>
              </a:ext>
            </a:extLst>
          </p:cNvPr>
          <p:cNvSpPr/>
          <p:nvPr/>
        </p:nvSpPr>
        <p:spPr>
          <a:xfrm>
            <a:off x="11031098" y="1860259"/>
            <a:ext cx="187822" cy="1070353"/>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BDEFD9F-33EA-E1C4-4F9F-12D47245050F}"/>
              </a:ext>
              <a:ext uri="{C183D7F6-B498-43B3-948B-1728B52AA6E4}">
                <adec:decorative xmlns:adec="http://schemas.microsoft.com/office/drawing/2017/decorative" val="0"/>
              </a:ext>
            </a:extLst>
          </p:cNvPr>
          <p:cNvSpPr txBox="1"/>
          <p:nvPr/>
        </p:nvSpPr>
        <p:spPr>
          <a:xfrm>
            <a:off x="11109516" y="2167916"/>
            <a:ext cx="81998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a:ln>
                  <a:noFill/>
                </a:ln>
                <a:solidFill>
                  <a:srgbClr val="5C5B5A"/>
                </a:solidFill>
                <a:effectLst/>
                <a:uLnTx/>
                <a:uFillTx/>
                <a:latin typeface="Arial"/>
                <a:ea typeface="+mn-ea"/>
                <a:cs typeface="+mn-cs"/>
              </a:rPr>
              <a:t>35</a:t>
            </a:r>
            <a:r>
              <a:rPr lang="en-GB" sz="1400">
                <a:solidFill>
                  <a:srgbClr val="5C5B5A"/>
                </a:solidFill>
                <a:latin typeface="Arial"/>
              </a:rPr>
              <a:t>%</a:t>
            </a:r>
            <a:endParaRPr kumimoji="0" lang="en-GB" sz="1400" i="0" u="none" strike="noStrike" kern="1200" cap="none" spc="0" normalizeH="0" baseline="0" noProof="0">
              <a:ln>
                <a:noFill/>
              </a:ln>
              <a:solidFill>
                <a:srgbClr val="5C5B5A"/>
              </a:solidFill>
              <a:effectLst/>
              <a:uLnTx/>
              <a:uFillTx/>
              <a:latin typeface="Arial"/>
              <a:ea typeface="+mn-ea"/>
              <a:cs typeface="+mn-cs"/>
            </a:endParaRPr>
          </a:p>
        </p:txBody>
      </p:sp>
      <p:sp>
        <p:nvSpPr>
          <p:cNvPr id="15" name="Right Brace 14" descr="Sum of &quot;Very dissatisfied&quot; and &quot;Fairly dissatisfied">
            <a:extLst>
              <a:ext uri="{FF2B5EF4-FFF2-40B4-BE49-F238E27FC236}">
                <a16:creationId xmlns:a16="http://schemas.microsoft.com/office/drawing/2014/main" id="{46375891-5AAF-4CCD-C5F0-E327AEA3F9C4}"/>
              </a:ext>
              <a:ext uri="{C183D7F6-B498-43B3-948B-1728B52AA6E4}">
                <adec:decorative xmlns:adec="http://schemas.microsoft.com/office/drawing/2017/decorative" val="0"/>
              </a:ext>
            </a:extLst>
          </p:cNvPr>
          <p:cNvSpPr/>
          <p:nvPr/>
        </p:nvSpPr>
        <p:spPr>
          <a:xfrm>
            <a:off x="11027974" y="3419004"/>
            <a:ext cx="207050" cy="1540958"/>
          </a:xfrm>
          <a:prstGeom prst="rightBrace">
            <a:avLst/>
          </a:prstGeom>
          <a:ln w="158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96685665-CBF2-B280-0C0F-B7B9D5350036}"/>
              </a:ext>
              <a:ext uri="{C183D7F6-B498-43B3-948B-1728B52AA6E4}">
                <adec:decorative xmlns:adec="http://schemas.microsoft.com/office/drawing/2017/decorative" val="0"/>
              </a:ext>
            </a:extLst>
          </p:cNvPr>
          <p:cNvSpPr txBox="1"/>
          <p:nvPr/>
        </p:nvSpPr>
        <p:spPr>
          <a:xfrm>
            <a:off x="11065644" y="3948776"/>
            <a:ext cx="93174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5C5B5A"/>
                </a:solidFill>
                <a:latin typeface="Arial"/>
              </a:rPr>
              <a:t>47</a:t>
            </a:r>
            <a:r>
              <a:rPr kumimoji="0" lang="en-GB" sz="1400" i="0" u="none" strike="noStrike" kern="1200" cap="none" spc="0" normalizeH="0" baseline="0" noProof="0">
                <a:ln>
                  <a:noFill/>
                </a:ln>
                <a:solidFill>
                  <a:srgbClr val="5C5B5A"/>
                </a:solidFill>
                <a:effectLst/>
                <a:uLnTx/>
                <a:uFillTx/>
                <a:latin typeface="Arial"/>
                <a:ea typeface="+mn-ea"/>
                <a:cs typeface="+mn-cs"/>
              </a:rPr>
              <a:t>%</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LA7. Thinking about where you live, how satisfied or dissatisfied are you with your experience of the following in your local area?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Unweighted base: All respondents Survey 15, 1517</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35" name="Slide Number Placeholder 4">
            <a:extLst>
              <a:ext uri="{FF2B5EF4-FFF2-40B4-BE49-F238E27FC236}">
                <a16:creationId xmlns:a16="http://schemas.microsoft.com/office/drawing/2014/main" id="{B547C52A-0DC8-5AB0-2F56-C76BB778B18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94</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4621D5EC-844B-C2CA-5B3D-052FBF957BCD}"/>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a:t>
            </a:r>
            <a:r>
              <a:rPr lang="en-GB" sz="1000">
                <a:solidFill>
                  <a:srgbClr val="5C5B5A"/>
                </a:solidFill>
                <a:latin typeface="Arial"/>
              </a:rPr>
              <a:t>July</a:t>
            </a:r>
            <a:r>
              <a:rPr kumimoji="0" lang="en-GB" sz="1000" b="0" i="0" u="none" strike="noStrike" kern="1200" cap="none" spc="0" normalizeH="0" baseline="0" noProof="0">
                <a:ln>
                  <a:noFill/>
                </a:ln>
                <a:solidFill>
                  <a:srgbClr val="5C5B5A"/>
                </a:solidFill>
                <a:effectLst/>
                <a:uLnTx/>
                <a:uFillTx/>
                <a:latin typeface="Arial"/>
                <a:ea typeface="+mn-ea"/>
                <a:cs typeface="+mn-cs"/>
              </a:rPr>
              <a:t> (S13)</a:t>
            </a:r>
          </a:p>
        </p:txBody>
      </p:sp>
    </p:spTree>
    <p:custDataLst>
      <p:tags r:id="rId1"/>
    </p:custDataLst>
    <p:extLst>
      <p:ext uri="{BB962C8B-B14F-4D97-AF65-F5344CB8AC3E}">
        <p14:creationId xmlns:p14="http://schemas.microsoft.com/office/powerpoint/2010/main" val="3071734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BC750069-C2D3-A72E-E5FF-ED8884158649}"/>
              </a:ext>
            </a:extLst>
          </p:cNvPr>
          <p:cNvSpPr txBox="1">
            <a:spLocks noGrp="1"/>
          </p:cNvSpPr>
          <p:nvPr>
            <p:ph type="title" idx="4294967295"/>
          </p:nvPr>
        </p:nvSpPr>
        <p:spPr>
          <a:xfrm>
            <a:off x="265324" y="162248"/>
            <a:ext cx="1131935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sz="1800" b="1">
                <a:solidFill>
                  <a:schemeClr val="tx1">
                    <a:lumMod val="65000"/>
                    <a:lumOff val="35000"/>
                  </a:schemeClr>
                </a:solidFill>
                <a:latin typeface="Arial"/>
                <a:ea typeface="+mn-ea"/>
                <a:cs typeface="+mn-cs"/>
              </a:rPr>
              <a:t>Satisfaction with </a:t>
            </a:r>
            <a:r>
              <a:rPr lang="en-GB" sz="1800" b="1">
                <a:solidFill>
                  <a:srgbClr val="009690"/>
                </a:solidFill>
                <a:latin typeface="Arial"/>
                <a:ea typeface="+mn-ea"/>
                <a:cs typeface="+mn-cs"/>
              </a:rPr>
              <a:t>parks and other green spaces, local services and amenities and their nearest town centres </a:t>
            </a:r>
            <a:r>
              <a:rPr lang="en-GB" sz="1800" b="1">
                <a:solidFill>
                  <a:schemeClr val="tx1">
                    <a:lumMod val="65000"/>
                    <a:lumOff val="35000"/>
                  </a:schemeClr>
                </a:solidFill>
                <a:latin typeface="Arial"/>
                <a:ea typeface="+mn-ea"/>
                <a:cs typeface="+mn-cs"/>
              </a:rPr>
              <a:t>are in line with August, with no significant variation </a:t>
            </a:r>
            <a:endParaRPr lang="en-US" sz="1800" b="0" i="0" u="none" strike="noStrike" kern="1200" cap="none" spc="0" normalizeH="0" baseline="0" noProof="0">
              <a:ln>
                <a:noFill/>
              </a:ln>
              <a:solidFill>
                <a:schemeClr val="tx1">
                  <a:lumMod val="65000"/>
                  <a:lumOff val="35000"/>
                </a:schemeClr>
              </a:solidFill>
              <a:effectLst/>
              <a:uLnTx/>
              <a:uFillTx/>
              <a:latin typeface="+mn-lt"/>
              <a:ea typeface="Calibri" panose="020F0502020204030204"/>
              <a:cs typeface="Calibri" panose="020F0502020204030204"/>
            </a:endParaRPr>
          </a:p>
        </p:txBody>
      </p:sp>
      <p:sp>
        <p:nvSpPr>
          <p:cNvPr id="32" name="TextBox 31">
            <a:extLst>
              <a:ext uri="{FF2B5EF4-FFF2-40B4-BE49-F238E27FC236}">
                <a16:creationId xmlns:a16="http://schemas.microsoft.com/office/drawing/2014/main" id="{6FE44B41-1FD9-9A0E-3CB4-9B8A931DCF49}"/>
              </a:ext>
            </a:extLst>
          </p:cNvPr>
          <p:cNvSpPr txBox="1"/>
          <p:nvPr/>
        </p:nvSpPr>
        <p:spPr>
          <a:xfrm>
            <a:off x="3697747" y="1397788"/>
            <a:ext cx="4796506"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a:ln>
                  <a:noFill/>
                </a:ln>
                <a:solidFill>
                  <a:srgbClr val="5C5B5A"/>
                </a:solidFill>
                <a:effectLst/>
                <a:uLnTx/>
                <a:uFillTx/>
                <a:latin typeface="Arial"/>
                <a:ea typeface="+mn-ea"/>
                <a:cs typeface="+mn-cs"/>
              </a:rPr>
              <a:t>Level of satisfaction with facilities in the local area</a:t>
            </a:r>
          </a:p>
        </p:txBody>
      </p:sp>
      <p:graphicFrame>
        <p:nvGraphicFramePr>
          <p:cNvPr id="4" name="Chart 3" descr="Stacked vertical bar charts showing the extent of satisfaction with certain aspects of local areas, including parks and other green spaces (75%), local services and amenities (65%), your nearest town centre (60%) ">
            <a:extLst>
              <a:ext uri="{FF2B5EF4-FFF2-40B4-BE49-F238E27FC236}">
                <a16:creationId xmlns:a16="http://schemas.microsoft.com/office/drawing/2014/main" id="{5C15CF79-5723-7F96-FF7B-4B6BAA71F806}"/>
              </a:ext>
            </a:extLst>
          </p:cNvPr>
          <p:cNvGraphicFramePr/>
          <p:nvPr>
            <p:extLst>
              <p:ext uri="{D42A27DB-BD31-4B8C-83A1-F6EECF244321}">
                <p14:modId xmlns:p14="http://schemas.microsoft.com/office/powerpoint/2010/main" val="2629267840"/>
              </p:ext>
            </p:extLst>
          </p:nvPr>
        </p:nvGraphicFramePr>
        <p:xfrm>
          <a:off x="123826" y="1875448"/>
          <a:ext cx="11858624" cy="4276570"/>
        </p:xfrm>
        <a:graphic>
          <a:graphicData uri="http://schemas.openxmlformats.org/drawingml/2006/chart">
            <c:chart xmlns:c="http://schemas.openxmlformats.org/drawingml/2006/chart" xmlns:r="http://schemas.openxmlformats.org/officeDocument/2006/relationships" r:id="rId3"/>
          </a:graphicData>
        </a:graphic>
      </p:graphicFrame>
      <p:sp>
        <p:nvSpPr>
          <p:cNvPr id="14" name="Right Brace 13">
            <a:extLst>
              <a:ext uri="{FF2B5EF4-FFF2-40B4-BE49-F238E27FC236}">
                <a16:creationId xmlns:a16="http://schemas.microsoft.com/office/drawing/2014/main" id="{8C100656-6B83-4BD3-91E2-6779E622AEC0}"/>
              </a:ext>
              <a:ext uri="{C183D7F6-B498-43B3-948B-1728B52AA6E4}">
                <adec:decorative xmlns:adec="http://schemas.microsoft.com/office/drawing/2017/decorative" val="1"/>
              </a:ext>
            </a:extLst>
          </p:cNvPr>
          <p:cNvSpPr/>
          <p:nvPr/>
        </p:nvSpPr>
        <p:spPr>
          <a:xfrm>
            <a:off x="4030936" y="2031046"/>
            <a:ext cx="212243" cy="2258183"/>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a:extLst>
              <a:ext uri="{FF2B5EF4-FFF2-40B4-BE49-F238E27FC236}">
                <a16:creationId xmlns:a16="http://schemas.microsoft.com/office/drawing/2014/main" id="{710E3A62-2DAC-4574-801B-D2DDBD6EE024}"/>
              </a:ext>
              <a:ext uri="{C183D7F6-B498-43B3-948B-1728B52AA6E4}">
                <adec:decorative xmlns:adec="http://schemas.microsoft.com/office/drawing/2017/decorative" val="1"/>
              </a:ext>
            </a:extLst>
          </p:cNvPr>
          <p:cNvSpPr txBox="1"/>
          <p:nvPr/>
        </p:nvSpPr>
        <p:spPr>
          <a:xfrm>
            <a:off x="4193413" y="2857520"/>
            <a:ext cx="908465" cy="307777"/>
          </a:xfrm>
          <a:prstGeom prst="rect">
            <a:avLst/>
          </a:prstGeom>
          <a:noFill/>
        </p:spPr>
        <p:txBody>
          <a:bodyPr wrap="square" lIns="91440" tIns="45720" rIns="91440" bIns="45720" rtlCol="0" anchor="t">
            <a:spAutoFit/>
          </a:bodyPr>
          <a:lstStyle/>
          <a:p>
            <a:pPr algn="ctr"/>
            <a:r>
              <a:rPr lang="en-GB" sz="1400">
                <a:solidFill>
                  <a:srgbClr val="5C5B5A"/>
                </a:solidFill>
                <a:latin typeface="Arial"/>
              </a:rPr>
              <a:t>75%</a:t>
            </a:r>
            <a:endParaRPr lang="en-GB" sz="1400">
              <a:solidFill>
                <a:srgbClr val="5C5B5A"/>
              </a:solidFill>
              <a:latin typeface="Arial"/>
              <a:cs typeface="Arial"/>
            </a:endParaRPr>
          </a:p>
        </p:txBody>
      </p:sp>
      <p:sp>
        <p:nvSpPr>
          <p:cNvPr id="24" name="Right Brace 23">
            <a:extLst>
              <a:ext uri="{FF2B5EF4-FFF2-40B4-BE49-F238E27FC236}">
                <a16:creationId xmlns:a16="http://schemas.microsoft.com/office/drawing/2014/main" id="{D2947E37-02AB-D26A-A176-34D7CD09537C}"/>
              </a:ext>
              <a:ext uri="{C183D7F6-B498-43B3-948B-1728B52AA6E4}">
                <adec:decorative xmlns:adec="http://schemas.microsoft.com/office/drawing/2017/decorative" val="1"/>
              </a:ext>
            </a:extLst>
          </p:cNvPr>
          <p:cNvSpPr/>
          <p:nvPr/>
        </p:nvSpPr>
        <p:spPr>
          <a:xfrm>
            <a:off x="7420258" y="2031045"/>
            <a:ext cx="212243" cy="1982688"/>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5" name="TextBox 24">
            <a:extLst>
              <a:ext uri="{FF2B5EF4-FFF2-40B4-BE49-F238E27FC236}">
                <a16:creationId xmlns:a16="http://schemas.microsoft.com/office/drawing/2014/main" id="{CF6F4900-1806-A2C1-2E2B-68C0D0DBA01A}"/>
              </a:ext>
              <a:ext uri="{C183D7F6-B498-43B3-948B-1728B52AA6E4}">
                <adec:decorative xmlns:adec="http://schemas.microsoft.com/office/drawing/2017/decorative" val="1"/>
              </a:ext>
            </a:extLst>
          </p:cNvPr>
          <p:cNvSpPr txBox="1"/>
          <p:nvPr/>
        </p:nvSpPr>
        <p:spPr>
          <a:xfrm>
            <a:off x="7486931" y="2853708"/>
            <a:ext cx="891816" cy="307777"/>
          </a:xfrm>
          <a:prstGeom prst="rect">
            <a:avLst/>
          </a:prstGeom>
          <a:noFill/>
        </p:spPr>
        <p:txBody>
          <a:bodyPr wrap="square" rtlCol="0">
            <a:spAutoFit/>
          </a:bodyPr>
          <a:lstStyle/>
          <a:p>
            <a:pPr algn="ctr"/>
            <a:r>
              <a:rPr lang="en-GB" sz="1400">
                <a:solidFill>
                  <a:srgbClr val="5C5B5A"/>
                </a:solidFill>
                <a:latin typeface="Arial"/>
              </a:rPr>
              <a:t>65%</a:t>
            </a:r>
          </a:p>
        </p:txBody>
      </p:sp>
      <p:sp>
        <p:nvSpPr>
          <p:cNvPr id="52" name="Right Brace 51">
            <a:extLst>
              <a:ext uri="{FF2B5EF4-FFF2-40B4-BE49-F238E27FC236}">
                <a16:creationId xmlns:a16="http://schemas.microsoft.com/office/drawing/2014/main" id="{02A20E00-B511-4B8C-9BEF-91FB989B3E6B}"/>
              </a:ext>
              <a:ext uri="{C183D7F6-B498-43B3-948B-1728B52AA6E4}">
                <adec:decorative xmlns:adec="http://schemas.microsoft.com/office/drawing/2017/decorative" val="1"/>
              </a:ext>
            </a:extLst>
          </p:cNvPr>
          <p:cNvSpPr/>
          <p:nvPr/>
        </p:nvSpPr>
        <p:spPr>
          <a:xfrm>
            <a:off x="10822111" y="2031046"/>
            <a:ext cx="212243" cy="1799082"/>
          </a:xfrm>
          <a:prstGeom prst="rightBrace">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a:extLst>
              <a:ext uri="{FF2B5EF4-FFF2-40B4-BE49-F238E27FC236}">
                <a16:creationId xmlns:a16="http://schemas.microsoft.com/office/drawing/2014/main" id="{DAB6408E-507D-43A7-089C-4F7544C3896F}"/>
              </a:ext>
              <a:ext uri="{C183D7F6-B498-43B3-948B-1728B52AA6E4}">
                <adec:decorative xmlns:adec="http://schemas.microsoft.com/office/drawing/2017/decorative" val="1"/>
              </a:ext>
            </a:extLst>
          </p:cNvPr>
          <p:cNvSpPr txBox="1"/>
          <p:nvPr/>
        </p:nvSpPr>
        <p:spPr>
          <a:xfrm>
            <a:off x="10944328" y="2706530"/>
            <a:ext cx="768178" cy="307777"/>
          </a:xfrm>
          <a:prstGeom prst="rect">
            <a:avLst/>
          </a:prstGeom>
          <a:noFill/>
        </p:spPr>
        <p:txBody>
          <a:bodyPr wrap="square" lIns="91440" tIns="45720" rIns="91440" bIns="45720" rtlCol="0" anchor="t">
            <a:spAutoFit/>
          </a:bodyPr>
          <a:lstStyle/>
          <a:p>
            <a:pPr algn="ctr"/>
            <a:r>
              <a:rPr lang="en-GB" sz="1400">
                <a:solidFill>
                  <a:srgbClr val="5C5B5A"/>
                </a:solidFill>
                <a:latin typeface="Arial"/>
              </a:rPr>
              <a:t>60% </a:t>
            </a:r>
          </a:p>
        </p:txBody>
      </p:sp>
      <p:sp>
        <p:nvSpPr>
          <p:cNvPr id="13" name="Footer Placeholder 4">
            <a:extLst>
              <a:ext uri="{FF2B5EF4-FFF2-40B4-BE49-F238E27FC236}">
                <a16:creationId xmlns:a16="http://schemas.microsoft.com/office/drawing/2014/main" id="{0B47C60C-AC66-2446-F95E-A802AD1ECB15}"/>
              </a:ext>
            </a:extLst>
          </p:cNvPr>
          <p:cNvSpPr txBox="1">
            <a:spLocks/>
          </p:cNvSpPr>
          <p:nvPr/>
        </p:nvSpPr>
        <p:spPr>
          <a:xfrm>
            <a:off x="391549" y="637097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 </a:t>
            </a:r>
            <a:r>
              <a:rPr lang="en-GB" sz="1000">
                <a:solidFill>
                  <a:srgbClr val="FFFFFF">
                    <a:lumMod val="50000"/>
                  </a:srgbClr>
                </a:solidFill>
                <a:latin typeface="Arial"/>
                <a:cs typeface="Arial" panose="020B0604020202020204" pitchFamily="34" charset="0"/>
              </a:rPr>
              <a:t>Unweighted base: Survey 13, 1540; Survey 14, 1482 (All responses)</a:t>
            </a:r>
          </a:p>
        </p:txBody>
      </p:sp>
      <p:sp>
        <p:nvSpPr>
          <p:cNvPr id="9" name="Slide Number Placeholder 4">
            <a:extLst>
              <a:ext uri="{FF2B5EF4-FFF2-40B4-BE49-F238E27FC236}">
                <a16:creationId xmlns:a16="http://schemas.microsoft.com/office/drawing/2014/main" id="{EEEA64CA-1D4D-368B-6A04-0DA9E3C0921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95</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12" name="TextBox 11">
            <a:extLst>
              <a:ext uri="{FF2B5EF4-FFF2-40B4-BE49-F238E27FC236}">
                <a16:creationId xmlns:a16="http://schemas.microsoft.com/office/drawing/2014/main" id="{E3621782-0AC0-D022-1DAE-02AF7B823731}"/>
              </a:ext>
              <a:ext uri="{C183D7F6-B498-43B3-948B-1728B52AA6E4}">
                <adec:decorative xmlns:adec="http://schemas.microsoft.com/office/drawing/2017/decorative" val="1"/>
              </a:ext>
            </a:extLst>
          </p:cNvPr>
          <p:cNvSpPr txBox="1"/>
          <p:nvPr/>
        </p:nvSpPr>
        <p:spPr>
          <a:xfrm>
            <a:off x="8646207" y="6131752"/>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5C5B5A"/>
                </a:solidFill>
                <a:effectLst/>
                <a:uLnTx/>
                <a:uFillTx/>
                <a:latin typeface="Arial"/>
                <a:ea typeface="+mn-ea"/>
                <a:cs typeface="+mn-cs"/>
              </a:rPr>
              <a:t>Figures in brackets show change since </a:t>
            </a:r>
            <a:r>
              <a:rPr lang="en-GB" sz="1000">
                <a:solidFill>
                  <a:srgbClr val="5C5B5A"/>
                </a:solidFill>
                <a:latin typeface="Arial"/>
              </a:rPr>
              <a:t>July</a:t>
            </a:r>
            <a:r>
              <a:rPr kumimoji="0" lang="en-GB" sz="1000" b="0" i="0" u="none" strike="noStrike" kern="1200" cap="none" spc="0" normalizeH="0" baseline="0" noProof="0">
                <a:ln>
                  <a:noFill/>
                </a:ln>
                <a:solidFill>
                  <a:srgbClr val="5C5B5A"/>
                </a:solidFill>
                <a:effectLst/>
                <a:uLnTx/>
                <a:uFillTx/>
                <a:latin typeface="Arial"/>
                <a:ea typeface="+mn-ea"/>
                <a:cs typeface="+mn-cs"/>
              </a:rPr>
              <a:t> (S13)</a:t>
            </a:r>
          </a:p>
        </p:txBody>
      </p:sp>
    </p:spTree>
    <p:custDataLst>
      <p:tags r:id="rId1"/>
    </p:custDataLst>
    <p:extLst>
      <p:ext uri="{BB962C8B-B14F-4D97-AF65-F5344CB8AC3E}">
        <p14:creationId xmlns:p14="http://schemas.microsoft.com/office/powerpoint/2010/main" val="128526139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3">
            <a:extLst>
              <a:ext uri="{FF2B5EF4-FFF2-40B4-BE49-F238E27FC236}">
                <a16:creationId xmlns:a16="http://schemas.microsoft.com/office/drawing/2014/main" id="{27A4AEDC-4E79-FF30-4432-B458B3565C98}"/>
              </a:ext>
            </a:extLst>
          </p:cNvPr>
          <p:cNvSpPr txBox="1">
            <a:spLocks noGrp="1"/>
          </p:cNvSpPr>
          <p:nvPr>
            <p:ph type="title" idx="4294967295"/>
          </p:nvPr>
        </p:nvSpPr>
        <p:spPr>
          <a:xfrm>
            <a:off x="359757" y="219439"/>
            <a:ext cx="11483900" cy="8309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j-ea"/>
                <a:cs typeface="Calibri"/>
              </a:rPr>
              <a:t>Almost 3 in 5 (58%) agree there are </a:t>
            </a:r>
            <a:r>
              <a:rPr kumimoji="0" lang="en-GB" sz="1800" b="1" i="0" u="none" strike="noStrike" kern="1200" cap="none" spc="0" normalizeH="0" baseline="0" noProof="0">
                <a:ln>
                  <a:noFill/>
                </a:ln>
                <a:solidFill>
                  <a:srgbClr val="009690"/>
                </a:solidFill>
                <a:effectLst/>
                <a:uLnTx/>
                <a:uFillTx/>
                <a:latin typeface="Arial"/>
                <a:ea typeface="+mj-ea"/>
                <a:cs typeface="Calibri"/>
              </a:rPr>
              <a:t>opportunities to take part in cultural events and activities </a:t>
            </a:r>
            <a:r>
              <a:rPr kumimoji="0" lang="en-GB" sz="1800" b="1" i="0" u="none" strike="noStrike" kern="1200" cap="none" spc="0" normalizeH="0" baseline="0" noProof="0">
                <a:ln>
                  <a:noFill/>
                </a:ln>
                <a:solidFill>
                  <a:srgbClr val="5C5B5A"/>
                </a:solidFill>
                <a:effectLst/>
                <a:uLnTx/>
                <a:uFillTx/>
                <a:latin typeface="Arial"/>
                <a:ea typeface="+mj-ea"/>
                <a:cs typeface="Calibri"/>
              </a:rPr>
              <a:t>in their local area. Almost half (47%) are satisfied with </a:t>
            </a:r>
            <a:r>
              <a:rPr lang="en-GB" sz="1800" b="1">
                <a:solidFill>
                  <a:srgbClr val="009690"/>
                </a:solidFill>
                <a:latin typeface="Arial"/>
                <a:cs typeface="Calibri"/>
              </a:rPr>
              <a:t>cultural facilities available, such as museums, theatres and events</a:t>
            </a:r>
            <a:endParaRPr kumimoji="0" lang="en-GB" sz="1800" b="1" i="0" u="none" strike="noStrike" kern="1200" cap="none" spc="0" normalizeH="0" baseline="0" noProof="0">
              <a:ln>
                <a:noFill/>
              </a:ln>
              <a:solidFill>
                <a:srgbClr val="5C5B5A"/>
              </a:solidFill>
              <a:effectLst/>
              <a:uLnTx/>
              <a:uFillTx/>
              <a:latin typeface="Arial"/>
              <a:ea typeface="+mj-ea"/>
              <a:cs typeface="Calibri"/>
            </a:endParaRPr>
          </a:p>
        </p:txBody>
      </p:sp>
      <p:sp>
        <p:nvSpPr>
          <p:cNvPr id="17" name="TextBox 16">
            <a:extLst>
              <a:ext uri="{FF2B5EF4-FFF2-40B4-BE49-F238E27FC236}">
                <a16:creationId xmlns:a16="http://schemas.microsoft.com/office/drawing/2014/main" id="{3DB1E1A3-1A78-9535-8B1F-08256D06777A}"/>
              </a:ext>
            </a:extLst>
          </p:cNvPr>
          <p:cNvSpPr txBox="1"/>
          <p:nvPr/>
        </p:nvSpPr>
        <p:spPr>
          <a:xfrm>
            <a:off x="692596" y="1212265"/>
            <a:ext cx="540340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To what extent do you agree or disagree that there are opportunities to take part in cultural events and activities</a:t>
            </a:r>
          </a:p>
        </p:txBody>
      </p:sp>
      <p:graphicFrame>
        <p:nvGraphicFramePr>
          <p:cNvPr id="12" name="Chart 11" descr="Stacked bar chart showing agreement that there are opportunities to take part in cultural events and activities. 58% agree.">
            <a:extLst>
              <a:ext uri="{FF2B5EF4-FFF2-40B4-BE49-F238E27FC236}">
                <a16:creationId xmlns:a16="http://schemas.microsoft.com/office/drawing/2014/main" id="{526E849C-3414-1601-20E1-5DE6711C4551}"/>
              </a:ext>
            </a:extLst>
          </p:cNvPr>
          <p:cNvGraphicFramePr/>
          <p:nvPr>
            <p:extLst>
              <p:ext uri="{D42A27DB-BD31-4B8C-83A1-F6EECF244321}">
                <p14:modId xmlns:p14="http://schemas.microsoft.com/office/powerpoint/2010/main" val="1711909930"/>
              </p:ext>
            </p:extLst>
          </p:nvPr>
        </p:nvGraphicFramePr>
        <p:xfrm>
          <a:off x="555760" y="1171028"/>
          <a:ext cx="4300872" cy="5273038"/>
        </p:xfrm>
        <a:graphic>
          <a:graphicData uri="http://schemas.openxmlformats.org/drawingml/2006/chart">
            <c:chart xmlns:c="http://schemas.openxmlformats.org/drawingml/2006/chart" xmlns:r="http://schemas.openxmlformats.org/officeDocument/2006/relationships" r:id="rId4"/>
          </a:graphicData>
        </a:graphic>
      </p:graphicFrame>
      <p:cxnSp>
        <p:nvCxnSpPr>
          <p:cNvPr id="58" name="Straight Connector 57">
            <a:extLst>
              <a:ext uri="{FF2B5EF4-FFF2-40B4-BE49-F238E27FC236}">
                <a16:creationId xmlns:a16="http://schemas.microsoft.com/office/drawing/2014/main" id="{13D1C440-FE18-4C24-AC69-E5C66EE07833}"/>
              </a:ext>
              <a:ext uri="{C183D7F6-B498-43B3-948B-1728B52AA6E4}">
                <adec:decorative xmlns:adec="http://schemas.microsoft.com/office/drawing/2017/decorative" val="1"/>
              </a:ext>
            </a:extLst>
          </p:cNvPr>
          <p:cNvCxnSpPr>
            <a:cxnSpLocks/>
          </p:cNvCxnSpPr>
          <p:nvPr/>
        </p:nvCxnSpPr>
        <p:spPr>
          <a:xfrm>
            <a:off x="6096000" y="1310145"/>
            <a:ext cx="0" cy="4657588"/>
          </a:xfrm>
          <a:prstGeom prst="line">
            <a:avLst/>
          </a:prstGeom>
          <a:ln>
            <a:solidFill>
              <a:srgbClr val="388A8C"/>
            </a:solidFill>
          </a:ln>
        </p:spPr>
        <p:style>
          <a:lnRef idx="1">
            <a:schemeClr val="accent1"/>
          </a:lnRef>
          <a:fillRef idx="0">
            <a:schemeClr val="accent1"/>
          </a:fillRef>
          <a:effectRef idx="0">
            <a:schemeClr val="accent1"/>
          </a:effectRef>
          <a:fontRef idx="minor">
            <a:schemeClr val="tx1"/>
          </a:fontRef>
        </p:style>
      </p:cxnSp>
      <p:graphicFrame>
        <p:nvGraphicFramePr>
          <p:cNvPr id="57" name="Chart 56" descr="Stacked bar chart showing satisfaction with cultural facilities such as museums, theatres and events. 47% are satisfied with cultural facilities. ">
            <a:extLst>
              <a:ext uri="{FF2B5EF4-FFF2-40B4-BE49-F238E27FC236}">
                <a16:creationId xmlns:a16="http://schemas.microsoft.com/office/drawing/2014/main" id="{2580ED44-5542-57A9-EAD3-0B06C763F4E7}"/>
              </a:ext>
            </a:extLst>
          </p:cNvPr>
          <p:cNvGraphicFramePr/>
          <p:nvPr>
            <p:extLst>
              <p:ext uri="{D42A27DB-BD31-4B8C-83A1-F6EECF244321}">
                <p14:modId xmlns:p14="http://schemas.microsoft.com/office/powerpoint/2010/main" val="3765135552"/>
              </p:ext>
            </p:extLst>
          </p:nvPr>
        </p:nvGraphicFramePr>
        <p:xfrm>
          <a:off x="6444535" y="1192387"/>
          <a:ext cx="4300872" cy="5273038"/>
        </p:xfrm>
        <a:graphic>
          <a:graphicData uri="http://schemas.openxmlformats.org/drawingml/2006/chart">
            <c:chart xmlns:c="http://schemas.openxmlformats.org/drawingml/2006/chart" xmlns:r="http://schemas.openxmlformats.org/officeDocument/2006/relationships" r:id="rId5"/>
          </a:graphicData>
        </a:graphic>
      </p:graphicFrame>
      <p:sp>
        <p:nvSpPr>
          <p:cNvPr id="60" name="TextBox 59">
            <a:extLst>
              <a:ext uri="{FF2B5EF4-FFF2-40B4-BE49-F238E27FC236}">
                <a16:creationId xmlns:a16="http://schemas.microsoft.com/office/drawing/2014/main" id="{A9F2E96F-09AD-4675-1778-91778B6BC481}"/>
              </a:ext>
              <a:ext uri="{C183D7F6-B498-43B3-948B-1728B52AA6E4}">
                <adec:decorative xmlns:adec="http://schemas.microsoft.com/office/drawing/2017/decorative" val="0"/>
              </a:ext>
            </a:extLst>
          </p:cNvPr>
          <p:cNvSpPr txBox="1"/>
          <p:nvPr/>
        </p:nvSpPr>
        <p:spPr>
          <a:xfrm>
            <a:off x="6581371" y="1233624"/>
            <a:ext cx="495083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strike="noStrike" kern="1200" cap="none" spc="0" normalizeH="0" baseline="0" noProof="0">
                <a:ln>
                  <a:noFill/>
                </a:ln>
                <a:solidFill>
                  <a:srgbClr val="5C5B5A"/>
                </a:solidFill>
                <a:effectLst/>
                <a:uLnTx/>
                <a:uFillTx/>
                <a:latin typeface="Arial"/>
                <a:ea typeface="+mn-ea"/>
                <a:cs typeface="+mn-cs"/>
              </a:rPr>
              <a:t>Satisfaction with cultural facilities such as museums, theatres, and events </a:t>
            </a:r>
          </a:p>
        </p:txBody>
      </p:sp>
      <p:sp>
        <p:nvSpPr>
          <p:cNvPr id="61" name="Right Brace 60">
            <a:extLst>
              <a:ext uri="{FF2B5EF4-FFF2-40B4-BE49-F238E27FC236}">
                <a16:creationId xmlns:a16="http://schemas.microsoft.com/office/drawing/2014/main" id="{EE1EF34E-B636-4BAA-297E-9E79F0026306}"/>
              </a:ext>
              <a:ext uri="{C183D7F6-B498-43B3-948B-1728B52AA6E4}">
                <adec:decorative xmlns:adec="http://schemas.microsoft.com/office/drawing/2017/decorative" val="1"/>
              </a:ext>
            </a:extLst>
          </p:cNvPr>
          <p:cNvSpPr/>
          <p:nvPr/>
        </p:nvSpPr>
        <p:spPr>
          <a:xfrm>
            <a:off x="9979644" y="1907974"/>
            <a:ext cx="244219" cy="1545619"/>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a:extLst>
              <a:ext uri="{FF2B5EF4-FFF2-40B4-BE49-F238E27FC236}">
                <a16:creationId xmlns:a16="http://schemas.microsoft.com/office/drawing/2014/main" id="{C244AF1F-C191-88A9-7FA3-783DEE3A14CE}"/>
              </a:ext>
              <a:ext uri="{C183D7F6-B498-43B3-948B-1728B52AA6E4}">
                <adec:decorative xmlns:adec="http://schemas.microsoft.com/office/drawing/2017/decorative" val="1"/>
              </a:ext>
            </a:extLst>
          </p:cNvPr>
          <p:cNvSpPr txBox="1"/>
          <p:nvPr/>
        </p:nvSpPr>
        <p:spPr>
          <a:xfrm>
            <a:off x="10116793" y="2533527"/>
            <a:ext cx="920681" cy="307777"/>
          </a:xfrm>
          <a:prstGeom prst="rect">
            <a:avLst/>
          </a:prstGeom>
          <a:noFill/>
        </p:spPr>
        <p:txBody>
          <a:bodyPr wrap="square" rtlCol="0">
            <a:spAutoFit/>
          </a:bodyPr>
          <a:lstStyle/>
          <a:p>
            <a:pPr algn="ctr"/>
            <a:r>
              <a:rPr lang="en-GB" sz="1400">
                <a:solidFill>
                  <a:srgbClr val="5C5B5A"/>
                </a:solidFill>
                <a:latin typeface="Arial"/>
              </a:rPr>
              <a:t>47%</a:t>
            </a:r>
          </a:p>
        </p:txBody>
      </p:sp>
      <p:sp>
        <p:nvSpPr>
          <p:cNvPr id="2" name="TextBox 1">
            <a:extLst>
              <a:ext uri="{FF2B5EF4-FFF2-40B4-BE49-F238E27FC236}">
                <a16:creationId xmlns:a16="http://schemas.microsoft.com/office/drawing/2014/main" id="{76B77BFB-EF9B-FCF7-BDC0-40FBD5A5B267}"/>
              </a:ext>
              <a:ext uri="{C183D7F6-B498-43B3-948B-1728B52AA6E4}">
                <adec:decorative xmlns:adec="http://schemas.microsoft.com/office/drawing/2017/decorative" val="0"/>
              </a:ext>
            </a:extLst>
          </p:cNvPr>
          <p:cNvSpPr txBox="1"/>
          <p:nvPr/>
        </p:nvSpPr>
        <p:spPr>
          <a:xfrm>
            <a:off x="4651392" y="6046778"/>
            <a:ext cx="3148918"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rgbClr val="5C5B5A"/>
                </a:solidFill>
                <a:latin typeface="Arial"/>
              </a:rPr>
              <a:t>Figures in brackets show change since August (S14)</a:t>
            </a:r>
            <a:endParaRPr kumimoji="0" lang="en-GB" sz="1000" i="0" u="none" strike="noStrike" kern="1200" cap="none" spc="0" normalizeH="0" baseline="0" noProof="0">
              <a:ln>
                <a:noFill/>
              </a:ln>
              <a:solidFill>
                <a:srgbClr val="5C5B5A"/>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LA5. To what extent do you agree or disagree that there are opportunities to take part in cultural events and activities</a:t>
            </a:r>
            <a:r>
              <a:rPr lang="en-GB" sz="1000">
                <a:solidFill>
                  <a:srgbClr val="FFFFFF">
                    <a:lumMod val="50000"/>
                  </a:srgbClr>
                </a:solidFill>
                <a:latin typeface="Arial" panose="020B0604020202020204" pitchFamily="34" charset="0"/>
                <a:cs typeface="Arial" panose="020B0604020202020204" pitchFamily="34" charset="0"/>
              </a:rPr>
              <a:t>s in your local area? </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LA4. Generally, how satisfied or dissatisfied are you with…?</a:t>
            </a:r>
            <a:r>
              <a:rPr lang="en-GB" sz="1000">
                <a:solidFill>
                  <a:srgbClr val="FFFFFF">
                    <a:lumMod val="50000"/>
                  </a:srgbClr>
                </a:solidFill>
                <a:latin typeface="Arial" panose="020B0604020202020204" pitchFamily="34" charset="0"/>
                <a:cs typeface="Arial" panose="020B0604020202020204" pitchFamily="34" charset="0"/>
              </a:rPr>
              <a:t> </a:t>
            </a:r>
            <a:r>
              <a:rPr kumimoji="0" lang="en-GB" sz="1000" b="0" i="0" u="none" strike="noStrike" kern="1200" cap="none" spc="0" normalizeH="0" baseline="0" noProof="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S15, 1517</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32202" y="6357383"/>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dirty="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96</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8" name="Right Brace 27">
            <a:extLst>
              <a:ext uri="{FF2B5EF4-FFF2-40B4-BE49-F238E27FC236}">
                <a16:creationId xmlns:a16="http://schemas.microsoft.com/office/drawing/2014/main" id="{42DFC551-E1BA-EA67-184B-338EB3EE2172}"/>
              </a:ext>
              <a:ext uri="{C183D7F6-B498-43B3-948B-1728B52AA6E4}">
                <adec:decorative xmlns:adec="http://schemas.microsoft.com/office/drawing/2017/decorative" val="1"/>
              </a:ext>
            </a:extLst>
          </p:cNvPr>
          <p:cNvSpPr/>
          <p:nvPr/>
        </p:nvSpPr>
        <p:spPr>
          <a:xfrm>
            <a:off x="4086932" y="1877988"/>
            <a:ext cx="224654" cy="1978019"/>
          </a:xfrm>
          <a:prstGeom prst="rightBrace">
            <a:avLst>
              <a:gd name="adj1" fmla="val 7531"/>
              <a:gd name="adj2" fmla="val 50487"/>
            </a:avLst>
          </a:prstGeom>
          <a:ln w="15875">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a:extLst>
              <a:ext uri="{FF2B5EF4-FFF2-40B4-BE49-F238E27FC236}">
                <a16:creationId xmlns:a16="http://schemas.microsoft.com/office/drawing/2014/main" id="{7FB1EDE3-032D-C8FA-0303-BBDDBDBF20BB}"/>
              </a:ext>
              <a:ext uri="{C183D7F6-B498-43B3-948B-1728B52AA6E4}">
                <adec:decorative xmlns:adec="http://schemas.microsoft.com/office/drawing/2017/decorative" val="1"/>
              </a:ext>
            </a:extLst>
          </p:cNvPr>
          <p:cNvSpPr txBox="1"/>
          <p:nvPr/>
        </p:nvSpPr>
        <p:spPr>
          <a:xfrm>
            <a:off x="4228018" y="2721372"/>
            <a:ext cx="920681" cy="307777"/>
          </a:xfrm>
          <a:prstGeom prst="rect">
            <a:avLst/>
          </a:prstGeom>
          <a:noFill/>
        </p:spPr>
        <p:txBody>
          <a:bodyPr wrap="square" rtlCol="0">
            <a:spAutoFit/>
          </a:bodyPr>
          <a:lstStyle/>
          <a:p>
            <a:pPr algn="ctr"/>
            <a:r>
              <a:rPr lang="en-GB" sz="1400">
                <a:solidFill>
                  <a:srgbClr val="5C5B5A"/>
                </a:solidFill>
                <a:latin typeface="Arial"/>
              </a:rPr>
              <a:t>58%</a:t>
            </a:r>
          </a:p>
        </p:txBody>
      </p:sp>
    </p:spTree>
    <p:custDataLst>
      <p:tags r:id="rId1"/>
    </p:custDataLst>
    <p:extLst>
      <p:ext uri="{BB962C8B-B14F-4D97-AF65-F5344CB8AC3E}">
        <p14:creationId xmlns:p14="http://schemas.microsoft.com/office/powerpoint/2010/main" val="6799950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42F50-4818-3B72-3301-80D6191E6502}"/>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1C3A07E4-12D1-321A-C2DA-4CA44146B4AE}"/>
              </a:ext>
            </a:extLst>
          </p:cNvPr>
          <p:cNvSpPr txBox="1">
            <a:spLocks noGrp="1"/>
          </p:cNvSpPr>
          <p:nvPr>
            <p:ph type="title" idx="4294967295"/>
          </p:nvPr>
        </p:nvSpPr>
        <p:spPr>
          <a:xfrm>
            <a:off x="352105" y="168100"/>
            <a:ext cx="11443020" cy="1015663"/>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5C5B5A"/>
                </a:solidFill>
                <a:effectLst/>
                <a:uLnTx/>
                <a:uFillTx/>
                <a:latin typeface="Arial"/>
                <a:ea typeface="+mn-ea"/>
                <a:cs typeface="+mn-cs"/>
              </a:rPr>
              <a:t>As a result of cost-of-living increases, around 9 in 10 respondents said they continue to </a:t>
            </a:r>
            <a:r>
              <a:rPr kumimoji="0" lang="en-GB" sz="1800" b="1" i="0" u="none" strike="noStrike" kern="1200" cap="none" spc="0" normalizeH="0" baseline="0" noProof="0">
                <a:ln>
                  <a:noFill/>
                </a:ln>
                <a:solidFill>
                  <a:srgbClr val="009690"/>
                </a:solidFill>
                <a:effectLst/>
                <a:uLnTx/>
                <a:uFillTx/>
                <a:latin typeface="Arial"/>
                <a:ea typeface="+mn-ea"/>
                <a:cs typeface="+mn-cs"/>
              </a:rPr>
              <a:t>take actions to save money </a:t>
            </a:r>
            <a:r>
              <a:rPr kumimoji="0" lang="en-GB" sz="1800" b="1" i="0" u="none" strike="noStrike" kern="1200" cap="none" spc="0" normalizeH="0" baseline="0" noProof="0">
                <a:ln>
                  <a:noFill/>
                </a:ln>
                <a:solidFill>
                  <a:srgbClr val="5C5B5A"/>
                </a:solidFill>
                <a:effectLst/>
                <a:uLnTx/>
                <a:uFillTx/>
                <a:latin typeface="Arial"/>
                <a:ea typeface="+mn-ea"/>
                <a:cs typeface="+mn-cs"/>
              </a:rPr>
              <a:t>(87%). </a:t>
            </a:r>
            <a:r>
              <a:rPr lang="en-GB" sz="1800">
                <a:ea typeface="+mn-ea"/>
                <a:cs typeface="+mn-cs"/>
              </a:rPr>
              <a:t>More people are cycling more to save money this wave, whilst fewer are cutting back on non-essential journeys on public transport</a:t>
            </a:r>
            <a:endParaRPr kumimoji="0" lang="en-GB" sz="1800" b="1" i="0" u="none" strike="noStrike" kern="1200" cap="none" spc="0" normalizeH="0" baseline="0" noProof="0">
              <a:ln>
                <a:noFill/>
              </a:ln>
              <a:solidFill>
                <a:srgbClr val="5C5B5A"/>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a:ln>
                <a:noFill/>
              </a:ln>
              <a:solidFill>
                <a:srgbClr val="5C5B5A"/>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id="{47F5FE53-CAC4-25E0-F3AC-9DF2F1E4E31F}"/>
              </a:ext>
              <a:ext uri="{C183D7F6-B498-43B3-948B-1728B52AA6E4}">
                <adec:decorative xmlns:adec="http://schemas.microsoft.com/office/drawing/2017/decorative" val="1"/>
              </a:ext>
            </a:extLst>
          </p:cNvPr>
          <p:cNvSpPr/>
          <p:nvPr/>
        </p:nvSpPr>
        <p:spPr>
          <a:xfrm>
            <a:off x="64505" y="1587765"/>
            <a:ext cx="2567708" cy="840393"/>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50000"/>
                  </a:schemeClr>
                </a:solidFill>
              </a:rPr>
              <a:t>Cutting back on non-essential journeys in my vehicle* </a:t>
            </a:r>
            <a:endParaRPr lang="en-US" sz="1400" b="1">
              <a:solidFill>
                <a:schemeClr val="accent1">
                  <a:lumMod val="50000"/>
                </a:schemeClr>
              </a:solidFill>
            </a:endParaRPr>
          </a:p>
        </p:txBody>
      </p:sp>
      <p:sp>
        <p:nvSpPr>
          <p:cNvPr id="7" name="Rectangle: Rounded Corners 6">
            <a:extLst>
              <a:ext uri="{FF2B5EF4-FFF2-40B4-BE49-F238E27FC236}">
                <a16:creationId xmlns:a16="http://schemas.microsoft.com/office/drawing/2014/main" id="{062247A9-A6EA-7EE6-2AF7-C88C3E4A9D64}"/>
              </a:ext>
              <a:ext uri="{C183D7F6-B498-43B3-948B-1728B52AA6E4}">
                <adec:decorative xmlns:adec="http://schemas.microsoft.com/office/drawing/2017/decorative" val="1"/>
              </a:ext>
            </a:extLst>
          </p:cNvPr>
          <p:cNvSpPr/>
          <p:nvPr/>
        </p:nvSpPr>
        <p:spPr>
          <a:xfrm>
            <a:off x="102682" y="2460334"/>
            <a:ext cx="2669308" cy="547422"/>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1">
                    <a:lumMod val="75000"/>
                  </a:schemeClr>
                </a:solidFill>
              </a:rPr>
              <a:t>Walking more to save money </a:t>
            </a:r>
            <a:endParaRPr lang="en-US" sz="1400" b="1">
              <a:solidFill>
                <a:schemeClr val="accent1">
                  <a:lumMod val="75000"/>
                </a:schemeClr>
              </a:solidFill>
            </a:endParaRPr>
          </a:p>
        </p:txBody>
      </p:sp>
      <p:sp>
        <p:nvSpPr>
          <p:cNvPr id="6" name="Rectangle: Rounded Corners 5">
            <a:extLst>
              <a:ext uri="{FF2B5EF4-FFF2-40B4-BE49-F238E27FC236}">
                <a16:creationId xmlns:a16="http://schemas.microsoft.com/office/drawing/2014/main" id="{BE2256FD-FE3E-258F-823F-DF74B5B027F8}"/>
              </a:ext>
              <a:ext uri="{C183D7F6-B498-43B3-948B-1728B52AA6E4}">
                <adec:decorative xmlns:adec="http://schemas.microsoft.com/office/drawing/2017/decorative" val="1"/>
              </a:ext>
            </a:extLst>
          </p:cNvPr>
          <p:cNvSpPr/>
          <p:nvPr/>
        </p:nvSpPr>
        <p:spPr>
          <a:xfrm>
            <a:off x="64505" y="3086653"/>
            <a:ext cx="2567709" cy="799314"/>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lumMod val="75000"/>
                  </a:schemeClr>
                </a:solidFill>
              </a:rPr>
              <a:t>Cutting back on non-essential journeys on public transport </a:t>
            </a:r>
            <a:endParaRPr lang="en-US" sz="1400" b="1">
              <a:solidFill>
                <a:schemeClr val="accent5">
                  <a:lumMod val="75000"/>
                </a:schemeClr>
              </a:solidFill>
            </a:endParaRPr>
          </a:p>
        </p:txBody>
      </p:sp>
      <p:sp>
        <p:nvSpPr>
          <p:cNvPr id="2" name="Rectangle: Rounded Corners 1">
            <a:extLst>
              <a:ext uri="{FF2B5EF4-FFF2-40B4-BE49-F238E27FC236}">
                <a16:creationId xmlns:a16="http://schemas.microsoft.com/office/drawing/2014/main" id="{76AB74D2-527C-49EE-3B4A-B7BE6C282A68}"/>
              </a:ext>
              <a:ext uri="{C183D7F6-B498-43B3-948B-1728B52AA6E4}">
                <adec:decorative xmlns:adec="http://schemas.microsoft.com/office/drawing/2017/decorative" val="1"/>
              </a:ext>
            </a:extLst>
          </p:cNvPr>
          <p:cNvSpPr/>
          <p:nvPr/>
        </p:nvSpPr>
        <p:spPr>
          <a:xfrm>
            <a:off x="235691" y="4612336"/>
            <a:ext cx="2301691" cy="517270"/>
          </a:xfrm>
          <a:prstGeom prst="round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5"/>
                </a:solidFill>
              </a:rPr>
              <a:t>Cycling more to save money</a:t>
            </a:r>
            <a:endParaRPr lang="en-US" sz="1400" b="1">
              <a:solidFill>
                <a:schemeClr val="accent5"/>
              </a:solidFill>
            </a:endParaRPr>
          </a:p>
        </p:txBody>
      </p:sp>
      <p:sp>
        <p:nvSpPr>
          <p:cNvPr id="12" name="TextBox 11">
            <a:extLst>
              <a:ext uri="{FF2B5EF4-FFF2-40B4-BE49-F238E27FC236}">
                <a16:creationId xmlns:a16="http://schemas.microsoft.com/office/drawing/2014/main" id="{2F2E3822-CB9B-6EDC-9317-A0A9555F38E2}"/>
              </a:ext>
              <a:ext uri="{C183D7F6-B498-43B3-948B-1728B52AA6E4}">
                <adec:decorative xmlns:adec="http://schemas.microsoft.com/office/drawing/2017/decorative" val="0"/>
              </a:ext>
            </a:extLst>
          </p:cNvPr>
          <p:cNvSpPr txBox="1"/>
          <p:nvPr/>
        </p:nvSpPr>
        <p:spPr>
          <a:xfrm>
            <a:off x="831908" y="1293540"/>
            <a:ext cx="10712143"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3" name="Chart 2" descr="Line chart showing different actions taken due to the cost of living with respect to travel. 25% are cutting back on non-essential journeys in their vehicle, the same as the GB benchmark. 24% are walking more to save money.">
            <a:extLst>
              <a:ext uri="{FF2B5EF4-FFF2-40B4-BE49-F238E27FC236}">
                <a16:creationId xmlns:a16="http://schemas.microsoft.com/office/drawing/2014/main" id="{459342E0-238E-F359-4E96-4A9FEBFFF7E3}"/>
              </a:ext>
            </a:extLst>
          </p:cNvPr>
          <p:cNvGraphicFramePr/>
          <p:nvPr>
            <p:extLst>
              <p:ext uri="{D42A27DB-BD31-4B8C-83A1-F6EECF244321}">
                <p14:modId xmlns:p14="http://schemas.microsoft.com/office/powerpoint/2010/main" val="4272371338"/>
              </p:ext>
            </p:extLst>
          </p:nvPr>
        </p:nvGraphicFramePr>
        <p:xfrm>
          <a:off x="1866924" y="1611003"/>
          <a:ext cx="10119711" cy="4498395"/>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4">
            <a:extLst>
              <a:ext uri="{FF2B5EF4-FFF2-40B4-BE49-F238E27FC236}">
                <a16:creationId xmlns:a16="http://schemas.microsoft.com/office/drawing/2014/main" id="{6D6F91BF-77E5-40DC-2428-18E95610808B}"/>
              </a:ext>
            </a:extLst>
          </p:cNvPr>
          <p:cNvSpPr txBox="1">
            <a:spLocks/>
          </p:cNvSpPr>
          <p:nvPr/>
        </p:nvSpPr>
        <p:spPr>
          <a:xfrm>
            <a:off x="10425130" y="246026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8" name="Footer Placeholder 4">
            <a:extLst>
              <a:ext uri="{FF2B5EF4-FFF2-40B4-BE49-F238E27FC236}">
                <a16:creationId xmlns:a16="http://schemas.microsoft.com/office/drawing/2014/main" id="{8AE5BA53-99AB-8CE8-2DEE-C95D0CAEA5DA}"/>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D3514EEF-75DC-3A83-CA2A-0214D2FC12A5}"/>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1,517 (All respondents).</a:t>
            </a:r>
          </a:p>
          <a:p>
            <a:pPr>
              <a:defRPr/>
            </a:pPr>
            <a:r>
              <a:rPr lang="en-GB" sz="100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7791AAA5-F82D-9B2D-2292-41118493384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97</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sp>
        <p:nvSpPr>
          <p:cNvPr id="20" name="Arrow: Down 19">
            <a:extLst>
              <a:ext uri="{FF2B5EF4-FFF2-40B4-BE49-F238E27FC236}">
                <a16:creationId xmlns:a16="http://schemas.microsoft.com/office/drawing/2014/main" id="{030B355F-5707-2207-A1C1-D26719754E7D}"/>
              </a:ext>
              <a:ext uri="{C183D7F6-B498-43B3-948B-1728B52AA6E4}">
                <adec:decorative xmlns:adec="http://schemas.microsoft.com/office/drawing/2017/decorative" val="1"/>
              </a:ext>
            </a:extLst>
          </p:cNvPr>
          <p:cNvSpPr/>
          <p:nvPr/>
        </p:nvSpPr>
        <p:spPr>
          <a:xfrm rot="10800000">
            <a:off x="11339045" y="468102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C0035B2C-B15D-C283-1D05-CB00FF3E36B7}"/>
              </a:ext>
              <a:ext uri="{C183D7F6-B498-43B3-948B-1728B52AA6E4}">
                <adec:decorative xmlns:adec="http://schemas.microsoft.com/office/drawing/2017/decorative" val="1"/>
              </a:ext>
            </a:extLst>
          </p:cNvPr>
          <p:cNvSpPr/>
          <p:nvPr/>
        </p:nvSpPr>
        <p:spPr>
          <a:xfrm>
            <a:off x="11370945" y="4003944"/>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DC5F0D45-2263-8240-66D9-215EE704E994}"/>
              </a:ext>
              <a:ext uri="{C183D7F6-B498-43B3-948B-1728B52AA6E4}">
                <adec:decorative xmlns:adec="http://schemas.microsoft.com/office/drawing/2017/decorative" val="1"/>
              </a:ext>
            </a:extLst>
          </p:cNvPr>
          <p:cNvGrpSpPr/>
          <p:nvPr/>
        </p:nvGrpSpPr>
        <p:grpSpPr>
          <a:xfrm>
            <a:off x="298310" y="5152735"/>
            <a:ext cx="2808115" cy="269304"/>
            <a:chOff x="229117" y="5927615"/>
            <a:chExt cx="2808115" cy="269304"/>
          </a:xfrm>
        </p:grpSpPr>
        <p:grpSp>
          <p:nvGrpSpPr>
            <p:cNvPr id="23" name="Group 22" descr="Green and Red arrows to signify when a statistic is significantly higher or lower than the previous survey.">
              <a:extLst>
                <a:ext uri="{FF2B5EF4-FFF2-40B4-BE49-F238E27FC236}">
                  <a16:creationId xmlns:a16="http://schemas.microsoft.com/office/drawing/2014/main" id="{C70C0BDB-095D-B4FE-F649-A6DD219A252A}"/>
                </a:ext>
              </a:extLst>
            </p:cNvPr>
            <p:cNvGrpSpPr/>
            <p:nvPr/>
          </p:nvGrpSpPr>
          <p:grpSpPr>
            <a:xfrm>
              <a:off x="229117" y="5927615"/>
              <a:ext cx="2808115" cy="269304"/>
              <a:chOff x="520117" y="5772736"/>
              <a:chExt cx="2808115" cy="269304"/>
            </a:xfrm>
          </p:grpSpPr>
          <p:sp>
            <p:nvSpPr>
              <p:cNvPr id="25" name="Arrow: Down 24">
                <a:extLst>
                  <a:ext uri="{FF2B5EF4-FFF2-40B4-BE49-F238E27FC236}">
                    <a16:creationId xmlns:a16="http://schemas.microsoft.com/office/drawing/2014/main" id="{5FB36F34-EBCD-B73C-31EF-23C40A735FA7}"/>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F159B5CD-0192-5305-12B9-75F4E7992876}"/>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4" name="Arrow: Down 23">
              <a:extLst>
                <a:ext uri="{FF2B5EF4-FFF2-40B4-BE49-F238E27FC236}">
                  <a16:creationId xmlns:a16="http://schemas.microsoft.com/office/drawing/2014/main" id="{1864148E-F64B-AAE0-DCF5-9D1460AB65CD}"/>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29250483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82794-24E9-2966-AAA2-E791D7FCD61D}"/>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EB53C2F1-04FC-FFD2-24A5-F03845B48822}"/>
              </a:ext>
            </a:extLst>
          </p:cNvPr>
          <p:cNvSpPr txBox="1">
            <a:spLocks noGrp="1"/>
          </p:cNvSpPr>
          <p:nvPr>
            <p:ph type="title" idx="4294967295"/>
          </p:nvPr>
        </p:nvSpPr>
        <p:spPr>
          <a:xfrm>
            <a:off x="391549" y="312380"/>
            <a:ext cx="11379186"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lang="en-GB" sz="1800">
                <a:ea typeface="+mn-ea"/>
                <a:cs typeface="+mn-cs"/>
              </a:rPr>
              <a:t>Respondents are less likely to be </a:t>
            </a:r>
            <a:r>
              <a:rPr lang="en-GB" sz="1800">
                <a:solidFill>
                  <a:srgbClr val="009690"/>
                </a:solidFill>
                <a:ea typeface="+mn-ea"/>
                <a:cs typeface="+mn-cs"/>
              </a:rPr>
              <a:t>spending less on non-essentials</a:t>
            </a:r>
            <a:r>
              <a:rPr lang="en-GB" sz="1800">
                <a:ea typeface="+mn-ea"/>
                <a:cs typeface="+mn-cs"/>
              </a:rPr>
              <a:t>, on </a:t>
            </a:r>
            <a:r>
              <a:rPr lang="en-GB" sz="1800">
                <a:solidFill>
                  <a:srgbClr val="009690"/>
                </a:solidFill>
                <a:ea typeface="+mn-ea"/>
                <a:cs typeface="+mn-cs"/>
              </a:rPr>
              <a:t>food shopping and essentials </a:t>
            </a:r>
            <a:r>
              <a:rPr lang="en-GB" sz="1800">
                <a:ea typeface="+mn-ea"/>
                <a:cs typeface="+mn-cs"/>
              </a:rPr>
              <a:t>and </a:t>
            </a:r>
            <a:r>
              <a:rPr lang="en-GB" sz="1800">
                <a:solidFill>
                  <a:srgbClr val="009690"/>
                </a:solidFill>
                <a:ea typeface="+mn-ea"/>
                <a:cs typeface="+mn-cs"/>
              </a:rPr>
              <a:t>shopping around more </a:t>
            </a:r>
            <a:r>
              <a:rPr lang="en-GB" sz="1800">
                <a:ea typeface="+mn-ea"/>
                <a:cs typeface="+mn-cs"/>
              </a:rPr>
              <a:t>since August. All other actions have remained largely in line</a:t>
            </a:r>
            <a:endParaRPr kumimoji="0" lang="en-GB" sz="1800" b="1" i="0" u="none" strike="noStrike" kern="1200" cap="none" spc="0" normalizeH="0" baseline="0" noProof="0">
              <a:ln>
                <a:noFill/>
              </a:ln>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8195EC24-FE7F-13C1-6656-EC18F55D074F}"/>
              </a:ext>
              <a:ext uri="{C183D7F6-B498-43B3-948B-1728B52AA6E4}">
                <adec:decorative xmlns:adec="http://schemas.microsoft.com/office/drawing/2017/decorative" val="1"/>
              </a:ext>
            </a:extLst>
          </p:cNvPr>
          <p:cNvSpPr/>
          <p:nvPr/>
        </p:nvSpPr>
        <p:spPr>
          <a:xfrm>
            <a:off x="-44363" y="1313163"/>
            <a:ext cx="2645546"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50000"/>
                  </a:schemeClr>
                </a:solidFill>
                <a:effectLst/>
              </a:rPr>
              <a:t>Spending less on non-essentials</a:t>
            </a:r>
            <a:r>
              <a:rPr lang="en-GB" sz="1400" b="1">
                <a:solidFill>
                  <a:schemeClr val="accent6">
                    <a:lumMod val="50000"/>
                  </a:schemeClr>
                </a:solidFill>
              </a:rPr>
              <a:t> </a:t>
            </a:r>
            <a:endParaRPr lang="en-US" sz="1400" b="1">
              <a:solidFill>
                <a:schemeClr val="accent6">
                  <a:lumMod val="50000"/>
                </a:schemeClr>
              </a:solidFill>
            </a:endParaRPr>
          </a:p>
        </p:txBody>
      </p:sp>
      <p:sp>
        <p:nvSpPr>
          <p:cNvPr id="2" name="Rectangle: Rounded Corners 1">
            <a:extLst>
              <a:ext uri="{FF2B5EF4-FFF2-40B4-BE49-F238E27FC236}">
                <a16:creationId xmlns:a16="http://schemas.microsoft.com/office/drawing/2014/main" id="{1E57D6C1-76B4-82FF-0E55-A356779A18EE}"/>
              </a:ext>
              <a:ext uri="{C183D7F6-B498-43B3-948B-1728B52AA6E4}">
                <adec:decorative xmlns:adec="http://schemas.microsoft.com/office/drawing/2017/decorative" val="1"/>
              </a:ext>
            </a:extLst>
          </p:cNvPr>
          <p:cNvSpPr/>
          <p:nvPr/>
        </p:nvSpPr>
        <p:spPr>
          <a:xfrm>
            <a:off x="63149" y="2591701"/>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00B050"/>
                </a:solidFill>
                <a:effectLst/>
                <a:latin typeface="+mn-lt"/>
                <a:ea typeface="+mn-ea"/>
                <a:cs typeface="+mn-cs"/>
              </a:rPr>
              <a:t>Shopping around more</a:t>
            </a:r>
            <a:r>
              <a:rPr lang="en-GB" sz="1400" b="1">
                <a:solidFill>
                  <a:srgbClr val="00B050"/>
                </a:solidFill>
              </a:rPr>
              <a:t> </a:t>
            </a:r>
            <a:endParaRPr lang="en-US" sz="1400" b="1">
              <a:solidFill>
                <a:srgbClr val="00B050"/>
              </a:solidFill>
            </a:endParaRPr>
          </a:p>
        </p:txBody>
      </p:sp>
      <p:sp>
        <p:nvSpPr>
          <p:cNvPr id="3" name="Rectangle: Rounded Corners 2">
            <a:extLst>
              <a:ext uri="{FF2B5EF4-FFF2-40B4-BE49-F238E27FC236}">
                <a16:creationId xmlns:a16="http://schemas.microsoft.com/office/drawing/2014/main" id="{38E5A664-2F70-E06A-920C-767D4B16FB2C}"/>
              </a:ext>
              <a:ext uri="{C183D7F6-B498-43B3-948B-1728B52AA6E4}">
                <adec:decorative xmlns:adec="http://schemas.microsoft.com/office/drawing/2017/decorative" val="1"/>
              </a:ext>
            </a:extLst>
          </p:cNvPr>
          <p:cNvSpPr/>
          <p:nvPr/>
        </p:nvSpPr>
        <p:spPr>
          <a:xfrm>
            <a:off x="110719" y="1557197"/>
            <a:ext cx="2370100" cy="51726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chemeClr val="accent6">
                    <a:lumMod val="75000"/>
                  </a:schemeClr>
                </a:solidFill>
                <a:effectLst/>
                <a:latin typeface="+mn-lt"/>
                <a:ea typeface="+mn-ea"/>
                <a:cs typeface="+mn-cs"/>
              </a:rPr>
              <a:t>Using less fuel such as gas or electricity in my home</a:t>
            </a:r>
            <a:r>
              <a:rPr lang="en-GB" sz="1400" b="1">
                <a:solidFill>
                  <a:schemeClr val="accent6">
                    <a:lumMod val="75000"/>
                  </a:schemeClr>
                </a:solidFill>
              </a:rPr>
              <a:t> </a:t>
            </a:r>
            <a:endParaRPr lang="en-US" sz="1400" b="1">
              <a:solidFill>
                <a:schemeClr val="accent6">
                  <a:lumMod val="75000"/>
                </a:schemeClr>
              </a:solidFill>
            </a:endParaRPr>
          </a:p>
        </p:txBody>
      </p:sp>
      <p:sp>
        <p:nvSpPr>
          <p:cNvPr id="11" name="Rectangle: Rounded Corners 10">
            <a:extLst>
              <a:ext uri="{FF2B5EF4-FFF2-40B4-BE49-F238E27FC236}">
                <a16:creationId xmlns:a16="http://schemas.microsoft.com/office/drawing/2014/main" id="{BB2E64D0-028E-8590-A882-2F8CEE104033}"/>
              </a:ext>
              <a:ext uri="{C183D7F6-B498-43B3-948B-1728B52AA6E4}">
                <adec:decorative xmlns:adec="http://schemas.microsoft.com/office/drawing/2017/decorative" val="1"/>
              </a:ext>
            </a:extLst>
          </p:cNvPr>
          <p:cNvSpPr/>
          <p:nvPr/>
        </p:nvSpPr>
        <p:spPr>
          <a:xfrm>
            <a:off x="67729" y="2035850"/>
            <a:ext cx="2370100" cy="51722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7030A0"/>
                </a:solidFill>
                <a:effectLst/>
              </a:rPr>
              <a:t>Spending less on food shopping and essentials</a:t>
            </a:r>
            <a:r>
              <a:rPr lang="en-GB" sz="1400" b="1">
                <a:solidFill>
                  <a:srgbClr val="7030A0"/>
                </a:solidFill>
              </a:rPr>
              <a:t> </a:t>
            </a:r>
            <a:endParaRPr lang="en-US" sz="1400" b="1">
              <a:solidFill>
                <a:srgbClr val="7030A0"/>
              </a:solidFill>
            </a:endParaRPr>
          </a:p>
        </p:txBody>
      </p:sp>
      <p:sp>
        <p:nvSpPr>
          <p:cNvPr id="18" name="Rectangle: Rounded Corners 17">
            <a:extLst>
              <a:ext uri="{FF2B5EF4-FFF2-40B4-BE49-F238E27FC236}">
                <a16:creationId xmlns:a16="http://schemas.microsoft.com/office/drawing/2014/main" id="{7120DFBA-3957-4082-2B94-6BFCC5455750}"/>
              </a:ext>
              <a:ext uri="{C183D7F6-B498-43B3-948B-1728B52AA6E4}">
                <adec:decorative xmlns:adec="http://schemas.microsoft.com/office/drawing/2017/decorative" val="1"/>
              </a:ext>
            </a:extLst>
          </p:cNvPr>
          <p:cNvSpPr/>
          <p:nvPr/>
        </p:nvSpPr>
        <p:spPr>
          <a:xfrm>
            <a:off x="46681" y="3077586"/>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9F5FCF"/>
                </a:solidFill>
              </a:rPr>
              <a:t>Making energy efficiency improvements to my home*</a:t>
            </a:r>
            <a:endParaRPr lang="en-US" sz="1400" b="1">
              <a:solidFill>
                <a:srgbClr val="9F5FCF"/>
              </a:solidFill>
            </a:endParaRPr>
          </a:p>
        </p:txBody>
      </p:sp>
      <p:sp>
        <p:nvSpPr>
          <p:cNvPr id="15" name="Rectangle: Rounded Corners 14">
            <a:extLst>
              <a:ext uri="{FF2B5EF4-FFF2-40B4-BE49-F238E27FC236}">
                <a16:creationId xmlns:a16="http://schemas.microsoft.com/office/drawing/2014/main" id="{0A9D7B87-2E0D-E3BC-CC37-32B2824C77A0}"/>
              </a:ext>
              <a:ext uri="{C183D7F6-B498-43B3-948B-1728B52AA6E4}">
                <adec:decorative xmlns:adec="http://schemas.microsoft.com/office/drawing/2017/decorative" val="1"/>
              </a:ext>
            </a:extLst>
          </p:cNvPr>
          <p:cNvSpPr/>
          <p:nvPr/>
        </p:nvSpPr>
        <p:spPr>
          <a:xfrm>
            <a:off x="0" y="4073409"/>
            <a:ext cx="2379261" cy="517219"/>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i="0" u="none" strike="noStrike">
                <a:solidFill>
                  <a:srgbClr val="9999FF"/>
                </a:solidFill>
                <a:effectLst/>
                <a:latin typeface="+mn-lt"/>
                <a:ea typeface="+mn-ea"/>
                <a:cs typeface="+mn-cs"/>
              </a:rPr>
              <a:t>Cutting back on home broadband or mobile data plans</a:t>
            </a:r>
            <a:endParaRPr lang="en-US" sz="1400" b="1">
              <a:solidFill>
                <a:srgbClr val="9999FF"/>
              </a:solidFill>
            </a:endParaRPr>
          </a:p>
        </p:txBody>
      </p:sp>
      <p:sp>
        <p:nvSpPr>
          <p:cNvPr id="29" name="TextBox 28">
            <a:extLst>
              <a:ext uri="{FF2B5EF4-FFF2-40B4-BE49-F238E27FC236}">
                <a16:creationId xmlns:a16="http://schemas.microsoft.com/office/drawing/2014/main" id="{99FC57CB-B762-FCAB-5B02-8B641ED4E1F1}"/>
              </a:ext>
              <a:ext uri="{C183D7F6-B498-43B3-948B-1728B52AA6E4}">
                <adec:decorative xmlns:adec="http://schemas.microsoft.com/office/drawing/2017/decorative" val="0"/>
              </a:ext>
            </a:extLst>
          </p:cNvPr>
          <p:cNvSpPr txBox="1"/>
          <p:nvPr/>
        </p:nvSpPr>
        <p:spPr>
          <a:xfrm>
            <a:off x="2064472" y="1082655"/>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13" name="Chart 12" descr="Line chart showing different actions taken due to the cost of living with respect to shopping and spending. 52% are spending less on non-essentials, compared to 61% GB average. 43% are shopping around more, compared to 48% GB average.">
            <a:extLst>
              <a:ext uri="{FF2B5EF4-FFF2-40B4-BE49-F238E27FC236}">
                <a16:creationId xmlns:a16="http://schemas.microsoft.com/office/drawing/2014/main" id="{935AB870-3171-6CCE-1330-F41F40F0C440}"/>
              </a:ext>
            </a:extLst>
          </p:cNvPr>
          <p:cNvGraphicFramePr/>
          <p:nvPr>
            <p:extLst>
              <p:ext uri="{D42A27DB-BD31-4B8C-83A1-F6EECF244321}">
                <p14:modId xmlns:p14="http://schemas.microsoft.com/office/powerpoint/2010/main" val="2600886516"/>
              </p:ext>
            </p:extLst>
          </p:nvPr>
        </p:nvGraphicFramePr>
        <p:xfrm>
          <a:off x="2379261" y="1413946"/>
          <a:ext cx="9657035" cy="4605017"/>
        </p:xfrm>
        <a:graphic>
          <a:graphicData uri="http://schemas.openxmlformats.org/drawingml/2006/chart">
            <c:chart xmlns:c="http://schemas.openxmlformats.org/drawingml/2006/chart" xmlns:r="http://schemas.openxmlformats.org/officeDocument/2006/relationships" r:id="rId4"/>
          </a:graphicData>
        </a:graphic>
      </p:graphicFrame>
      <p:sp>
        <p:nvSpPr>
          <p:cNvPr id="12" name="Footer Placeholder 4">
            <a:extLst>
              <a:ext uri="{FF2B5EF4-FFF2-40B4-BE49-F238E27FC236}">
                <a16:creationId xmlns:a16="http://schemas.microsoft.com/office/drawing/2014/main" id="{9E3AFC66-AC50-2A3D-7C1C-321EFE8DD682}"/>
              </a:ext>
              <a:ext uri="{C183D7F6-B498-43B3-948B-1728B52AA6E4}">
                <adec:decorative xmlns:adec="http://schemas.microsoft.com/office/drawing/2017/decorative" val="1"/>
              </a:ext>
            </a:extLst>
          </p:cNvPr>
          <p:cNvSpPr txBox="1">
            <a:spLocks/>
          </p:cNvSpPr>
          <p:nvPr/>
        </p:nvSpPr>
        <p:spPr>
          <a:xfrm>
            <a:off x="10424821" y="1508824"/>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Footer Placeholder 4">
            <a:extLst>
              <a:ext uri="{FF2B5EF4-FFF2-40B4-BE49-F238E27FC236}">
                <a16:creationId xmlns:a16="http://schemas.microsoft.com/office/drawing/2014/main" id="{AFE9D90C-0F94-5724-8881-A23DB69CD0CC}"/>
              </a:ext>
            </a:extLst>
          </p:cNvPr>
          <p:cNvSpPr txBox="1">
            <a:spLocks/>
          </p:cNvSpPr>
          <p:nvPr/>
        </p:nvSpPr>
        <p:spPr>
          <a:xfrm>
            <a:off x="-44370" y="592910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C0A35D4D-37AE-1917-6326-501332568CF6}"/>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1,517 (All respondents). </a:t>
            </a:r>
          </a:p>
          <a:p>
            <a:pPr>
              <a:defRPr/>
            </a:pPr>
            <a:r>
              <a:rPr lang="en-GB" sz="1000">
                <a:solidFill>
                  <a:srgbClr val="FFFFFF">
                    <a:lumMod val="50000"/>
                  </a:srgbClr>
                </a:solidFill>
                <a:latin typeface="Arial"/>
                <a:cs typeface="Arial" panose="020B0604020202020204" pitchFamily="34" charset="0"/>
              </a:rPr>
              <a:t>*Not asked in S9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BB4B9F29-41E3-4741-BE5E-40CB81591D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20" name="Group 19">
            <a:extLst>
              <a:ext uri="{FF2B5EF4-FFF2-40B4-BE49-F238E27FC236}">
                <a16:creationId xmlns:a16="http://schemas.microsoft.com/office/drawing/2014/main" id="{81E71832-A556-4C3B-866E-1A7B72E19C19}"/>
              </a:ext>
              <a:ext uri="{C183D7F6-B498-43B3-948B-1728B52AA6E4}">
                <adec:decorative xmlns:adec="http://schemas.microsoft.com/office/drawing/2017/decorative" val="1"/>
              </a:ext>
            </a:extLst>
          </p:cNvPr>
          <p:cNvGrpSpPr/>
          <p:nvPr/>
        </p:nvGrpSpPr>
        <p:grpSpPr>
          <a:xfrm>
            <a:off x="298310" y="5152735"/>
            <a:ext cx="2808115" cy="269304"/>
            <a:chOff x="229117" y="5927615"/>
            <a:chExt cx="2808115" cy="269304"/>
          </a:xfrm>
        </p:grpSpPr>
        <p:grpSp>
          <p:nvGrpSpPr>
            <p:cNvPr id="22" name="Group 21" descr="Green and Red arrows to signify when a statistic is significantly higher or lower than the previous survey.">
              <a:extLst>
                <a:ext uri="{FF2B5EF4-FFF2-40B4-BE49-F238E27FC236}">
                  <a16:creationId xmlns:a16="http://schemas.microsoft.com/office/drawing/2014/main" id="{CFCF2CA1-52D9-2F1A-ED33-0E5BDE434FA2}"/>
                </a:ext>
              </a:extLst>
            </p:cNvPr>
            <p:cNvGrpSpPr/>
            <p:nvPr/>
          </p:nvGrpSpPr>
          <p:grpSpPr>
            <a:xfrm>
              <a:off x="229117" y="5927615"/>
              <a:ext cx="2808115" cy="269304"/>
              <a:chOff x="520117" y="5772736"/>
              <a:chExt cx="2808115" cy="269304"/>
            </a:xfrm>
          </p:grpSpPr>
          <p:sp>
            <p:nvSpPr>
              <p:cNvPr id="24" name="Arrow: Down 23">
                <a:extLst>
                  <a:ext uri="{FF2B5EF4-FFF2-40B4-BE49-F238E27FC236}">
                    <a16:creationId xmlns:a16="http://schemas.microsoft.com/office/drawing/2014/main" id="{6713949F-757B-8E96-96B7-BCB7538C8451}"/>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TextBox 24">
                <a:extLst>
                  <a:ext uri="{FF2B5EF4-FFF2-40B4-BE49-F238E27FC236}">
                    <a16:creationId xmlns:a16="http://schemas.microsoft.com/office/drawing/2014/main" id="{F32BD0BE-9FA6-9B13-4867-3CDAAD07B817}"/>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23" name="Arrow: Down 22">
              <a:extLst>
                <a:ext uri="{FF2B5EF4-FFF2-40B4-BE49-F238E27FC236}">
                  <a16:creationId xmlns:a16="http://schemas.microsoft.com/office/drawing/2014/main" id="{4F7A3B44-1839-CBAA-1BE3-B5CAC30503E3}"/>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26" name="Arrow: Down 25">
            <a:extLst>
              <a:ext uri="{FF2B5EF4-FFF2-40B4-BE49-F238E27FC236}">
                <a16:creationId xmlns:a16="http://schemas.microsoft.com/office/drawing/2014/main" id="{EEBD0AED-90F4-EFB4-127B-AEF1A2E27E0C}"/>
              </a:ext>
              <a:ext uri="{C183D7F6-B498-43B3-948B-1728B52AA6E4}">
                <adec:decorative xmlns:adec="http://schemas.microsoft.com/office/drawing/2017/decorative" val="1"/>
              </a:ext>
            </a:extLst>
          </p:cNvPr>
          <p:cNvSpPr/>
          <p:nvPr/>
        </p:nvSpPr>
        <p:spPr>
          <a:xfrm>
            <a:off x="11770735" y="2677598"/>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9B6496A3-A9EA-FF08-9096-603C240119B0}"/>
              </a:ext>
              <a:ext uri="{C183D7F6-B498-43B3-948B-1728B52AA6E4}">
                <adec:decorative xmlns:adec="http://schemas.microsoft.com/office/drawing/2017/decorative" val="1"/>
              </a:ext>
            </a:extLst>
          </p:cNvPr>
          <p:cNvSpPr/>
          <p:nvPr/>
        </p:nvSpPr>
        <p:spPr>
          <a:xfrm>
            <a:off x="11770735" y="3400083"/>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0AC31581-6C7A-8CDA-57CE-0334E5BBE99C}"/>
              </a:ext>
              <a:ext uri="{C183D7F6-B498-43B3-948B-1728B52AA6E4}">
                <adec:decorative xmlns:adec="http://schemas.microsoft.com/office/drawing/2017/decorative" val="1"/>
              </a:ext>
            </a:extLst>
          </p:cNvPr>
          <p:cNvSpPr/>
          <p:nvPr/>
        </p:nvSpPr>
        <p:spPr>
          <a:xfrm>
            <a:off x="11770541" y="2231846"/>
            <a:ext cx="159391" cy="180961"/>
          </a:xfrm>
          <a:prstGeom prst="downArrow">
            <a:avLst/>
          </a:prstGeom>
          <a:solidFill>
            <a:schemeClr val="accent1"/>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554575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28C2C-B374-580C-DF14-9BA063D5A3CC}"/>
            </a:ext>
          </a:extLst>
        </p:cNvPr>
        <p:cNvGrpSpPr/>
        <p:nvPr/>
      </p:nvGrpSpPr>
      <p:grpSpPr>
        <a:xfrm>
          <a:off x="0" y="0"/>
          <a:ext cx="0" cy="0"/>
          <a:chOff x="0" y="0"/>
          <a:chExt cx="0" cy="0"/>
        </a:xfrm>
      </p:grpSpPr>
      <p:sp>
        <p:nvSpPr>
          <p:cNvPr id="5" name="Title 3">
            <a:extLst>
              <a:ext uri="{FF2B5EF4-FFF2-40B4-BE49-F238E27FC236}">
                <a16:creationId xmlns:a16="http://schemas.microsoft.com/office/drawing/2014/main" id="{5213DBE9-A87C-566F-9D06-60CF59667123}"/>
              </a:ext>
            </a:extLst>
          </p:cNvPr>
          <p:cNvSpPr txBox="1">
            <a:spLocks noGrp="1"/>
          </p:cNvSpPr>
          <p:nvPr>
            <p:ph type="title" idx="4294967295"/>
          </p:nvPr>
        </p:nvSpPr>
        <p:spPr>
          <a:xfrm>
            <a:off x="619093" y="401833"/>
            <a:ext cx="11421249" cy="553998"/>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a:lnSpc>
                <a:spcPct val="100000"/>
              </a:lnSpc>
              <a:spcBef>
                <a:spcPts val="0"/>
              </a:spcBef>
              <a:buNone/>
              <a:defRPr sz="2000" b="1">
                <a:solidFill>
                  <a:srgbClr val="5C5B5A"/>
                </a:solidFill>
                <a:latin typeface="Arial"/>
              </a:defRPr>
            </a:lvl1pPr>
          </a:lstStyle>
          <a:p>
            <a:pPr>
              <a:defRPr/>
            </a:pPr>
            <a:r>
              <a:rPr lang="en-GB" sz="1800">
                <a:ea typeface="+mn-ea"/>
                <a:cs typeface="+mn-cs"/>
              </a:rPr>
              <a:t>A quarter of </a:t>
            </a:r>
            <a:r>
              <a:rPr kumimoji="0" lang="en-GB" sz="1800" b="1" i="0" u="none" strike="noStrike" kern="1200" cap="none" spc="0" normalizeH="0" baseline="0" noProof="0">
                <a:ln>
                  <a:noFill/>
                </a:ln>
                <a:solidFill>
                  <a:srgbClr val="5C5B5A"/>
                </a:solidFill>
                <a:effectLst/>
                <a:uLnTx/>
                <a:uFillTx/>
                <a:latin typeface="Arial"/>
                <a:ea typeface="+mn-ea"/>
                <a:cs typeface="+mn-cs"/>
              </a:rPr>
              <a:t>respondents are </a:t>
            </a:r>
            <a:r>
              <a:rPr kumimoji="0" lang="en-GB" sz="1800" b="1" i="0" u="none" strike="noStrike" kern="1200" cap="none" spc="0" normalizeH="0" baseline="0" noProof="0">
                <a:ln>
                  <a:noFill/>
                </a:ln>
                <a:solidFill>
                  <a:srgbClr val="009690"/>
                </a:solidFill>
                <a:effectLst/>
                <a:uLnTx/>
                <a:uFillTx/>
                <a:latin typeface="Arial"/>
                <a:ea typeface="+mn-ea"/>
                <a:cs typeface="+mn-cs"/>
              </a:rPr>
              <a:t>using their savings </a:t>
            </a:r>
            <a:r>
              <a:rPr kumimoji="0" lang="en-GB" sz="1800" b="1" i="0" u="none" strike="noStrike" kern="1200" cap="none" spc="0" normalizeH="0" baseline="0" noProof="0">
                <a:ln>
                  <a:noFill/>
                </a:ln>
                <a:solidFill>
                  <a:srgbClr val="5C5B5A"/>
                </a:solidFill>
                <a:effectLst/>
                <a:uLnTx/>
                <a:uFillTx/>
                <a:latin typeface="Arial"/>
                <a:ea typeface="+mn-ea"/>
                <a:cs typeface="+mn-cs"/>
              </a:rPr>
              <a:t>due to the increased cost of living – no change since August</a:t>
            </a:r>
            <a:r>
              <a:rPr lang="en-GB" sz="1800">
                <a:ea typeface="+mn-ea"/>
                <a:cs typeface="+mn-cs"/>
              </a:rPr>
              <a:t> </a:t>
            </a:r>
            <a:r>
              <a:rPr kumimoji="0" lang="en-GB" sz="1800" b="1" i="0" u="none" strike="noStrike" kern="1200" cap="none" spc="0" normalizeH="0" baseline="0" noProof="0">
                <a:ln>
                  <a:noFill/>
                </a:ln>
                <a:solidFill>
                  <a:srgbClr val="5C5B5A"/>
                </a:solidFill>
                <a:effectLst/>
                <a:uLnTx/>
                <a:uFillTx/>
                <a:latin typeface="Arial"/>
                <a:ea typeface="+mn-ea"/>
                <a:cs typeface="+mn-cs"/>
              </a:rPr>
              <a:t>2024. These measures are in line with previous surveys and with the GB average</a:t>
            </a:r>
          </a:p>
        </p:txBody>
      </p:sp>
      <p:sp>
        <p:nvSpPr>
          <p:cNvPr id="25" name="TextBox 24">
            <a:extLst>
              <a:ext uri="{FF2B5EF4-FFF2-40B4-BE49-F238E27FC236}">
                <a16:creationId xmlns:a16="http://schemas.microsoft.com/office/drawing/2014/main" id="{680EF171-3D48-8E70-3D83-01F97DFBA43A}"/>
              </a:ext>
              <a:ext uri="{C183D7F6-B498-43B3-948B-1728B52AA6E4}">
                <adec:decorative xmlns:adec="http://schemas.microsoft.com/office/drawing/2017/decorative" val="0"/>
              </a:ext>
            </a:extLst>
          </p:cNvPr>
          <p:cNvSpPr txBox="1"/>
          <p:nvPr/>
        </p:nvSpPr>
        <p:spPr>
          <a:xfrm>
            <a:off x="2312300" y="1602697"/>
            <a:ext cx="8063056"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5C5B5A"/>
                </a:solidFill>
                <a:effectLst/>
                <a:uLnTx/>
                <a:uFillTx/>
                <a:latin typeface="Arial"/>
                <a:ea typeface="+mn-ea"/>
                <a:cs typeface="+mn-cs"/>
              </a:rPr>
              <a:t>Which of these, if any, are you doing because of the increases in the cost of living?</a:t>
            </a:r>
          </a:p>
        </p:txBody>
      </p:sp>
      <p:graphicFrame>
        <p:nvGraphicFramePr>
          <p:cNvPr id="8" name="Chart 7" descr="Line chart showing different actions taken due to the cost of living with respect to credit and support. 27% are using their savings, compared to 26% of the GB average. 12% are checking that they are benefitting from all the financial support available to them. ">
            <a:extLst>
              <a:ext uri="{FF2B5EF4-FFF2-40B4-BE49-F238E27FC236}">
                <a16:creationId xmlns:a16="http://schemas.microsoft.com/office/drawing/2014/main" id="{A0D2A07A-CBBF-E4BA-F4D2-E06327272AF2}"/>
              </a:ext>
            </a:extLst>
          </p:cNvPr>
          <p:cNvGraphicFramePr/>
          <p:nvPr>
            <p:extLst>
              <p:ext uri="{D42A27DB-BD31-4B8C-83A1-F6EECF244321}">
                <p14:modId xmlns:p14="http://schemas.microsoft.com/office/powerpoint/2010/main" val="212641676"/>
              </p:ext>
            </p:extLst>
          </p:nvPr>
        </p:nvGraphicFramePr>
        <p:xfrm>
          <a:off x="298015" y="679050"/>
          <a:ext cx="11738287" cy="5276709"/>
        </p:xfrm>
        <a:graphic>
          <a:graphicData uri="http://schemas.openxmlformats.org/drawingml/2006/chart">
            <c:chart xmlns:c="http://schemas.openxmlformats.org/drawingml/2006/chart" xmlns:r="http://schemas.openxmlformats.org/officeDocument/2006/relationships" r:id="rId4"/>
          </a:graphicData>
        </a:graphic>
      </p:graphicFrame>
      <p:sp>
        <p:nvSpPr>
          <p:cNvPr id="17" name="Footer Placeholder 4">
            <a:extLst>
              <a:ext uri="{FF2B5EF4-FFF2-40B4-BE49-F238E27FC236}">
                <a16:creationId xmlns:a16="http://schemas.microsoft.com/office/drawing/2014/main" id="{7C8C30F6-F0C0-64E0-A8B5-BC9F04A1ED43}"/>
              </a:ext>
            </a:extLst>
          </p:cNvPr>
          <p:cNvSpPr txBox="1">
            <a:spLocks/>
          </p:cNvSpPr>
          <p:nvPr/>
        </p:nvSpPr>
        <p:spPr>
          <a:xfrm>
            <a:off x="10364170" y="2399302"/>
            <a:ext cx="1827830" cy="142921"/>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sz="1100">
                <a:solidFill>
                  <a:srgbClr val="5C5B5A"/>
                </a:solidFill>
                <a:latin typeface="Arial"/>
                <a:cs typeface="Arial"/>
              </a:rPr>
              <a:t>Figures in brackets show </a:t>
            </a:r>
            <a:r>
              <a:rPr kumimoji="0" lang="en-GB" sz="1100" b="1" i="0" u="none" strike="noStrike" kern="1200" cap="none" spc="0" normalizeH="0" baseline="0" noProof="0">
                <a:ln>
                  <a:noFill/>
                </a:ln>
                <a:solidFill>
                  <a:srgbClr val="5C5B5A"/>
                </a:solidFill>
                <a:effectLst/>
                <a:uLnTx/>
                <a:uFillTx/>
                <a:latin typeface="Arial"/>
                <a:ea typeface="+mn-ea"/>
                <a:cs typeface="Arial"/>
              </a:rPr>
              <a:t>GB benchmark</a:t>
            </a:r>
            <a:endParaRPr lang="en-GB" sz="1100" b="1" i="1" u="none" strike="noStrike" kern="1200" cap="none" spc="0" normalizeH="0" baseline="0" noProof="0">
              <a:ln>
                <a:noFill/>
              </a:ln>
              <a:solidFill>
                <a:srgbClr val="5C5B5A"/>
              </a:solidFill>
              <a:effectLst/>
              <a:uLnTx/>
              <a:uFillTx/>
              <a:latin typeface="Arial"/>
              <a:cs typeface="Arial"/>
            </a:endParaRPr>
          </a:p>
        </p:txBody>
      </p:sp>
      <p:sp>
        <p:nvSpPr>
          <p:cNvPr id="9" name="Rectangle: Rounded Corners 8">
            <a:extLst>
              <a:ext uri="{FF2B5EF4-FFF2-40B4-BE49-F238E27FC236}">
                <a16:creationId xmlns:a16="http://schemas.microsoft.com/office/drawing/2014/main" id="{8B61C399-0AE8-486D-73B9-8256704D26C0}"/>
              </a:ext>
              <a:ext uri="{C183D7F6-B498-43B3-948B-1728B52AA6E4}">
                <adec:decorative xmlns:adec="http://schemas.microsoft.com/office/drawing/2017/decorative" val="1"/>
              </a:ext>
            </a:extLst>
          </p:cNvPr>
          <p:cNvSpPr/>
          <p:nvPr/>
        </p:nvSpPr>
        <p:spPr>
          <a:xfrm>
            <a:off x="219308" y="2783998"/>
            <a:ext cx="2680125" cy="51727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chemeClr val="accent2">
                    <a:lumMod val="75000"/>
                  </a:schemeClr>
                </a:solidFill>
              </a:rPr>
              <a:t>Checking that I am benefiting from all the financial support available to me</a:t>
            </a:r>
            <a:endParaRPr lang="en-US" sz="1400" b="1">
              <a:solidFill>
                <a:schemeClr val="accent2">
                  <a:lumMod val="75000"/>
                </a:schemeClr>
              </a:solidFill>
            </a:endParaRPr>
          </a:p>
        </p:txBody>
      </p:sp>
      <p:sp>
        <p:nvSpPr>
          <p:cNvPr id="2" name="Rectangle: Rounded Corners 1">
            <a:extLst>
              <a:ext uri="{FF2B5EF4-FFF2-40B4-BE49-F238E27FC236}">
                <a16:creationId xmlns:a16="http://schemas.microsoft.com/office/drawing/2014/main" id="{2744611C-F085-F6E1-C98B-0B3EFBA79AD8}"/>
              </a:ext>
              <a:ext uri="{C183D7F6-B498-43B3-948B-1728B52AA6E4}">
                <adec:decorative xmlns:adec="http://schemas.microsoft.com/office/drawing/2017/decorative" val="1"/>
              </a:ext>
            </a:extLst>
          </p:cNvPr>
          <p:cNvSpPr/>
          <p:nvPr/>
        </p:nvSpPr>
        <p:spPr>
          <a:xfrm>
            <a:off x="357094" y="4101962"/>
            <a:ext cx="2404555" cy="5172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sz="1400" b="1">
                <a:solidFill>
                  <a:srgbClr val="FFC000"/>
                </a:solidFill>
              </a:rPr>
              <a:t>Looking for safe, warm and free places*</a:t>
            </a:r>
            <a:endParaRPr lang="en-US" sz="1400" b="1">
              <a:solidFill>
                <a:srgbClr val="FFC000"/>
              </a:solidFill>
            </a:endParaRPr>
          </a:p>
        </p:txBody>
      </p:sp>
      <p:sp>
        <p:nvSpPr>
          <p:cNvPr id="3" name="Footer Placeholder 4">
            <a:extLst>
              <a:ext uri="{FF2B5EF4-FFF2-40B4-BE49-F238E27FC236}">
                <a16:creationId xmlns:a16="http://schemas.microsoft.com/office/drawing/2014/main" id="{CF8F0A55-0B85-57AF-9669-4E5781B3685C}"/>
              </a:ext>
            </a:extLst>
          </p:cNvPr>
          <p:cNvSpPr txBox="1">
            <a:spLocks/>
          </p:cNvSpPr>
          <p:nvPr/>
        </p:nvSpPr>
        <p:spPr>
          <a:xfrm>
            <a:off x="-44363" y="6018962"/>
            <a:ext cx="12080666" cy="26484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Data points shown wherever statement was included in fieldwork. Percentage figures included from May 2023 to provide a frame of reference - other specific % figures available on request</a:t>
            </a:r>
            <a:endParaRPr kumimoji="0" lang="en-GB" sz="11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4" name="Footer Placeholder 4">
            <a:extLst>
              <a:ext uri="{FF2B5EF4-FFF2-40B4-BE49-F238E27FC236}">
                <a16:creationId xmlns:a16="http://schemas.microsoft.com/office/drawing/2014/main" id="{9E3AF497-145F-35AB-EC73-ADF44C4BD2D1}"/>
              </a:ext>
            </a:extLst>
          </p:cNvPr>
          <p:cNvSpPr txBox="1">
            <a:spLocks/>
          </p:cNvSpPr>
          <p:nvPr/>
        </p:nvSpPr>
        <p:spPr>
          <a:xfrm>
            <a:off x="391549" y="6344001"/>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CL7. Which of these, if any, are you doing because of the increases in the cost of living? 1,482 (All respondents).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 asked in S3		GB benchmarking is not available for all statements. Statements which can be compared are shown in backets where available.</a:t>
            </a: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lang="en-GB" sz="1000">
              <a:solidFill>
                <a:srgbClr val="FFFFFF">
                  <a:lumMod val="50000"/>
                </a:srgbClr>
              </a:solidFill>
              <a:latin typeface="Aria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FFFF">
                    <a:lumMod val="50000"/>
                  </a:srgbClr>
                </a:solidFill>
                <a:latin typeface="Arial"/>
                <a:cs typeface="Arial" panose="020B0604020202020204" pitchFamily="34" charset="0"/>
              </a:rPr>
              <a:t>**Not asked in S3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FFFFFF">
                    <a:lumMod val="50000"/>
                  </a:srgbClr>
                </a:solidFill>
                <a:effectLst/>
                <a:uLnTx/>
                <a:uFillTx/>
                <a:latin typeface="Arial"/>
                <a:ea typeface="+mn-ea"/>
                <a:cs typeface="Arial" panose="020B0604020202020204" pitchFamily="34" charset="0"/>
              </a:rPr>
              <a:t>		</a:t>
            </a:r>
            <a:endParaRPr kumimoji="0" lang="en-GB" sz="1000" b="0" i="1" u="none" strike="noStrike" kern="1200" cap="none" spc="0" normalizeH="0" baseline="0" noProof="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4665D707-24BA-E380-E365-E78B3EFE9BD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1800" b="0" i="0" u="none" strike="noStrike" kern="1200" cap="none" spc="0" normalizeH="0" baseline="0" noProof="0">
              <a:ln>
                <a:noFill/>
              </a:ln>
              <a:solidFill>
                <a:srgbClr val="5C5B5A"/>
              </a:solidFill>
              <a:effectLst/>
              <a:uLnTx/>
              <a:uFillTx/>
              <a:latin typeface="Calibri" panose="020F0502020204030204" pitchFamily="34" charset="0"/>
              <a:ea typeface="+mn-ea"/>
              <a:cs typeface="Calibri" panose="020F0502020204030204" pitchFamily="34" charset="0"/>
            </a:endParaRPr>
          </a:p>
        </p:txBody>
      </p:sp>
      <p:grpSp>
        <p:nvGrpSpPr>
          <p:cNvPr id="15" name="Group 14">
            <a:extLst>
              <a:ext uri="{FF2B5EF4-FFF2-40B4-BE49-F238E27FC236}">
                <a16:creationId xmlns:a16="http://schemas.microsoft.com/office/drawing/2014/main" id="{06171783-C870-EDF1-379C-50C9E8D710AD}"/>
              </a:ext>
              <a:ext uri="{C183D7F6-B498-43B3-948B-1728B52AA6E4}">
                <adec:decorative xmlns:adec="http://schemas.microsoft.com/office/drawing/2017/decorative" val="1"/>
              </a:ext>
            </a:extLst>
          </p:cNvPr>
          <p:cNvGrpSpPr/>
          <p:nvPr/>
        </p:nvGrpSpPr>
        <p:grpSpPr>
          <a:xfrm>
            <a:off x="298310" y="5152735"/>
            <a:ext cx="2808115" cy="269304"/>
            <a:chOff x="229117" y="5927615"/>
            <a:chExt cx="2808115" cy="269304"/>
          </a:xfrm>
        </p:grpSpPr>
        <p:grpSp>
          <p:nvGrpSpPr>
            <p:cNvPr id="18" name="Group 17" descr="Green and Red arrows to signify when a statistic is significantly higher or lower than the previous survey.">
              <a:extLst>
                <a:ext uri="{FF2B5EF4-FFF2-40B4-BE49-F238E27FC236}">
                  <a16:creationId xmlns:a16="http://schemas.microsoft.com/office/drawing/2014/main" id="{0D9FE8A3-CF85-5F5D-ED0E-59176BF07D02}"/>
                </a:ext>
              </a:extLst>
            </p:cNvPr>
            <p:cNvGrpSpPr/>
            <p:nvPr/>
          </p:nvGrpSpPr>
          <p:grpSpPr>
            <a:xfrm>
              <a:off x="229117" y="5927615"/>
              <a:ext cx="2808115" cy="269304"/>
              <a:chOff x="520117" y="5772736"/>
              <a:chExt cx="2808115" cy="269304"/>
            </a:xfrm>
          </p:grpSpPr>
          <p:sp>
            <p:nvSpPr>
              <p:cNvPr id="20" name="Arrow: Down 19">
                <a:extLst>
                  <a:ext uri="{FF2B5EF4-FFF2-40B4-BE49-F238E27FC236}">
                    <a16:creationId xmlns:a16="http://schemas.microsoft.com/office/drawing/2014/main" id="{CD0CED9C-0562-657A-53F0-966D686D5F34}"/>
                  </a:ext>
                </a:extLst>
              </p:cNvPr>
              <p:cNvSpPr/>
              <p:nvPr/>
            </p:nvSpPr>
            <p:spPr>
              <a:xfrm rot="10800000">
                <a:off x="520117" y="5838560"/>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1AD7AEC7-0D20-1AC6-E364-7C3C8913363D}"/>
                  </a:ext>
                </a:extLst>
              </p:cNvPr>
              <p:cNvSpPr txBox="1"/>
              <p:nvPr/>
            </p:nvSpPr>
            <p:spPr>
              <a:xfrm>
                <a:off x="884934" y="5772736"/>
                <a:ext cx="2443298" cy="2693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50" b="0" i="0" u="none" strike="noStrike" kern="1200" cap="none" spc="0" normalizeH="0" baseline="0" noProof="0">
                    <a:ln>
                      <a:noFill/>
                    </a:ln>
                    <a:solidFill>
                      <a:srgbClr val="5C5B5A"/>
                    </a:solidFill>
                    <a:effectLst/>
                    <a:uLnTx/>
                    <a:uFillTx/>
                    <a:latin typeface="Arial"/>
                    <a:ea typeface="+mn-ea"/>
                    <a:cs typeface="+mn-cs"/>
                  </a:rPr>
                  <a:t>Significantly higher/</a:t>
                </a:r>
                <a:r>
                  <a:rPr lang="en-GB" sz="1150">
                    <a:solidFill>
                      <a:srgbClr val="5C5B5A"/>
                    </a:solidFill>
                    <a:latin typeface="Arial"/>
                  </a:rPr>
                  <a:t>lower than S14</a:t>
                </a:r>
                <a:endParaRPr kumimoji="0" lang="en-GB" sz="1150" b="0" i="0" u="none" strike="noStrike" kern="1200" cap="none" spc="0" normalizeH="0" baseline="0" noProof="0">
                  <a:ln>
                    <a:noFill/>
                  </a:ln>
                  <a:solidFill>
                    <a:srgbClr val="5C5B5A"/>
                  </a:solidFill>
                  <a:effectLst/>
                  <a:uLnTx/>
                  <a:uFillTx/>
                  <a:latin typeface="Arial"/>
                  <a:ea typeface="+mn-ea"/>
                  <a:cs typeface="+mn-cs"/>
                </a:endParaRPr>
              </a:p>
            </p:txBody>
          </p:sp>
        </p:grpSp>
        <p:sp>
          <p:nvSpPr>
            <p:cNvPr id="19" name="Arrow: Down 18">
              <a:extLst>
                <a:ext uri="{FF2B5EF4-FFF2-40B4-BE49-F238E27FC236}">
                  <a16:creationId xmlns:a16="http://schemas.microsoft.com/office/drawing/2014/main" id="{94312A29-CA25-053D-1378-6F97DFC29B21}"/>
                </a:ext>
              </a:extLst>
            </p:cNvPr>
            <p:cNvSpPr/>
            <p:nvPr/>
          </p:nvSpPr>
          <p:spPr>
            <a:xfrm>
              <a:off x="443886" y="6007517"/>
              <a:ext cx="159391" cy="180961"/>
            </a:xfrm>
            <a:prstGeom prst="downArrow">
              <a:avLst/>
            </a:prstGeom>
            <a:solidFill>
              <a:schemeClr val="accent1"/>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3821637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0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t">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b="1" dirty="0">
            <a:solidFill>
              <a:srgbClr val="5C5B5A"/>
            </a:solidFill>
            <a:latin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3f55de1-493b-4f69-85b0-96a88417424d" xsi:nil="true"/>
    <lcf76f155ced4ddcb4097134ff3c332f xmlns="8c14a5b0-b5e3-4aad-a71c-bbba1d972829">
      <Terms xmlns="http://schemas.microsoft.com/office/infopath/2007/PartnerControls"/>
    </lcf76f155ced4ddcb4097134ff3c332f>
    <_Flow_SignoffStatus xmlns="8c14a5b0-b5e3-4aad-a71c-bbba1d9728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8DF597895A2948962D4BE0DB6E3953" ma:contentTypeVersion="16" ma:contentTypeDescription="Create a new document." ma:contentTypeScope="" ma:versionID="027be9dfab1e439a386460825156ccb9">
  <xsd:schema xmlns:xsd="http://www.w3.org/2001/XMLSchema" xmlns:xs="http://www.w3.org/2001/XMLSchema" xmlns:p="http://schemas.microsoft.com/office/2006/metadata/properties" xmlns:ns2="73f55de1-493b-4f69-85b0-96a88417424d" xmlns:ns3="8c14a5b0-b5e3-4aad-a71c-bbba1d972829" targetNamespace="http://schemas.microsoft.com/office/2006/metadata/properties" ma:root="true" ma:fieldsID="faeeee3c00c88bb0ee3e27227ec243cc" ns2:_="" ns3:_="">
    <xsd:import namespace="73f55de1-493b-4f69-85b0-96a88417424d"/>
    <xsd:import namespace="8c14a5b0-b5e3-4aad-a71c-bbba1d9728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LengthInSeconds" minOccurs="0"/>
                <xsd:element ref="ns3:MediaServiceDateTaken" minOccurs="0"/>
                <xsd:element ref="ns3:lcf76f155ced4ddcb4097134ff3c332f" minOccurs="0"/>
                <xsd:element ref="ns2:TaxCatchAll" minOccurs="0"/>
                <xsd:element ref="ns3:MediaServiceOCR" minOccurs="0"/>
                <xsd:element ref="ns3:MediaServiceLocation"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f55de1-493b-4f69-85b0-96a88417424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9705ed7-2bc8-4e11-b47b-457b408187a1}" ma:internalName="TaxCatchAll" ma:showField="CatchAllData" ma:web="73f55de1-493b-4f69-85b0-96a88417424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c14a5b0-b5e3-4aad-a71c-bbba1d9728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f2dd975-943e-4a2b-bd50-ee43505297e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Flow_SignoffStatus" ma:index="23"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17929E-A268-46DE-A89C-46971A53975A}">
  <ds:schemaRefs>
    <ds:schemaRef ds:uri="http://schemas.microsoft.com/sharepoint/v3/contenttype/forms"/>
  </ds:schemaRefs>
</ds:datastoreItem>
</file>

<file path=customXml/itemProps2.xml><?xml version="1.0" encoding="utf-8"?>
<ds:datastoreItem xmlns:ds="http://schemas.openxmlformats.org/officeDocument/2006/customXml" ds:itemID="{EF4241E9-1025-4D44-ABD0-4E9927225CE6}">
  <ds:schemaRefs>
    <ds:schemaRef ds:uri="73f55de1-493b-4f69-85b0-96a88417424d"/>
    <ds:schemaRef ds:uri="8c14a5b0-b5e3-4aad-a71c-bbba1d9728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A60950-ED7E-417C-B9DB-307771B87D86}">
  <ds:schemaRefs>
    <ds:schemaRef ds:uri="73f55de1-493b-4f69-85b0-96a88417424d"/>
    <ds:schemaRef ds:uri="8c14a5b0-b5e3-4aad-a71c-bbba1d9728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20240410-w11-residents-survey-full-report-published</Template>
  <TotalTime>6565</TotalTime>
  <Words>22201</Words>
  <Application>Microsoft Office PowerPoint</Application>
  <PresentationFormat>Widescreen</PresentationFormat>
  <Paragraphs>2122</Paragraphs>
  <Slides>100</Slides>
  <Notes>74</Notes>
  <HiddenSlides>1</HiddenSlides>
  <MMClips>0</MMClips>
  <ScaleCrop>false</ScaleCrop>
  <HeadingPairs>
    <vt:vector size="4" baseType="variant">
      <vt:variant>
        <vt:lpstr>Theme</vt:lpstr>
      </vt:variant>
      <vt:variant>
        <vt:i4>3</vt:i4>
      </vt:variant>
      <vt:variant>
        <vt:lpstr>Slide Titles</vt:lpstr>
      </vt:variant>
      <vt:variant>
        <vt:i4>100</vt:i4>
      </vt:variant>
    </vt:vector>
  </HeadingPairs>
  <TitlesOfParts>
    <vt:vector size="103" baseType="lpstr">
      <vt:lpstr>Office Theme</vt:lpstr>
      <vt:lpstr>1_Office Theme</vt:lpstr>
      <vt:lpstr>3_Office Theme</vt:lpstr>
      <vt:lpstr>Greater Manchester Residents’ Survey</vt:lpstr>
      <vt:lpstr>Report contents</vt:lpstr>
      <vt:lpstr>Introduction and methodology</vt:lpstr>
      <vt:lpstr>Background</vt:lpstr>
      <vt:lpstr>Methodology</vt:lpstr>
      <vt:lpstr>Report contents and guidance</vt:lpstr>
      <vt:lpstr>Health and wellbeing</vt:lpstr>
      <vt:lpstr>Health and wellbeing – context</vt:lpstr>
      <vt:lpstr>Health and wellbeing– key findings (1 of 2)</vt:lpstr>
      <vt:lpstr>Health and wellbeing– key findings (2 of 2)</vt:lpstr>
      <vt:lpstr>This wave saw the highest level of life satisfaction recorded so far. However, this is not a major departure from what we've seen across previous waves with there being broad stability in this measure over the long term. </vt:lpstr>
      <vt:lpstr>Levels of high and medium anxiety have now remained stable for a year – with almost 2 in 5 (38%) reporting high levels and under 1 in 5 (17%) reporting medium levels</vt:lpstr>
      <vt:lpstr>As with the other measures, those more likely to have low levels of life satisfaction and high levels of anxiety include those with a disability and those who feel unable to look after their own health</vt:lpstr>
      <vt:lpstr>Greater Manchester respondents were more likely to feel that the things they do in life are worthwhile than at any other point this question has been tracked. However, disabled respondents and those on low incomes continue to be less likely to feel that this is the case</vt:lpstr>
      <vt:lpstr>3 in 5 said they feel very high or high levels of happiness – in line with previous waves. As with other metrics, those less likely to feel happy include those with a disability and those with lower incomes</vt:lpstr>
      <vt:lpstr>Since July, 76% of GM respondents have reported high levels of hopefulness about their future, higher than the GB average of 69%. However, over the same period 17% feel they are treated unfairly by society – slightly higher than the 15% across GB</vt:lpstr>
      <vt:lpstr>Those more likely to feel unhopeful, or feel they are treated unfairly by society include who are not satisfied with their pay or job, or those who have been out of work for 6 months or more. Those who do not feel they can look after their health or who have a disability continue to feature prominently</vt:lpstr>
      <vt:lpstr>The overall Health Confidence Score (HCS) suggested in the October 2024 fieldwork is 72.0 out of 100 representing 'moderate' health confidence across GM. This is similar to the August 2024 figure (71.4 out of 100).  </vt:lpstr>
      <vt:lpstr>Our data exploring whether respondents agree that they can manage their health – those with "health confidence" – continues to show a stable and positive outlook. Comparisons to August 2024 show no statistically significant changes, and only knowledge about their health has seen a slight decline of 2 percentage points</vt:lpstr>
      <vt:lpstr>Our data exploring whether respondents agree that they can manage their health – those with "health confidence" – continues to show a stable and positive outlook. All four metrics of the Health Confidence Score have stayed relatively consistent since August 2024</vt:lpstr>
      <vt:lpstr>21</vt:lpstr>
      <vt:lpstr>The health confidence score among disabled respondents has fluctuated a lot more recently. This wave, factors have significantly increased, after all decreasing last wave. In particular, October has recorded the highest ever shared decisions score </vt:lpstr>
      <vt:lpstr>The overall health confidence score continues to remain lower for disabled respondents than for the general population, but this gap has narrowed since August across all dimensions</vt:lpstr>
      <vt:lpstr>This wave we have also looked specifically at older respondents aged 55+. These residents have a higher-than-average level of health confidence compared to respondents as a whole – reported at 74.9 out of 100, higher than the overall GM score of 72.0</vt:lpstr>
      <vt:lpstr>1 in 10 (11%) respondents say cost implications have stopped them accessing NHS services in the past month, significantly lower than in August (13%)</vt:lpstr>
      <vt:lpstr>Loss of earnings, cost of taxis and costs after the appointment are the most common barriers – though various other barriers have been referenced to varying degrees since we first asked this question in July</vt:lpstr>
      <vt:lpstr>Good Work</vt:lpstr>
      <vt:lpstr>Good work – Overview and context</vt:lpstr>
      <vt:lpstr>Good work – key findings (1 of 2)</vt:lpstr>
      <vt:lpstr>Good work – key findings (2 of 2)</vt:lpstr>
      <vt:lpstr>Job satisfaction has significantly decreased since February 2024 (64% cf. 68%), though in the same period satisfaction with pay has significantly increased (50% cf. 46%). Satisfaction with hours remains stable at two thirds of respondents (69%) </vt:lpstr>
      <vt:lpstr>Just under two thirds (63%) of respondents are employed in permanent positions – with a further 17% in part-time positions</vt:lpstr>
      <vt:lpstr>There has been no significant change since February 2024 of employed respondents being unable to influence the pace of their work (20%) or choose the task they do next (16%). They are equally as likely to not have any influence on how to do the task (13%).</vt:lpstr>
      <vt:lpstr>However, despite this, flexibility has improved somewhat since February. Respondents were significantly less likely to say they find it difficult to arrange to take an hour or two off during work hours (34% cf. 40%). A slightly higher proportion (45%) find it difficult to vary working hours. Similar figures (43%) are able to decide the time they start and finish work</vt:lpstr>
      <vt:lpstr>Those reporting difficulty with job flexibility at a significantly higher rate include people in racially minoritised groups and those with long term health conditions</vt:lpstr>
      <vt:lpstr>In terms of development and training opportunities, a fifth (22%) say they have not had any opportunities made available to them. A third (35%) say they have had at least 1-2 opportunities over the last year – consistent among full or part time employees</vt:lpstr>
      <vt:lpstr>73% agree that their job makes good use of their skills and abilities while 84% say they are required to learn new things for their job at least sometimes</vt:lpstr>
      <vt:lpstr>Over three fifths (62%) say that their job sees them work beyond their contracted hours at least sometimes. Three quarters (76%) say that their job involves high levels of stress or pressure at least sometimes. There is no significant difference in either metric when considering public / private / VCFSE employment</vt:lpstr>
      <vt:lpstr>7 in 10 (69%) say that their pay fairly reflects their work at least to some extent. 13% say this is not the case at all</vt:lpstr>
      <vt:lpstr>13% of respondents think that they are likely to lose their job in the next 12 months, which is a significant decrease since February. This is higher amongst those experiencing some aspect of financial difficulties, those with caring responsibilities and disabled respondents</vt:lpstr>
      <vt:lpstr>Your Local Area</vt:lpstr>
      <vt:lpstr>Your local area – context</vt:lpstr>
      <vt:lpstr>Your local area – key findings (1 of 2)</vt:lpstr>
      <vt:lpstr>Your local area – key findings (2 of 2)</vt:lpstr>
      <vt:lpstr>Satisfaction with their local area as a place to live remains at 3 in 4 (73%) respondents and has remained broadly stable since March 2023. This also remains equal to figures representing England</vt:lpstr>
      <vt:lpstr>Recommendation of their local area as a place to live remains at 4 in 5 (78%) respondents. Those more likely to be dissatisfied include respondents with a disability, renters and young females</vt:lpstr>
      <vt:lpstr>Satisfaction with transport and travel facilities remains stable, however, comparing the latest set of results with those from a year ago shows a positive increase in satisfaction with the availability of public transport (66% cf. 63% in Sept 23), bus services (61% cf. 54%) and train services (45% cf. 42%)</vt:lpstr>
      <vt:lpstr>Just under half of respondents continue to be satisfied with the conditions of the paved areas in their area. Satisfaction also continues to remain at around a third for cycle lanes and conditions of roads</vt:lpstr>
      <vt:lpstr>Facilities in the local area continue to have typically higher levels of satisfaction compared with transport services. 3 in 4 are satisfied with the parks and other green spaces in their local area, 2 in 3 are satisfied with their local services and amenities and over half are satisfied with their nearest town centre. Satisfaction is lower for cultural facilities like museums, theatres and events</vt:lpstr>
      <vt:lpstr>3 in 5 (61%) continue to agree that their local area is well maintained has remained stable with August, with 39% disagreeing</vt:lpstr>
      <vt:lpstr>Whilst the proportion who agree that there are opportunities to take part in cultural events and activities has remained at around 3 in 5 historically – those who ‘definitely agree’ have fallen significantly in October (with those only ‘tending to agree’ having risen)</vt:lpstr>
      <vt:lpstr>With regards to community cohesion, stability prevails, with belief in your local area being a place where people from different backgrounds get on well together sitting at around 3 in 4 respondents. On accompanying measures of social capital, around 2 in 3 respondents agree people look out for each other in their local area and that they are proud of it </vt:lpstr>
      <vt:lpstr>In terms of the running of their local area, there is continued widespread agreement from respondents that the 10 councils in GM should work together (92%) on widespread issues and that services are developed and influenced by people who live and work there (88%). Almost 4 in 5 agree they want to have a say about what happens in their local area (78%)</vt:lpstr>
      <vt:lpstr>Again, while the overall levels of agreement from respondents that others would be there for them if they needed help or that if they wanted company or to socialise there are people they can call on have remained stable, proportions of those who definitely agree have fallen significantly since August</vt:lpstr>
      <vt:lpstr>There have been no significant changes in feelings of loneliness, 9% of GM respondents reported feeling lonely often or always, slightly higher than the 7% of respondents across GB in June. 3 in 10 (31%) GM respondents reported feeling lonely at least some of the time, compared to 27% of GB adults (resulting in a wider ‘gap’ between GM and GB results than has been reported previously)</vt:lpstr>
      <vt:lpstr>Around half (54%) of respondents have been involved in a type of group, club or organisation in the past 12 months, in line with August, and slightly lower than the England average (56%). Just under half, 48%, are involved in a club or organisation not related to sport</vt:lpstr>
      <vt:lpstr>Just under a third (32%) respondents have volunteered in the past year. High earners, African respondents and those who have previously cared for someone are more likely to have volunteered, while those with no internet access and low confidence online are most likely to not volunteer</vt:lpstr>
      <vt:lpstr>Cost of living</vt:lpstr>
      <vt:lpstr>Cost of living and food security – context and approach</vt:lpstr>
      <vt:lpstr>Cost of living – key findings (1 of 2)</vt:lpstr>
      <vt:lpstr>Cost of living – key findings (2 of 2)</vt:lpstr>
      <vt:lpstr>Over half of respondents (57%) say their cost of living has increased in the last month, remaining significantly higher than the GB average (53%). GM respondents are more likely than those in ONS surveys to report recent increases in energy, fuel, rent/mortgage cost, public transport costs and childcare costs – as also seen in previous waves  </vt:lpstr>
      <vt:lpstr>The gap recorded between GM and the GB average continues – currently 4pp (57% vs 53%) – notwithstanding notable short-term increases in the GB average since the summer </vt:lpstr>
      <vt:lpstr>Around one in three respondents (29%) say that they have had to borrow more money or use more credit in the last month, compared to a year ago.  This is significantly lower than the proportion who responded this way last year (cf. 34% in September 2023). The figure does, however, remain significantly higher than the GB average (20%), and sub-group analysis highlights vulnerable groups</vt:lpstr>
      <vt:lpstr>44% of respondents feel they would be able to save money over the next 12 months, while 40% do not think that they would be able to do so</vt:lpstr>
      <vt:lpstr>2 in 5 (40%) are unable to afford an unexpected but necessary expense of £850, significantly higher than the GB average (24%), and a slightly higher proportion than seen in GM survey results for some time</vt:lpstr>
      <vt:lpstr>47% of respondents say they have difficulty affording energy costs, in line with previous surveys but remaining significantly higher than the Great Britain average (33%). Sub-group analysis draws out both familiar and new vulnerable groups, highlighting several important equalities perspectives</vt:lpstr>
      <vt:lpstr>Long-term trends continue to show that since September 2023, respondents are more likely to find it easier than difficult to afford their energy costs – though both hover at around 50%</vt:lpstr>
      <vt:lpstr>Long-term trends continue to show that respondents are finding it less difficult to afford their energy costs in the last year (lighter red line, Nov ‘23 – Oct ‘24) than they were in the year before this (darker red line, Nov ‘22 – Sept ‘23)</vt:lpstr>
      <vt:lpstr>Long-term trends continue to show volatility among renters in terms of ease of affording rent. In October 2024, the gap between renters finding it easy and difficult to afford their rent has started to widen again – though there are no significant movements</vt:lpstr>
      <vt:lpstr>There is more stability among those with mortgage payments – with a clearer narrative in terms of the balance between those reporting difficulties in affording mortgage payments, and those (the greater proportion) finding things somewhat easier</vt:lpstr>
      <vt:lpstr>Those more likely to find it difficult to afford mortgage or rent payments include those with long term health conditions and those with low household incomes</vt:lpstr>
      <vt:lpstr>Just over a quarter (26%) of respondents have claimed any financial support in the last 12 months. </vt:lpstr>
      <vt:lpstr>Financial support is often means tested and this is reflected in the top three reasons why people have not claimed such support: i.e. they were not eligible (41%), they earn too much to claim it (30%) or they don’t need it (22%). Beyond this, the main barrier to claiming financial support is knowledge</vt:lpstr>
      <vt:lpstr>Most forms of financial support are known by GM respondents, with some fluctuations since this question was last asked in March 2023. However, awareness of several forms of financial support have fallen significantly since just over 18 months ago in March 2023 (this includes Council Tax Reduction and Support with Energy Assistance)</vt:lpstr>
      <vt:lpstr>Looking at awareness of financial support over the last three surveys, awareness of free school meals, blue badges and housing benefits has fallen significantly since August. However, awareness still sits at around 4 in 5 for these types of financial support</vt:lpstr>
      <vt:lpstr>Digital inclusion   Findings from the July to October merged into groups of three waves (trio of face-to-face samples)</vt:lpstr>
      <vt:lpstr>Digital inclusion – context</vt:lpstr>
      <vt:lpstr>Digital inclusion – Key findings</vt:lpstr>
      <vt:lpstr>Over a third of respondents continue to report experience of at least one aspect of digital exclusion in their household, a figure that rises among older and disabled respondents </vt:lpstr>
      <vt:lpstr>Wave-on-wave trends: October shows a significant increase in those who experience 4 aspects of digital inclusion compared to August, and an increase of 5pp in those who experience complete digital exclusion</vt:lpstr>
      <vt:lpstr>Trend over time: It appears that the proportion of respondents experiencing any form of digital exclusion overall has remained stable, however, there have been increases in digital exclusion amongst 16-24 year olds, those 75+ and disabled respondents. Methodological change is likely to be impacting this data*. </vt:lpstr>
      <vt:lpstr>Where respondents are experiencing digital exclusion, this continues to be driven by those saying that they have a lack of skills or affordability to allow them to access digital online services</vt:lpstr>
      <vt:lpstr>For another wave, those aged 75+ and disabled respondents continue consistently to be far more likely to lack access to enable "all" or "most" of the time, or the skills and support to do so. This is consistent with previous surveys and with the same time period last year (July – Oct 2023) </vt:lpstr>
      <vt:lpstr>Approaching one-fifth of respondents (17%) say they are not confident using digital services online, with over 1 in 10 (13%) saying others in their household are not confident". In combination this equates to a fifth (22%) of households with someone lacking confidence. Those aged 65+ and living alone are more likely to not be confident</vt:lpstr>
      <vt:lpstr>16% of households use digital services and want to use them more. Just 1% of people who do not use digital services online want to be able to do so – in line with previous surveys</vt:lpstr>
      <vt:lpstr>Appendix 1</vt:lpstr>
      <vt:lpstr>More detail on changes in survey methodology</vt:lpstr>
      <vt:lpstr>Significance Testing and statistical difference – technical note </vt:lpstr>
      <vt:lpstr>Sample information</vt:lpstr>
      <vt:lpstr>Key demographics (before weighting applied)</vt:lpstr>
      <vt:lpstr>Appendix 2</vt:lpstr>
      <vt:lpstr>Respondents continue to be broadly satisfied with transport and travel facilities. The lowest level of satisfaction was reported for the Metrolink, at 42%, though this is offset by high levels of respondents saying this is not available in their local area</vt:lpstr>
      <vt:lpstr>Dissatisfaction with the condition of the roads continues to make up almost half of the respondents (47%), while dissatisfaction with condition of paved / pedestrian areas makes up over a third of respondents (33%)</vt:lpstr>
      <vt:lpstr>Satisfaction with parks and other green spaces, local services and amenities and their nearest town centres are in line with August, with no significant variation </vt:lpstr>
      <vt:lpstr>Almost 3 in 5 (58%) agree there are opportunities to take part in cultural events and activities in their local area. Almost half (47%) are satisfied with cultural facilities available, such as museums, theatres and events</vt:lpstr>
      <vt:lpstr>As a result of cost-of-living increases, around 9 in 10 respondents said they continue to take actions to save money (87%). More people are cycling more to save money this wave, whilst fewer are cutting back on non-essential journeys on public transport </vt:lpstr>
      <vt:lpstr>Respondents are less likely to be spending less on non-essentials, on food shopping and essentials and shopping around more since August. All other actions have remained largely in line</vt:lpstr>
      <vt:lpstr>A quarter of respondents are using their savings due to the increased cost of living – no change since August 2024. These measures are in line with previous surveys and with the GB average</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Manchester Residents’ Survey</dc:title>
  <dc:creator>Beth Burls</dc:creator>
  <cp:lastModifiedBy>Harley, Rachel</cp:lastModifiedBy>
  <cp:revision>6</cp:revision>
  <dcterms:created xsi:type="dcterms:W3CDTF">2024-05-29T10:57:51Z</dcterms:created>
  <dcterms:modified xsi:type="dcterms:W3CDTF">2024-12-03T10:14:27Z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847ED92D-CC80-434F-968A-CDA20DF2B631</vt:lpwstr>
  </property>
  <property fmtid="{D5CDD505-2E9C-101B-9397-08002B2CF9AE}" pid="3" name="ArticulatePath">
    <vt:lpwstr>240307_2444 GMCA Residents' Survey Full Report W11 V2 DRAFT_IG</vt:lpwstr>
  </property>
  <property fmtid="{D5CDD505-2E9C-101B-9397-08002B2CF9AE}" pid="4" name="ContentTypeId">
    <vt:lpwstr>0x010100118DF597895A2948962D4BE0DB6E3953</vt:lpwstr>
  </property>
  <property fmtid="{D5CDD505-2E9C-101B-9397-08002B2CF9AE}" pid="5" name="MediaServiceImageTags">
    <vt:lpwstr/>
  </property>
</Properties>
</file>