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11844" r:id="rId5"/>
    <p:sldId id="11834" r:id="rId6"/>
    <p:sldId id="11821" r:id="rId7"/>
    <p:sldId id="11803" r:id="rId8"/>
    <p:sldId id="11804" r:id="rId9"/>
    <p:sldId id="11822" r:id="rId10"/>
    <p:sldId id="11831" r:id="rId11"/>
    <p:sldId id="11835" r:id="rId12"/>
    <p:sldId id="11836" r:id="rId13"/>
    <p:sldId id="11838" r:id="rId14"/>
    <p:sldId id="11842" r:id="rId15"/>
    <p:sldId id="11809" r:id="rId16"/>
    <p:sldId id="11798" r:id="rId17"/>
    <p:sldId id="11812" r:id="rId18"/>
    <p:sldId id="11830" r:id="rId19"/>
    <p:sldId id="11840" r:id="rId20"/>
    <p:sldId id="11825" r:id="rId21"/>
    <p:sldId id="11826" r:id="rId22"/>
    <p:sldId id="11841" r:id="rId23"/>
    <p:sldId id="11839" r:id="rId24"/>
    <p:sldId id="11801" r:id="rId2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378628-5303-CA1B-614A-C9991AD6FD8A}" name="Amatt, Michael" initials="AM" userId="S::michael.amatt@greatermanchester-ca.gov.uk::0b0097ca-5262-4224-afe3-712d082e6fdf" providerId="AD"/>
  <p188:author id="{88664938-56F6-545F-07D1-8821F4976913}" name="Westcott, Steven" initials="SW" userId="S::Steven.Westcott@greatermanchester-ca.gov.uk::90c5d4e3-4782-41be-8dda-e818352a0212" providerId="AD"/>
  <p188:author id="{8A4E3958-4CAE-E13C-A9F9-0C6EFCCBB687}" name="Hyde, Alexander" initials="AH" userId="S::Alexander.Hyde@greatermanchester-ca.gov.uk::c402515d-3fbb-4a4f-bca1-cfe38ef502c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7B0F"/>
    <a:srgbClr val="FFFCF3"/>
    <a:srgbClr val="FFFEFB"/>
    <a:srgbClr val="FFFBEB"/>
    <a:srgbClr val="000000"/>
    <a:srgbClr val="419D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3" autoAdjust="0"/>
  </p:normalViewPr>
  <p:slideViewPr>
    <p:cSldViewPr snapToGrid="0">
      <p:cViewPr varScale="1">
        <p:scale>
          <a:sx n="59" d="100"/>
          <a:sy n="59" d="100"/>
        </p:scale>
        <p:origin x="18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hurst, Poppy" userId="4215556f-f9b6-4190-bf00-181757ac54d2" providerId="ADAL" clId="{88A25D62-1B22-4917-B126-866679D035CA}"/>
    <pc:docChg chg="modSld">
      <pc:chgData name="Hayhurst, Poppy" userId="4215556f-f9b6-4190-bf00-181757ac54d2" providerId="ADAL" clId="{88A25D62-1B22-4917-B126-866679D035CA}" dt="2025-08-29T14:56:13.955" v="1" actId="1076"/>
      <pc:docMkLst>
        <pc:docMk/>
      </pc:docMkLst>
      <pc:sldChg chg="modSp mod">
        <pc:chgData name="Hayhurst, Poppy" userId="4215556f-f9b6-4190-bf00-181757ac54d2" providerId="ADAL" clId="{88A25D62-1B22-4917-B126-866679D035CA}" dt="2025-08-29T14:56:13.955" v="1" actId="1076"/>
        <pc:sldMkLst>
          <pc:docMk/>
          <pc:sldMk cId="2367267051" sldId="11831"/>
        </pc:sldMkLst>
        <pc:spChg chg="mod">
          <ac:chgData name="Hayhurst, Poppy" userId="4215556f-f9b6-4190-bf00-181757ac54d2" providerId="ADAL" clId="{88A25D62-1B22-4917-B126-866679D035CA}" dt="2025-08-29T14:56:13.955" v="1" actId="1076"/>
          <ac:spMkLst>
            <pc:docMk/>
            <pc:sldMk cId="2367267051" sldId="11831"/>
            <ac:spMk id="3" creationId="{05E4F17B-D833-4ABF-D7E0-250A040F09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F8C12-E4F5-4452-89A1-BB6BCC145CAA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D719F-460A-4A7C-A032-70663A49C2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08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DBB334-8679-7A3B-8281-6109C98874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457BB5-E099-7DDF-2826-48257BA536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FC6540-491B-F5BD-3010-7A154D3299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/>
              <a:t>Add link to webpage once completed.</a:t>
            </a: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757A0-92C5-712C-3494-24A0CEDAC3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D719F-460A-4A7C-A032-70663A49C2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414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9399D3-E472-1B4C-379B-DD15BE556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626CDA-5680-935E-C892-4023805D1A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6407BA-0CA5-77CA-A981-5535CEBC0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/>
              <a:t>Add link to guidance.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A673E-6233-AC6B-B536-303166B218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29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EF19E-0771-0433-8EDD-DA4D1BB45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CEE2B7-4CC5-33C3-14BE-FEF6C7F108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BE0080-5586-EB94-65B7-25F223E430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/>
              <a:t>Add link to guidance.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9BA54-4C33-BA38-00C1-C9ADA471FC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245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34264A-75E4-C401-F60A-CC19FEDB3D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D93C4F-1BE7-1AC0-36DA-5609715512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3F697A-6F2D-C19D-5BE5-506AF6A1FA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/>
              <a:t>Add link to application form.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2E13B-D39E-E0C7-3CEB-FCEBB78ECB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402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D6255-3D25-541B-EA2F-5506CC489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1DBD70-533A-467C-4945-320A2576D7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86B97D-1086-1C56-494E-78C8A12A79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GB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None/>
            </a:pPr>
            <a:endParaRPr lang="en-GB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2D519-AF3E-64DA-3FAC-B4733939B7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083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65EB3-80AD-80FB-E773-E22F48F26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1A607C-9DB7-9545-A339-43E790A1A1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1DE550-115B-11B9-B395-E7AC2FF846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>
                <a:solidFill>
                  <a:srgbClr val="000000"/>
                </a:solidFill>
                <a:effectLst/>
                <a:latin typeface="Aptos" panose="020B00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arrow for weighted score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8A509-92AF-9752-FE2C-E8B8FABBA32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30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5AB346-C118-FFCC-A4D9-5293475C5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D20B64-A464-C496-BB6E-B0684A1742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D0D063-3072-D94F-F1F1-55E66F733C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>
              <a:solidFill>
                <a:srgbClr val="000000"/>
              </a:solidFill>
              <a:effectLst/>
              <a:latin typeface="Aptos" panose="020B0004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>
              <a:solidFill>
                <a:srgbClr val="000000"/>
              </a:solidFill>
              <a:effectLst/>
              <a:latin typeface="Aptos" panose="020B0004020202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F6C26-24BC-F9A5-35FD-09DD0F4FD6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3569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5ED4B-F92B-6AE7-A3EF-F4C073CF6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51E4F6-DAC0-1161-F034-7054B98CCB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4D1A04-40E5-B218-7D2F-3FF9F13A70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Create step 12 separate out audit and M&amp;V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CD418-5C18-ACF1-FD66-D9B075DDE1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726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6A31E-856F-BFB7-907B-A425FAAF9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4034CA-EA51-4048-98E8-2AFE138943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6D7473-B8BC-08B3-92B5-DB9EFD26D3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/>
              <a:t>Remove the under script and bring into slide 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E0255-BAF8-FF98-128B-BB3FFFC33D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290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6B8BC-0DD1-B179-307E-C6A04A5F0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AE9F4A-FAAC-25C7-F975-5020D6833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15D06E-1FB6-297D-DB51-EAED96A92D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0" i="0">
                <a:solidFill>
                  <a:srgbClr val="000000"/>
                </a:solidFill>
                <a:effectLst/>
                <a:latin typeface="WordVisiPilcrow_MSFontService"/>
              </a:rPr>
              <a:t>Rework the script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C46D-1E2B-858C-FD41-6BAA1F2B8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647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28429-4E91-2531-DDE5-6FE7C4ABF6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3A17B9-4CB4-FCA2-5A1C-65FB91C4DE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D536EF-7E16-8840-2B4B-70D3726DF6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79E42-B103-0469-0620-997642F462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851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/>
              <a:t>Add link to webpage once completed.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AD719F-460A-4A7C-A032-70663A49C27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5111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A2156E-9703-36CB-54E3-415BDECA1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B1D0CF-C77A-C163-4C9D-BFE39CEC4B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CD51CD-BE97-A48F-692B-D7454BDF95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FDDB02-5100-1DDA-2D73-6DB99E5B89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963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B5C7F-F321-7A1D-88F5-3EDB85FFF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893CAF-6606-958C-E47C-C9DC582AC0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953310-E633-279F-3821-8E2951D5B2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CC26F-9B81-CADE-15FA-56A2D423F1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92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BABEE-FEB7-CA04-4E3D-4EC9D9615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11D879-2416-C838-7DC9-F7C29ACAEB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47BA33-A0F8-7483-56F2-634AE9836E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800" b="0" i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8C6B-1F0F-93F7-02F1-2FDECDF2BB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948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FBABEE-FEB7-CA04-4E3D-4EC9D9615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11D879-2416-C838-7DC9-F7C29ACAEB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47BA33-A0F8-7483-56F2-634AE9836E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/>
              <a:t>Add universities out of scope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8C6B-1F0F-93F7-02F1-2FDECDF2BB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948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31FF0B-EDBD-6BE9-716A-6B9C506BD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F3D940-5046-0311-B91D-AE262B577D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13EC94-2CFB-5FAD-FAE5-3E426A905C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l" rtl="0" fontAlgn="base">
              <a:lnSpc>
                <a:spcPts val="1133"/>
              </a:lnSpc>
              <a:buFont typeface="Arial" panose="020B0604020202020204" pitchFamily="34" charset="0"/>
              <a:buNone/>
            </a:pPr>
            <a:r>
              <a:rPr lang="en-GB" sz="2800" b="1" i="0">
                <a:solidFill>
                  <a:srgbClr val="000000"/>
                </a:solidFill>
                <a:effectLst/>
                <a:latin typeface="+mn-lt"/>
              </a:rPr>
              <a:t>Include a link to the guidance here.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45826D-137D-1F3A-1422-FCC571662F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768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5D1157-3915-30F5-E0B6-3DE4ABDB2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5FFEBD-B70E-0039-91DA-56A2EF9644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87A631-3886-407A-BC24-665A71D2E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sz="2800" i="1">
              <a:solidFill>
                <a:srgbClr val="000000"/>
              </a:solidFill>
            </a:endParaRPr>
          </a:p>
          <a:p>
            <a:pPr marL="0" indent="0" algn="l" rtl="0" fontAlgn="base">
              <a:lnSpc>
                <a:spcPts val="1133"/>
              </a:lnSpc>
              <a:buNone/>
            </a:pPr>
            <a:endParaRPr lang="en-GB" sz="2800" b="0" i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AA936-9457-D8DC-91D6-BFDC98F493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160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2D8273-9B73-3161-CBAE-F4E46F252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180F3D-CCB5-29A3-78F0-0B36564CFF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937CE1-7A4E-7CA7-B49A-4BA5C6864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635FE-15BF-E60A-74C0-D42BCFD97C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209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54D4EB-8704-9579-B8D5-048940E58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38A2B3-4C81-DC3C-55F7-A70E524C7E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8E7EE5-5996-7010-85F3-F7B61599C0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592FF-0D40-8897-3310-4EF2546924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C3724A-8D9F-4929-831B-FDEAEB2AC79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09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PBRF@greatermanchester-ac.gov.uk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0AF107-74C2-188D-943A-6269616F4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967F-894F-CA0E-4BA4-1CAAFF2DD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707" y="263804"/>
            <a:ext cx="7341871" cy="5014366"/>
          </a:xfrm>
        </p:spPr>
        <p:txBody>
          <a:bodyPr>
            <a:normAutofit/>
          </a:bodyPr>
          <a:lstStyle/>
          <a:p>
            <a:r>
              <a:rPr lang="en-GB" sz="6000" b="1">
                <a:solidFill>
                  <a:srgbClr val="327B0F"/>
                </a:solidFill>
              </a:rPr>
              <a:t>Public Building</a:t>
            </a:r>
            <a:br>
              <a:rPr lang="en-GB" sz="6000" b="1">
                <a:solidFill>
                  <a:srgbClr val="327B0F"/>
                </a:solidFill>
              </a:rPr>
            </a:br>
            <a:r>
              <a:rPr lang="en-GB" sz="6000" b="1">
                <a:solidFill>
                  <a:srgbClr val="327B0F"/>
                </a:solidFill>
              </a:rPr>
              <a:t>Retrofit fund</a:t>
            </a:r>
          </a:p>
        </p:txBody>
      </p: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FA6BD7DD-811A-3C9A-AAC8-1602E4CCC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233890" y="5121845"/>
            <a:ext cx="3548731" cy="3494582"/>
            <a:chOff x="9233890" y="5121845"/>
            <a:chExt cx="3548731" cy="3494582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0D8291F-C882-E582-E06A-16115240E2E7}"/>
                </a:ext>
              </a:extLst>
            </p:cNvPr>
            <p:cNvSpPr/>
            <p:nvPr/>
          </p:nvSpPr>
          <p:spPr>
            <a:xfrm>
              <a:off x="9233890" y="5121845"/>
              <a:ext cx="3548731" cy="3494582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327B0F"/>
                </a:solidFill>
              </a:endParaRP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1D72A16A-A281-1DF2-E2C3-D997687B3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50929" y="5832815"/>
              <a:ext cx="1787735" cy="5568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883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1819F1-DA30-BF17-A1D8-2E1C1438C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C934-456A-7A5D-9822-C0084601E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More Application process</a:t>
            </a:r>
          </a:p>
        </p:txBody>
      </p:sp>
      <p:grpSp>
        <p:nvGrpSpPr>
          <p:cNvPr id="71" name="Group 70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A90C6D8D-B434-5A5C-BA51-57D9F802326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FD352DAE-DDAC-5D61-D046-0BFD898EB994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C8EE990E-566A-14A7-06E4-FB9E03AD31E3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accent3"/>
                    </a:solidFill>
                  </a:rPr>
                  <a:t>Introduction </a:t>
                </a:r>
              </a:p>
            </p:txBody>
          </p:sp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30C55EFE-4C22-16F9-2DD3-B0A30D6F3F59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9381C938-10D0-D6A2-5082-828D5F263672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B2522811-E826-6188-188C-442BA91A01EE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67227A9C-D7FF-C3CB-78E9-814989B10B0E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4A7DB5C1-BE3C-B8EB-CACA-0CC34C4FF5DB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0C11F1AE-ED26-BFEA-FD8E-5323573D326D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F01970D9-6574-7E57-811B-DA5EF87AB96E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FD3BEEAA-F073-8316-15E9-C77D02AA89D1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C913BB52-288B-AEEA-66DF-4773C1FAEA61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Process</a:t>
                </a:r>
              </a:p>
            </p:txBody>
          </p:sp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3A8A7834-6CF9-853C-62C1-6574DBD2EA32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8E0D9FD9-1F7E-E668-C7DF-DA1315801EC5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6F906062-596C-8A1B-F95C-0D1359A2A2CE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19989D0D-3AD9-54CE-F022-16AFA09585E2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33EC983-5C8A-BB2A-A170-1C24BB1B809C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89" name="Rectangle: Rounded Corners 88">
                <a:extLst>
                  <a:ext uri="{FF2B5EF4-FFF2-40B4-BE49-F238E27FC236}">
                    <a16:creationId xmlns:a16="http://schemas.microsoft.com/office/drawing/2014/main" id="{7215ADEC-6FBC-DE55-F173-6041628F61F7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04989EB8-CDC7-DF9F-8CFD-ED980A1472AC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447EE84-914B-94FE-7898-2663C8723B45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87" name="Rectangle: Rounded Corners 86">
                <a:extLst>
                  <a:ext uri="{FF2B5EF4-FFF2-40B4-BE49-F238E27FC236}">
                    <a16:creationId xmlns:a16="http://schemas.microsoft.com/office/drawing/2014/main" id="{14C94607-D4FD-9098-D1E7-BDDB8A48C7BE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AEE674FB-D31C-CC2C-34D1-8808AAD503BD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5EB450B-26F9-8C35-D9CC-8F409C901E1F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7AF6C44-DFA2-27F2-9853-C3689E7357AD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EBD8B227-C0B7-ACA9-2646-8020E6DE78D2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FC12E27-3646-6F99-649F-10D0230F0280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DC61BE0-3CF9-5408-E60E-9129F7463580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5D9F180C-F2D2-8655-97B8-2DF10710E67F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C90586E-ECBC-11A0-D48F-1670820385C4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DB3BF54-E2E1-29A6-4784-D3839508B63C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646BA68-AA6C-075A-C7FE-6068E2227590}"/>
              </a:ext>
            </a:extLst>
          </p:cNvPr>
          <p:cNvSpPr/>
          <p:nvPr/>
        </p:nvSpPr>
        <p:spPr>
          <a:xfrm>
            <a:off x="3789942" y="857837"/>
            <a:ext cx="5433057" cy="4724299"/>
          </a:xfrm>
          <a:prstGeom prst="roundRect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>
                <a:solidFill>
                  <a:srgbClr val="327B0F"/>
                </a:solidFill>
              </a:rPr>
              <a:t>Gateway 1 Application Requirements</a:t>
            </a:r>
          </a:p>
          <a:p>
            <a:endParaRPr lang="en-GB">
              <a:solidFill>
                <a:schemeClr val="tx1"/>
              </a:solidFill>
            </a:endParaRP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>
                <a:solidFill>
                  <a:schemeClr val="tx1"/>
                </a:solidFill>
              </a:rPr>
              <a:t>Completed Gateway 1 application form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>
                <a:solidFill>
                  <a:schemeClr val="tx1"/>
                </a:solidFill>
              </a:rPr>
              <a:t>Minimum RIBA 2 stage report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>
                <a:solidFill>
                  <a:schemeClr val="tx1"/>
                </a:solidFill>
              </a:rPr>
              <a:t>Baseline Energy Data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>
                <a:solidFill>
                  <a:schemeClr val="tx1"/>
                </a:solidFill>
              </a:rPr>
              <a:t>Energy Saving Calculations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>
                <a:solidFill>
                  <a:schemeClr val="tx1"/>
                </a:solidFill>
              </a:rPr>
              <a:t>Minimum RIBA 2 Cost Breakdown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>
                <a:solidFill>
                  <a:schemeClr val="tx1"/>
                </a:solidFill>
              </a:rPr>
              <a:t>Risk Register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>
                <a:solidFill>
                  <a:schemeClr val="tx1"/>
                </a:solidFill>
              </a:rPr>
              <a:t>Leasehold Renewal Evidence</a:t>
            </a:r>
          </a:p>
          <a:p>
            <a:pPr marL="285750" indent="-285750" algn="ctr">
              <a:buFont typeface="Aptos" panose="020B0004020202020204" pitchFamily="34" charset="0"/>
              <a:buChar char="☑"/>
            </a:pPr>
            <a:endParaRPr lang="en-GB">
              <a:solidFill>
                <a:schemeClr val="tx1"/>
              </a:solidFill>
            </a:endParaRPr>
          </a:p>
          <a:p>
            <a:r>
              <a:rPr lang="en-GB" sz="1600" i="1">
                <a:solidFill>
                  <a:schemeClr val="tx1"/>
                </a:solidFill>
              </a:rPr>
              <a:t>Additional evidence required can be found within our guidance</a:t>
            </a:r>
          </a:p>
        </p:txBody>
      </p:sp>
    </p:spTree>
    <p:extLst>
      <p:ext uri="{BB962C8B-B14F-4D97-AF65-F5344CB8AC3E}">
        <p14:creationId xmlns:p14="http://schemas.microsoft.com/office/powerpoint/2010/main" val="689211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C3307E-98CB-A8EC-F477-F39C358DD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DFBE5-497F-B23A-77C9-309F8636B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Application requirements</a:t>
            </a:r>
          </a:p>
        </p:txBody>
      </p:sp>
      <p:grpSp>
        <p:nvGrpSpPr>
          <p:cNvPr id="71" name="Group 70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B29CC50D-E780-4232-CF76-D992E8F9F47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85238FA-696D-D8B3-ACF3-7745DEB23395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EAE9FF85-F0D0-7FC1-40A5-9A90738204FB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accent3"/>
                    </a:solidFill>
                  </a:rPr>
                  <a:t>Introduction </a:t>
                </a:r>
              </a:p>
            </p:txBody>
          </p:sp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BA6FF58D-A558-310A-4E84-3635F1E4D6AD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19757A93-3E92-1A17-60E6-59AF62101EDF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73B7C772-A9C2-C50C-39FB-4086FC5543E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D2602959-CD09-CC6D-F588-5309FC769174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1BFFE252-0211-BBF8-F13B-EED21173F8BC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4D4618C7-127A-81A5-7130-7082C6CBF6B9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91BB0653-E97B-6F2C-7A03-0474EDE16907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6A7F17A-7242-FBFD-7040-B98672EECE6E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FF66BF8C-D245-CDD7-7A69-7AF08E61F0DD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Process</a:t>
                </a:r>
              </a:p>
            </p:txBody>
          </p:sp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7368D837-DC8B-A927-EE20-410738B6ED3F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A7BBA2D-4582-9EC6-19A1-DC56925CD268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842A7560-3EAB-BF34-A8F9-7C515313798E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D3ACA4EE-8C14-8FA5-0E58-77F2ACD740C0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531AC839-C95E-0301-7F8D-DBDC6053FB0A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89" name="Rectangle: Rounded Corners 88">
                <a:extLst>
                  <a:ext uri="{FF2B5EF4-FFF2-40B4-BE49-F238E27FC236}">
                    <a16:creationId xmlns:a16="http://schemas.microsoft.com/office/drawing/2014/main" id="{92CB7C9F-A957-2C86-63D3-E1EA9F43E4BB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1F15F08F-D1AD-D811-FE13-6A577140F04E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C22A5D48-BBE4-2C89-C69C-B6910D86E338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87" name="Rectangle: Rounded Corners 86">
                <a:extLst>
                  <a:ext uri="{FF2B5EF4-FFF2-40B4-BE49-F238E27FC236}">
                    <a16:creationId xmlns:a16="http://schemas.microsoft.com/office/drawing/2014/main" id="{F0361FE9-DB9A-BB0E-EA00-C2A0979F94C4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69571DF4-BC91-75B1-4D4B-5631B3312AB2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6DA94C41-D1B2-EFC2-3335-28D5F2EEA3F3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619574A-DC24-45DB-AC10-258E0343D66B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8E0B85E-649F-A72B-D54C-A0BC8337EABC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13A050E-E435-54F0-0984-3AC512C72BFD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2CDB4DE5-D377-DDF4-E684-927BAD118C5F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0249155-99F1-09AC-CFD1-ECABA1E37593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ED57DAB-26B6-E5B3-459B-47A17CC484F8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8C0A6D9-69BA-A173-9071-22E508E67E8F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904761-97FF-7FF9-29C2-14DA412E43AC}"/>
              </a:ext>
            </a:extLst>
          </p:cNvPr>
          <p:cNvSpPr/>
          <p:nvPr/>
        </p:nvSpPr>
        <p:spPr>
          <a:xfrm>
            <a:off x="3259852" y="508089"/>
            <a:ext cx="6185442" cy="5717722"/>
          </a:xfrm>
          <a:prstGeom prst="roundRect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rgbClr val="327B0F"/>
                </a:solidFill>
              </a:rPr>
              <a:t>Gateway 2 Application Requirements</a:t>
            </a:r>
          </a:p>
          <a:p>
            <a:endParaRPr lang="en-GB" b="1" dirty="0">
              <a:solidFill>
                <a:schemeClr val="tx1"/>
              </a:solidFill>
            </a:endParaRP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Completed Gateway 2 Application Form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Minimum RIBA stage 3 Design Report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Heat Loss Calculations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Energy Saving Calculations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Equipment/Material Data Sheets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Existing and Proposed Schematics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Itemised Cost Breakdown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Detailed Risk Register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Detailed Project Programme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Electrical Infrastructure Requirement and Costs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Energy and Carbon Monitoring Plan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r>
              <a:rPr lang="en-GB" dirty="0">
                <a:solidFill>
                  <a:schemeClr val="tx1"/>
                </a:solidFill>
              </a:rPr>
              <a:t>Project Execution Plan</a:t>
            </a:r>
          </a:p>
          <a:p>
            <a:pPr marL="285750" indent="-285750">
              <a:buFont typeface="Aptos" panose="020B0004020202020204" pitchFamily="34" charset="0"/>
              <a:buChar char="☑"/>
            </a:pPr>
            <a:endParaRPr lang="en-GB" dirty="0">
              <a:solidFill>
                <a:schemeClr val="tx1"/>
              </a:solidFill>
            </a:endParaRPr>
          </a:p>
          <a:p>
            <a:pPr marL="285750" indent="-285750" algn="ctr">
              <a:buFont typeface="Aptos" panose="020B0004020202020204" pitchFamily="34" charset="0"/>
              <a:buChar char="☑"/>
            </a:pPr>
            <a:endParaRPr lang="en-GB" dirty="0">
              <a:solidFill>
                <a:schemeClr val="tx1"/>
              </a:solidFill>
            </a:endParaRPr>
          </a:p>
          <a:p>
            <a:r>
              <a:rPr lang="en-GB" sz="1400" i="1" dirty="0">
                <a:solidFill>
                  <a:schemeClr val="tx1"/>
                </a:solidFill>
              </a:rPr>
              <a:t>Additional evidence required can be found within our guidance</a:t>
            </a:r>
          </a:p>
        </p:txBody>
      </p:sp>
    </p:spTree>
    <p:extLst>
      <p:ext uri="{BB962C8B-B14F-4D97-AF65-F5344CB8AC3E}">
        <p14:creationId xmlns:p14="http://schemas.microsoft.com/office/powerpoint/2010/main" val="383341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BE2E61-9CE7-9032-4685-B68922CAB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A1DBC175-65E4-B56B-6237-53CB83A1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321964" y="340138"/>
            <a:ext cx="2486026" cy="1563369"/>
            <a:chOff x="9408160" y="1881189"/>
            <a:chExt cx="2486026" cy="1563369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9328DB0-0D3D-8FA0-69D5-3DDFE7640D11}"/>
                </a:ext>
              </a:extLst>
            </p:cNvPr>
            <p:cNvSpPr/>
            <p:nvPr/>
          </p:nvSpPr>
          <p:spPr>
            <a:xfrm>
              <a:off x="9408160" y="1881189"/>
              <a:ext cx="2486026" cy="483935"/>
            </a:xfrm>
            <a:prstGeom prst="rect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/>
                <a:t>Application Form Key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1E870FB1-9DC7-7C61-491C-C5D2F9B82205}"/>
                </a:ext>
              </a:extLst>
            </p:cNvPr>
            <p:cNvGrpSpPr/>
            <p:nvPr/>
          </p:nvGrpSpPr>
          <p:grpSpPr>
            <a:xfrm>
              <a:off x="9408160" y="2428167"/>
              <a:ext cx="2486026" cy="1016391"/>
              <a:chOff x="9448800" y="1476945"/>
              <a:chExt cx="2486026" cy="1016391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7B6848D7-655D-6ECD-9CC2-E0704B12CAB5}"/>
                  </a:ext>
                </a:extLst>
              </p:cNvPr>
              <p:cNvSpPr/>
              <p:nvPr/>
            </p:nvSpPr>
            <p:spPr>
              <a:xfrm>
                <a:off x="9448800" y="2009401"/>
                <a:ext cx="2486026" cy="4839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sz="1400">
                    <a:solidFill>
                      <a:schemeClr val="tx1"/>
                    </a:solidFill>
                  </a:rPr>
                  <a:t>Gateway 2 requirement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50A31CBE-B70D-5041-6F72-0EB936AA38C5}"/>
                  </a:ext>
                </a:extLst>
              </p:cNvPr>
              <p:cNvSpPr/>
              <p:nvPr/>
            </p:nvSpPr>
            <p:spPr>
              <a:xfrm>
                <a:off x="9448800" y="1476945"/>
                <a:ext cx="2486026" cy="4839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sz="1400" dirty="0">
                    <a:solidFill>
                      <a:schemeClr val="tx1"/>
                    </a:solidFill>
                  </a:rPr>
                  <a:t>Gateway 1 requirement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28EE1CF-2E6E-0BAF-53C2-5B8FA804204F}"/>
                  </a:ext>
                </a:extLst>
              </p:cNvPr>
              <p:cNvSpPr/>
              <p:nvPr/>
            </p:nvSpPr>
            <p:spPr>
              <a:xfrm>
                <a:off x="9530080" y="1545358"/>
                <a:ext cx="335280" cy="32516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38FA99D5-F214-20E9-457C-23BC2C55319D}"/>
                  </a:ext>
                </a:extLst>
              </p:cNvPr>
              <p:cNvSpPr/>
              <p:nvPr/>
            </p:nvSpPr>
            <p:spPr>
              <a:xfrm>
                <a:off x="9530080" y="2071085"/>
                <a:ext cx="335280" cy="32516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</p:grpSp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2E64DB4F-E820-A5B7-05EB-800BBC5212D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37822" y="676752"/>
            <a:ext cx="3058177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27B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Application Form Example</a:t>
            </a:r>
          </a:p>
        </p:txBody>
      </p:sp>
      <p:grpSp>
        <p:nvGrpSpPr>
          <p:cNvPr id="76" name="Group 75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1626B0C0-2550-8405-B30C-D6B8896C2E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120D4497-3534-8BAA-049F-20A47629E8DF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FCA389AD-C807-7ADD-4949-9F609483E268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accent3"/>
                    </a:solidFill>
                  </a:rPr>
                  <a:t>Introduction </a:t>
                </a:r>
              </a:p>
            </p:txBody>
          </p:sp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9B88A4E2-5A2E-9F7A-6894-CACB1621B9E1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038B82B2-C795-E825-C3F2-FA7088DBCC98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8EF5CAF4-18FB-F215-37D3-835CC1A82D0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C2A09D90-4A41-38AB-82CB-9CDAE09A5729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6197BA5B-617F-AC59-ACD8-C63AC9DB0957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61F7E6FC-0924-BF02-CB36-B74466E1D75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CD2A75CE-40B3-D86A-B472-6CC7F78D6186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5ED5BC7E-057A-54F4-8E55-3ACDA90C0FE8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6AD74676-F41D-C343-6445-1FE91B6D584A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Process</a:t>
                </a:r>
              </a:p>
            </p:txBody>
          </p:sp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A45005B0-EA1A-4D28-C418-322D3CAFD36A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91B5A0F2-E689-F9C7-2DCE-5723E3AC63F8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2E90475E-A9B6-5205-2AAB-A04EAE4449C2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B0B572CD-8C40-2E0B-9F2E-F0AFE5042A97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6661DAD8-D7E6-9B34-06E0-4E3C9D01AA47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04A5D331-1848-F365-4645-91E9A69E9CA2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A576951F-7ADA-FB3E-7BDF-9412CB2FDC81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226DE71C-A78F-7014-1520-88C22573E7FC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F06B58D4-7D61-2CCA-9C70-4D2405FD6E71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B81F603F-9853-848B-D1B1-E12639555126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8DDDE320-C2C5-7834-5B5C-1E957D920943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96041F2C-D019-39F6-C7DA-2C227A4DFC6F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7B361B04-BA4F-E69B-3B9D-AEDC660BC9A3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36357DBD-13BC-A0D1-C157-9EF08E467A42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52AC2641-0F2C-5FA2-16EA-2D444960DEC4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64ACC44-8659-FEBE-7EB9-F5F284A7F864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9076371-9CDA-2BD0-1891-FCEB2A1442BA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5AA9B2E6-E3A0-5C39-5650-E7A7D243E116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pic>
        <p:nvPicPr>
          <p:cNvPr id="14" name="Picture 13" descr="Application Form Key&#10;&#10;Gateway 1 requirement&#10;Gateway 2 requirement">
            <a:extLst>
              <a:ext uri="{FF2B5EF4-FFF2-40B4-BE49-F238E27FC236}">
                <a16:creationId xmlns:a16="http://schemas.microsoft.com/office/drawing/2014/main" id="{8C4E995E-1985-AC0C-8B7D-1F67870305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4206" y="1248471"/>
            <a:ext cx="5950493" cy="495006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6539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DB7B07-D8A7-39F6-B8AA-3A155EAA0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F2AEE-9AEC-3CCE-C6C4-CC07BFE23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Assessment criteria</a:t>
            </a:r>
          </a:p>
        </p:txBody>
      </p:sp>
      <p:grpSp>
        <p:nvGrpSpPr>
          <p:cNvPr id="86" name="Group 85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3F7203DE-215E-5034-8790-676EBBB99DA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FE5BB91D-82D6-05E3-3937-117A30166D04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id="{2D789D0E-8104-30C0-57A3-95B1301793E3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115" name="Rectangle: Rounded Corners 114">
                <a:extLst>
                  <a:ext uri="{FF2B5EF4-FFF2-40B4-BE49-F238E27FC236}">
                    <a16:creationId xmlns:a16="http://schemas.microsoft.com/office/drawing/2014/main" id="{689CDD0A-4489-9A3E-98C5-8D378B7429BC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4F1CD57F-0103-8C68-93DF-7EC2A5F14A90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9F776E0B-5D81-7DAA-2B56-58F0225F000E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13" name="Rectangle: Rounded Corners 112">
                <a:extLst>
                  <a:ext uri="{FF2B5EF4-FFF2-40B4-BE49-F238E27FC236}">
                    <a16:creationId xmlns:a16="http://schemas.microsoft.com/office/drawing/2014/main" id="{2317F745-A91B-ED8E-AA85-78555D110B8B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98444D0D-5C44-A281-E83B-F23DBF644583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0DCF2782-BB54-8792-84BC-5D5C611DD42D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id="{BE37F657-8413-626D-1F03-C679D34C8741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47D677FE-62D3-6299-1692-65FAEC5E940F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id="{E40A98AC-0FE7-CF80-8421-C895B536B335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id="{FD4AC81D-AF23-DA36-1886-344965C20A56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5304A466-C370-7DFB-258E-8D72F057645B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06" name="Rectangle: Rounded Corners 105">
                <a:extLst>
                  <a:ext uri="{FF2B5EF4-FFF2-40B4-BE49-F238E27FC236}">
                    <a16:creationId xmlns:a16="http://schemas.microsoft.com/office/drawing/2014/main" id="{A62181CE-F9AC-B6AA-3B84-1387F58FC5BB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Criteria</a:t>
                </a:r>
              </a:p>
            </p:txBody>
          </p:sp>
          <p:sp>
            <p:nvSpPr>
              <p:cNvPr id="107" name="Rectangle: Rounded Corners 106">
                <a:extLst>
                  <a:ext uri="{FF2B5EF4-FFF2-40B4-BE49-F238E27FC236}">
                    <a16:creationId xmlns:a16="http://schemas.microsoft.com/office/drawing/2014/main" id="{FB2AC446-8785-1C32-80EA-3BB37A07E1F5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1DD3B7A5-E57E-10ED-BB33-14BC56C59F8A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A29A5FAA-7508-C7E4-4C4C-B07798BC968B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634D4599-9B67-B212-F227-3805C575505E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19CCE8F5-6863-3312-1687-79CB5B5279CA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CEFCA41B-7938-F27A-DA8C-C8EF1270106E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6EF492A6-2249-4282-DF6E-8D7710E5B9EF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C039A056-E105-BD83-C674-F29B93F7DDDC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8DCAD8B3-608B-9FFE-77FD-DBC93082F91B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0EA3C993-2CE8-4F2F-8504-D405CDFB9C97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CC8D8A60-E27D-5745-F2C5-A332258E0793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94C3B0F-C41B-9D67-9435-CD288D963CAF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8E499CF8-95AF-AC7F-211F-B8D51542DE77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2A469ED6-52F9-EFC7-F0E8-1CBFBD023E8A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79783259-2AF2-05B1-B783-3B38C88D6827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71" name="Group 70" descr="Assessment Criteria&#10;&#10;Organisation owns the freehold or has a long term lease, with a commitment to retain ownership for next 5 years?&#10;&#10;Gateway 1 application form and supporting evidence submitted?&#10;&#10;Project has senior level support to apply (section 151 officer or similar)?&#10;&#10;Funds received will be defrayed before the end of the grant period, March 2028?&#10;&#10;Could the scope of this project go ahead without Public Building Retrofit fund?">
            <a:extLst>
              <a:ext uri="{FF2B5EF4-FFF2-40B4-BE49-F238E27FC236}">
                <a16:creationId xmlns:a16="http://schemas.microsoft.com/office/drawing/2014/main" id="{594AC94D-E2DD-1A4D-6939-7ED1B75A4C2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2904564" y="68613"/>
            <a:ext cx="5869064" cy="6152915"/>
            <a:chOff x="3540750" y="-37566"/>
            <a:chExt cx="5869064" cy="6152915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B34D997-F061-55B6-90F1-DE6B01776E2C}"/>
                </a:ext>
              </a:extLst>
            </p:cNvPr>
            <p:cNvGrpSpPr/>
            <p:nvPr/>
          </p:nvGrpSpPr>
          <p:grpSpPr>
            <a:xfrm>
              <a:off x="3540750" y="-37566"/>
              <a:ext cx="5869064" cy="6152915"/>
              <a:chOff x="4359348" y="354211"/>
              <a:chExt cx="5174982" cy="5326793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7AFC40FC-DCE6-11F3-1B1C-13A75F69CC64}"/>
                  </a:ext>
                </a:extLst>
              </p:cNvPr>
              <p:cNvGrpSpPr/>
              <p:nvPr/>
            </p:nvGrpSpPr>
            <p:grpSpPr>
              <a:xfrm>
                <a:off x="4359348" y="354211"/>
                <a:ext cx="3937557" cy="5326793"/>
                <a:chOff x="3863132" y="310780"/>
                <a:chExt cx="4688956" cy="5834159"/>
              </a:xfrm>
            </p:grpSpPr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18E37219-FAEF-9BA0-5813-C9A7754206BA}"/>
                    </a:ext>
                  </a:extLst>
                </p:cNvPr>
                <p:cNvGrpSpPr/>
                <p:nvPr/>
              </p:nvGrpSpPr>
              <p:grpSpPr>
                <a:xfrm>
                  <a:off x="3863132" y="1052520"/>
                  <a:ext cx="4688956" cy="5092419"/>
                  <a:chOff x="4086415" y="1111820"/>
                  <a:chExt cx="4688956" cy="5092419"/>
                </a:xfrm>
              </p:grpSpPr>
              <p:sp>
                <p:nvSpPr>
                  <p:cNvPr id="62" name="Rectangle: Rounded Corners 61">
                    <a:extLst>
                      <a:ext uri="{FF2B5EF4-FFF2-40B4-BE49-F238E27FC236}">
                        <a16:creationId xmlns:a16="http://schemas.microsoft.com/office/drawing/2014/main" id="{7DBE77D9-E986-B3CB-672E-379C8AC09204}"/>
                      </a:ext>
                    </a:extLst>
                  </p:cNvPr>
                  <p:cNvSpPr/>
                  <p:nvPr/>
                </p:nvSpPr>
                <p:spPr>
                  <a:xfrm>
                    <a:off x="4086415" y="1111820"/>
                    <a:ext cx="4688956" cy="5092419"/>
                  </a:xfrm>
                  <a:prstGeom prst="roundRect">
                    <a:avLst>
                      <a:gd name="adj" fmla="val 8957"/>
                    </a:avLst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63" name="Rectangle: Rounded Corners 62">
                    <a:extLst>
                      <a:ext uri="{FF2B5EF4-FFF2-40B4-BE49-F238E27FC236}">
                        <a16:creationId xmlns:a16="http://schemas.microsoft.com/office/drawing/2014/main" id="{98928E95-C340-7A3A-E391-53F50E40006C}"/>
                      </a:ext>
                    </a:extLst>
                  </p:cNvPr>
                  <p:cNvSpPr/>
                  <p:nvPr/>
                </p:nvSpPr>
                <p:spPr>
                  <a:xfrm>
                    <a:off x="4231759" y="1279175"/>
                    <a:ext cx="4391246" cy="4780258"/>
                  </a:xfrm>
                  <a:prstGeom prst="roundRect">
                    <a:avLst>
                      <a:gd name="adj" fmla="val 6294"/>
                    </a:avLst>
                  </a:prstGeom>
                  <a:solidFill>
                    <a:srgbClr val="FFFEFB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DD6B6A5B-A5FD-35DF-457A-9E1044791ACE}"/>
                    </a:ext>
                  </a:extLst>
                </p:cNvPr>
                <p:cNvSpPr/>
                <p:nvPr/>
              </p:nvSpPr>
              <p:spPr>
                <a:xfrm>
                  <a:off x="4976037" y="867652"/>
                  <a:ext cx="2498651" cy="202348"/>
                </a:xfrm>
                <a:prstGeom prst="rect">
                  <a:avLst/>
                </a:prstGeom>
                <a:solidFill>
                  <a:srgbClr val="327B0F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" name="Oval 59">
                  <a:extLst>
                    <a:ext uri="{FF2B5EF4-FFF2-40B4-BE49-F238E27FC236}">
                      <a16:creationId xmlns:a16="http://schemas.microsoft.com/office/drawing/2014/main" id="{14DB73E9-C7D2-1CA5-AA6B-E5C77B00EA79}"/>
                    </a:ext>
                  </a:extLst>
                </p:cNvPr>
                <p:cNvSpPr/>
                <p:nvPr/>
              </p:nvSpPr>
              <p:spPr>
                <a:xfrm>
                  <a:off x="5901069" y="310780"/>
                  <a:ext cx="648586" cy="610037"/>
                </a:xfrm>
                <a:prstGeom prst="ellipse">
                  <a:avLst/>
                </a:prstGeom>
                <a:solidFill>
                  <a:srgbClr val="327B0F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Oval 60">
                  <a:extLst>
                    <a:ext uri="{FF2B5EF4-FFF2-40B4-BE49-F238E27FC236}">
                      <a16:creationId xmlns:a16="http://schemas.microsoft.com/office/drawing/2014/main" id="{D5038323-B927-14CC-ACA8-827286A60141}"/>
                    </a:ext>
                  </a:extLst>
                </p:cNvPr>
                <p:cNvSpPr/>
                <p:nvPr/>
              </p:nvSpPr>
              <p:spPr>
                <a:xfrm>
                  <a:off x="5996755" y="383607"/>
                  <a:ext cx="460743" cy="453064"/>
                </a:xfrm>
                <a:prstGeom prst="ellipse">
                  <a:avLst/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E51962F8-D909-0535-DA68-CE7365DCA8E3}"/>
                  </a:ext>
                </a:extLst>
              </p:cNvPr>
              <p:cNvSpPr/>
              <p:nvPr/>
            </p:nvSpPr>
            <p:spPr>
              <a:xfrm>
                <a:off x="4795283" y="1705596"/>
                <a:ext cx="4739047" cy="529120"/>
              </a:xfrm>
              <a:prstGeom prst="roundRect">
                <a:avLst/>
              </a:prstGeom>
              <a:solidFill>
                <a:srgbClr val="FFFEFB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600" dirty="0">
                    <a:solidFill>
                      <a:schemeClr val="tx1"/>
                    </a:solidFill>
                  </a:rPr>
                  <a:t>Organisation owns the freehold or has a long term lease, with a commitment to retain ownership for next 5 years?</a:t>
                </a:r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356B6087-C6A0-D084-EE9A-20A66A180F1E}"/>
                  </a:ext>
                </a:extLst>
              </p:cNvPr>
              <p:cNvSpPr/>
              <p:nvPr/>
            </p:nvSpPr>
            <p:spPr>
              <a:xfrm>
                <a:off x="4790678" y="2470246"/>
                <a:ext cx="4739047" cy="529120"/>
              </a:xfrm>
              <a:prstGeom prst="roundRect">
                <a:avLst/>
              </a:prstGeom>
              <a:solidFill>
                <a:srgbClr val="FFFEFB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600">
                    <a:solidFill>
                      <a:schemeClr val="tx1"/>
                    </a:solidFill>
                  </a:rPr>
                  <a:t>Gateway 1 application form and supporting evidence submitted?</a:t>
                </a:r>
              </a:p>
            </p:txBody>
          </p: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A4B7F8F5-641A-B48B-5E37-5D7B5E7D32E4}"/>
                  </a:ext>
                </a:extLst>
              </p:cNvPr>
              <p:cNvSpPr/>
              <p:nvPr/>
            </p:nvSpPr>
            <p:spPr>
              <a:xfrm>
                <a:off x="4795283" y="3246368"/>
                <a:ext cx="4734441" cy="529120"/>
              </a:xfrm>
              <a:prstGeom prst="roundRect">
                <a:avLst/>
              </a:prstGeom>
              <a:solidFill>
                <a:srgbClr val="FFFEFB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600">
                    <a:solidFill>
                      <a:schemeClr val="tx1"/>
                    </a:solidFill>
                  </a:rPr>
                  <a:t>Project has senior level support to apply (section 151 officer or similar)?</a:t>
                </a:r>
              </a:p>
            </p:txBody>
          </p:sp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EC0D9C39-27C5-FED3-7982-11B6390024B5}"/>
                  </a:ext>
                </a:extLst>
              </p:cNvPr>
              <p:cNvSpPr/>
              <p:nvPr/>
            </p:nvSpPr>
            <p:spPr>
              <a:xfrm>
                <a:off x="4790678" y="4011018"/>
                <a:ext cx="4734441" cy="529120"/>
              </a:xfrm>
              <a:prstGeom prst="roundRect">
                <a:avLst/>
              </a:prstGeom>
              <a:solidFill>
                <a:srgbClr val="FFFEFB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600">
                    <a:solidFill>
                      <a:schemeClr val="tx1"/>
                    </a:solidFill>
                  </a:rPr>
                  <a:t>Funds received will be defrayed before the end of the grant period, March 2028?</a:t>
                </a:r>
              </a:p>
            </p:txBody>
          </p:sp>
        </p:grp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689393D-9A1F-18B6-42C1-CF012DBADC53}"/>
                </a:ext>
              </a:extLst>
            </p:cNvPr>
            <p:cNvSpPr txBox="1"/>
            <p:nvPr/>
          </p:nvSpPr>
          <p:spPr>
            <a:xfrm>
              <a:off x="4371389" y="1133131"/>
              <a:ext cx="292449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>
                  <a:solidFill>
                    <a:schemeClr val="accent3"/>
                  </a:solidFill>
                </a:rPr>
                <a:t>Assessment Criteria</a:t>
              </a:r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D35143C7-C062-16AE-5F8A-7C22008817C6}"/>
                </a:ext>
              </a:extLst>
            </p:cNvPr>
            <p:cNvSpPr/>
            <p:nvPr/>
          </p:nvSpPr>
          <p:spPr>
            <a:xfrm>
              <a:off x="4025489" y="5085678"/>
              <a:ext cx="5369436" cy="611180"/>
            </a:xfrm>
            <a:prstGeom prst="roundRect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600" dirty="0">
                  <a:solidFill>
                    <a:schemeClr val="tx1"/>
                  </a:solidFill>
                </a:rPr>
                <a:t>Could the scope of this project go ahead without Public Building Retrofit fund?</a:t>
              </a:r>
            </a:p>
          </p:txBody>
        </p:sp>
      </p:grpSp>
      <p:sp>
        <p:nvSpPr>
          <p:cNvPr id="73" name="Oval 72">
            <a:extLst>
              <a:ext uri="{FF2B5EF4-FFF2-40B4-BE49-F238E27FC236}">
                <a16:creationId xmlns:a16="http://schemas.microsoft.com/office/drawing/2014/main" id="{CB21C24C-E27B-9037-864E-322A102D0F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2491" y="1690057"/>
            <a:ext cx="545128" cy="507562"/>
          </a:xfrm>
          <a:prstGeom prst="ellipse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00F31806-E572-F770-9E0C-CA98E2C20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2491" y="3481986"/>
            <a:ext cx="545128" cy="507562"/>
          </a:xfrm>
          <a:prstGeom prst="ellipse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1C121119-9A7D-C263-792E-4FE57C1C0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2491" y="4309014"/>
            <a:ext cx="545128" cy="507562"/>
          </a:xfrm>
          <a:prstGeom prst="ellipse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33F44627-B47D-4801-7668-E50300500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2491" y="5245643"/>
            <a:ext cx="545128" cy="507562"/>
          </a:xfrm>
          <a:prstGeom prst="ellipse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E46CD34-E131-D525-430C-3F3F926B0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44771" y="2568009"/>
            <a:ext cx="545128" cy="507562"/>
          </a:xfrm>
          <a:prstGeom prst="ellipse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38EFC3C6-CE09-38CC-7DA0-0486A218F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70713" y="5267143"/>
            <a:ext cx="468683" cy="468683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67A6AF1-C3FC-E668-6744-87870ABD1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49208" y="2607212"/>
            <a:ext cx="521799" cy="521799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7A1E66BC-0EAB-F09C-3109-E288B990E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32491" y="1727031"/>
            <a:ext cx="521799" cy="521799"/>
          </a:xfrm>
          <a:prstGeom prst="rect">
            <a:avLst/>
          </a:prstGeom>
        </p:spPr>
      </p:pic>
      <p:pic>
        <p:nvPicPr>
          <p:cNvPr id="83" name="Graphic 82">
            <a:extLst>
              <a:ext uri="{FF2B5EF4-FFF2-40B4-BE49-F238E27FC236}">
                <a16:creationId xmlns:a16="http://schemas.microsoft.com/office/drawing/2014/main" id="{B2828E57-1A19-3435-C248-F49DC2EBD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37079" y="3495972"/>
            <a:ext cx="521799" cy="521799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0A53C743-840B-B89B-4E30-9D9050E9A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44154" y="4337237"/>
            <a:ext cx="521799" cy="521799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2E798C84-210E-2D7F-3CDC-1C446ED2C5AA}"/>
              </a:ext>
            </a:extLst>
          </p:cNvPr>
          <p:cNvSpPr txBox="1"/>
          <p:nvPr/>
        </p:nvSpPr>
        <p:spPr>
          <a:xfrm>
            <a:off x="8618029" y="5778358"/>
            <a:ext cx="1084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327B0F"/>
                </a:solidFill>
              </a:rPr>
              <a:t>= PASS</a:t>
            </a:r>
          </a:p>
        </p:txBody>
      </p:sp>
    </p:spTree>
    <p:extLst>
      <p:ext uri="{BB962C8B-B14F-4D97-AF65-F5344CB8AC3E}">
        <p14:creationId xmlns:p14="http://schemas.microsoft.com/office/powerpoint/2010/main" val="270058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C6EBC5-F1A0-0757-99FE-B0E3007F5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78">
            <a:extLst>
              <a:ext uri="{FF2B5EF4-FFF2-40B4-BE49-F238E27FC236}">
                <a16:creationId xmlns:a16="http://schemas.microsoft.com/office/drawing/2014/main" id="{C2233D11-8C99-2124-2A66-9E44B76AAFF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967242" y="327623"/>
            <a:ext cx="3272401" cy="369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27B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Scored Assessment Criteria</a:t>
            </a:r>
          </a:p>
        </p:txBody>
      </p:sp>
      <p:grpSp>
        <p:nvGrpSpPr>
          <p:cNvPr id="110" name="Group 109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3C4E81F6-73ED-A0C8-42CA-A54BA904C0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9E19923-4C73-E48E-82E6-17A829D4BEFF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38" name="Rectangle: Rounded Corners 137">
                <a:extLst>
                  <a:ext uri="{FF2B5EF4-FFF2-40B4-BE49-F238E27FC236}">
                    <a16:creationId xmlns:a16="http://schemas.microsoft.com/office/drawing/2014/main" id="{6CB7701D-36FA-3AC8-25DC-A2996019C022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139" name="Rectangle: Rounded Corners 138">
                <a:extLst>
                  <a:ext uri="{FF2B5EF4-FFF2-40B4-BE49-F238E27FC236}">
                    <a16:creationId xmlns:a16="http://schemas.microsoft.com/office/drawing/2014/main" id="{6328B492-8211-7DF8-2325-6DB5C3D0BC41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27A2F212-DC41-41A9-6BAB-250188CF5AD8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36" name="Rectangle: Rounded Corners 135">
                <a:extLst>
                  <a:ext uri="{FF2B5EF4-FFF2-40B4-BE49-F238E27FC236}">
                    <a16:creationId xmlns:a16="http://schemas.microsoft.com/office/drawing/2014/main" id="{CBBD3949-CD5B-566A-3CD3-5CD0B6988B63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37" name="Rectangle: Rounded Corners 136">
                <a:extLst>
                  <a:ext uri="{FF2B5EF4-FFF2-40B4-BE49-F238E27FC236}">
                    <a16:creationId xmlns:a16="http://schemas.microsoft.com/office/drawing/2014/main" id="{C9A58CF1-0081-6C36-A0BF-4B58D9476AD5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238A45DD-8D06-9E83-D4AA-7B892F0219E4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34" name="Rectangle: Rounded Corners 133">
                <a:extLst>
                  <a:ext uri="{FF2B5EF4-FFF2-40B4-BE49-F238E27FC236}">
                    <a16:creationId xmlns:a16="http://schemas.microsoft.com/office/drawing/2014/main" id="{801175F7-2421-B2BE-D9E3-E2D5EC037924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35" name="Rectangle: Rounded Corners 134">
                <a:extLst>
                  <a:ext uri="{FF2B5EF4-FFF2-40B4-BE49-F238E27FC236}">
                    <a16:creationId xmlns:a16="http://schemas.microsoft.com/office/drawing/2014/main" id="{947FBA0D-F4A1-033C-1F7F-32431746D32C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2DABBAAE-7995-FD9A-597D-5343953DA134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id="{B0DA1700-BEDB-8109-998D-004AD131E16C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133" name="Rectangle: Rounded Corners 132">
                <a:extLst>
                  <a:ext uri="{FF2B5EF4-FFF2-40B4-BE49-F238E27FC236}">
                    <a16:creationId xmlns:a16="http://schemas.microsoft.com/office/drawing/2014/main" id="{51E98AFE-0D72-7ABE-04F1-27CB442C7CE6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6B083EDB-E0A0-BC9E-3A81-2F23261BFB78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2DCF755E-D7F3-BCD8-15C7-A657BD748DA1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Criteria</a:t>
                </a:r>
              </a:p>
            </p:txBody>
          </p:sp>
          <p:sp>
            <p:nvSpPr>
              <p:cNvPr id="131" name="Rectangle: Rounded Corners 130">
                <a:extLst>
                  <a:ext uri="{FF2B5EF4-FFF2-40B4-BE49-F238E27FC236}">
                    <a16:creationId xmlns:a16="http://schemas.microsoft.com/office/drawing/2014/main" id="{A4A0EC29-E240-9370-7827-BAB5F140A87A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0A89C249-D0ED-58D5-DC99-6FCD8EC7DCF2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28" name="Rectangle: Rounded Corners 127">
                <a:extLst>
                  <a:ext uri="{FF2B5EF4-FFF2-40B4-BE49-F238E27FC236}">
                    <a16:creationId xmlns:a16="http://schemas.microsoft.com/office/drawing/2014/main" id="{24A28ECB-D264-6B7D-7770-BB530AE8D4C7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129" name="Rectangle: Rounded Corners 128">
                <a:extLst>
                  <a:ext uri="{FF2B5EF4-FFF2-40B4-BE49-F238E27FC236}">
                    <a16:creationId xmlns:a16="http://schemas.microsoft.com/office/drawing/2014/main" id="{FBA4E86D-2D16-3F73-FB49-D4C39ADE9E1C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679137D4-9C5D-E639-A8E3-A66590C10E3F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26" name="Rectangle: Rounded Corners 125">
                <a:extLst>
                  <a:ext uri="{FF2B5EF4-FFF2-40B4-BE49-F238E27FC236}">
                    <a16:creationId xmlns:a16="http://schemas.microsoft.com/office/drawing/2014/main" id="{CFECA513-6C47-DBAA-1267-7E78C1A0FD2A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9775AC37-C126-7B7D-1C7F-5489FA9EB90F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E0EBB3A4-26A7-D361-BB63-991B788E80AF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DF618BB8-CE17-6621-E3ED-0E21D645ACD9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624EE2D5-49B5-AB70-0B05-A10773850BC9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6426BADD-A372-20EB-362C-22F9F7AC9439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52A02B2-2F3D-3CE3-74F6-FD0634C75063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12D06FD3-BDAD-79F8-26AF-D73B1D77BF33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01E2C3D-4BDF-CC58-BDBF-A467C8423B32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4D2CA3E0-0743-EEC3-5110-926CD9FCBEE9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78" name="Group 77" descr="1. Project Impact&#10;prioritising those with higher carbon intensity&#10;&#10;2. Project Readiness&#10;prioritising those that are most progressed with a clear plan and identified match funding&#10;&#10;3. Strategic Importance&#10;prioritising those with clear strategic need and alignment to the GM 5-year Environment Plan&#10;&#10;4. Existing Building Performance&#10;prioritising those with highest energy intensity and spend">
            <a:extLst>
              <a:ext uri="{FF2B5EF4-FFF2-40B4-BE49-F238E27FC236}">
                <a16:creationId xmlns:a16="http://schemas.microsoft.com/office/drawing/2014/main" id="{6668BF86-4DB1-4067-8EDE-12D004E9B6F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122539" y="774698"/>
            <a:ext cx="5798437" cy="5293708"/>
            <a:chOff x="3863841" y="732269"/>
            <a:chExt cx="5798437" cy="5293708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77460EA-4525-64A8-CD9F-46A7D01C43ED}"/>
                </a:ext>
              </a:extLst>
            </p:cNvPr>
            <p:cNvGrpSpPr/>
            <p:nvPr/>
          </p:nvGrpSpPr>
          <p:grpSpPr>
            <a:xfrm>
              <a:off x="3863841" y="732269"/>
              <a:ext cx="5798437" cy="5293708"/>
              <a:chOff x="3863841" y="1040665"/>
              <a:chExt cx="5798437" cy="5293708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B56DA9F7-585D-A4CE-213A-16622FD6FD52}"/>
                  </a:ext>
                </a:extLst>
              </p:cNvPr>
              <p:cNvSpPr/>
              <p:nvPr/>
            </p:nvSpPr>
            <p:spPr>
              <a:xfrm>
                <a:off x="3863841" y="1182116"/>
                <a:ext cx="1003300" cy="991156"/>
              </a:xfrm>
              <a:prstGeom prst="ellipse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3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6" name="Flowchart: Terminator 5">
                <a:extLst>
                  <a:ext uri="{FF2B5EF4-FFF2-40B4-BE49-F238E27FC236}">
                    <a16:creationId xmlns:a16="http://schemas.microsoft.com/office/drawing/2014/main" id="{4EA17EE4-A990-030E-1699-FCEAC3E2F570}"/>
                  </a:ext>
                </a:extLst>
              </p:cNvPr>
              <p:cNvSpPr/>
              <p:nvPr/>
            </p:nvSpPr>
            <p:spPr>
              <a:xfrm>
                <a:off x="4997618" y="1040665"/>
                <a:ext cx="4664660" cy="1221016"/>
              </a:xfrm>
              <a:prstGeom prst="flowChartTerminator">
                <a:avLst/>
              </a:prstGeom>
              <a:solidFill>
                <a:schemeClr val="bg1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327B0F"/>
                    </a:solidFill>
                  </a:rPr>
                  <a:t>Project Impact</a:t>
                </a:r>
              </a:p>
              <a:p>
                <a:pPr algn="ctr"/>
                <a:r>
                  <a:rPr lang="en-GB" sz="1600" i="1" dirty="0">
                    <a:solidFill>
                      <a:schemeClr val="tx1"/>
                    </a:solidFill>
                    <a:latin typeface="Aptos" panose="020B0004020202020204" pitchFamily="34" charset="0"/>
                  </a:rPr>
                  <a:t>prioritising those with higher carbon intensity</a:t>
                </a:r>
                <a:endParaRPr lang="en-GB" sz="1600" i="1" dirty="0">
                  <a:solidFill>
                    <a:srgbClr val="327B0F"/>
                  </a:solidFill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17039424-AF2F-C31B-CEA9-B8A5B6317582}"/>
                  </a:ext>
                </a:extLst>
              </p:cNvPr>
              <p:cNvSpPr/>
              <p:nvPr/>
            </p:nvSpPr>
            <p:spPr>
              <a:xfrm>
                <a:off x="3914651" y="2522383"/>
                <a:ext cx="1003300" cy="991156"/>
              </a:xfrm>
              <a:prstGeom prst="ellipse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Flowchart: Terminator 54">
                <a:extLst>
                  <a:ext uri="{FF2B5EF4-FFF2-40B4-BE49-F238E27FC236}">
                    <a16:creationId xmlns:a16="http://schemas.microsoft.com/office/drawing/2014/main" id="{6738C37D-11D0-7431-EAED-FA9B9B1DD00A}"/>
                  </a:ext>
                </a:extLst>
              </p:cNvPr>
              <p:cNvSpPr/>
              <p:nvPr/>
            </p:nvSpPr>
            <p:spPr>
              <a:xfrm>
                <a:off x="5027223" y="2380286"/>
                <a:ext cx="4635053" cy="1221016"/>
              </a:xfrm>
              <a:prstGeom prst="flowChartTerminator">
                <a:avLst/>
              </a:prstGeom>
              <a:solidFill>
                <a:schemeClr val="bg1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>
                    <a:solidFill>
                      <a:srgbClr val="327B0F"/>
                    </a:solidFill>
                  </a:rPr>
                  <a:t>Project Readiness</a:t>
                </a:r>
              </a:p>
              <a:p>
                <a:pPr algn="ctr"/>
                <a:r>
                  <a:rPr lang="en-GB" sz="1600" i="1">
                    <a:solidFill>
                      <a:schemeClr val="tx1"/>
                    </a:solidFill>
                    <a:latin typeface="Aptos" panose="020B0004020202020204" pitchFamily="34" charset="0"/>
                  </a:rPr>
                  <a:t>prioritising those that are most progressed with a clear plan and identified match funding</a:t>
                </a:r>
                <a:endParaRPr lang="en-GB" sz="1600" i="1">
                  <a:solidFill>
                    <a:srgbClr val="327B0F"/>
                  </a:solidFill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72EE7CB2-CEEC-F8CC-5435-A6A5D3C0B131}"/>
                  </a:ext>
                </a:extLst>
              </p:cNvPr>
              <p:cNvSpPr/>
              <p:nvPr/>
            </p:nvSpPr>
            <p:spPr>
              <a:xfrm>
                <a:off x="3944257" y="3891104"/>
                <a:ext cx="1003300" cy="991156"/>
              </a:xfrm>
              <a:prstGeom prst="ellipse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Flowchart: Terminator 58">
                <a:extLst>
                  <a:ext uri="{FF2B5EF4-FFF2-40B4-BE49-F238E27FC236}">
                    <a16:creationId xmlns:a16="http://schemas.microsoft.com/office/drawing/2014/main" id="{7F43A92A-737A-565C-0D25-FEDBA53F58DC}"/>
                  </a:ext>
                </a:extLst>
              </p:cNvPr>
              <p:cNvSpPr/>
              <p:nvPr/>
            </p:nvSpPr>
            <p:spPr>
              <a:xfrm>
                <a:off x="5027223" y="3756789"/>
                <a:ext cx="4635045" cy="1221016"/>
              </a:xfrm>
              <a:prstGeom prst="flowChartTerminator">
                <a:avLst/>
              </a:prstGeom>
              <a:solidFill>
                <a:schemeClr val="bg1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>
                    <a:solidFill>
                      <a:srgbClr val="327B0F"/>
                    </a:solidFill>
                  </a:rPr>
                  <a:t>Strategic Importance</a:t>
                </a:r>
              </a:p>
              <a:p>
                <a:pPr algn="ctr"/>
                <a:r>
                  <a:rPr lang="en-GB" sz="1600" i="1">
                    <a:solidFill>
                      <a:schemeClr val="tx1"/>
                    </a:solidFill>
                    <a:latin typeface="Aptos" panose="020B0004020202020204" pitchFamily="34" charset="0"/>
                  </a:rPr>
                  <a:t>prioritising those with clear strategic need and alignment to the GM 5-year Environment Plan</a:t>
                </a:r>
                <a:endParaRPr lang="en-GB" sz="1600" i="1">
                  <a:solidFill>
                    <a:srgbClr val="327B0F"/>
                  </a:solidFill>
                </a:endParaRP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7CEFA84F-521E-8B70-DEC3-CE5E83CE21E7}"/>
                  </a:ext>
                </a:extLst>
              </p:cNvPr>
              <p:cNvSpPr/>
              <p:nvPr/>
            </p:nvSpPr>
            <p:spPr>
              <a:xfrm>
                <a:off x="3944257" y="5247672"/>
                <a:ext cx="1003300" cy="991156"/>
              </a:xfrm>
              <a:prstGeom prst="ellipse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Flowchart: Terminator 62">
                <a:extLst>
                  <a:ext uri="{FF2B5EF4-FFF2-40B4-BE49-F238E27FC236}">
                    <a16:creationId xmlns:a16="http://schemas.microsoft.com/office/drawing/2014/main" id="{18D83757-F4CA-4721-650C-F4466FE048BB}"/>
                  </a:ext>
                </a:extLst>
              </p:cNvPr>
              <p:cNvSpPr/>
              <p:nvPr/>
            </p:nvSpPr>
            <p:spPr>
              <a:xfrm>
                <a:off x="5027224" y="5113357"/>
                <a:ext cx="4635044" cy="1221016"/>
              </a:xfrm>
              <a:prstGeom prst="flowChartTerminator">
                <a:avLst/>
              </a:prstGeom>
              <a:solidFill>
                <a:schemeClr val="bg1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>
                    <a:solidFill>
                      <a:srgbClr val="327B0F"/>
                    </a:solidFill>
                  </a:rPr>
                  <a:t>Existing Building Performance</a:t>
                </a:r>
              </a:p>
              <a:p>
                <a:pPr algn="ctr"/>
                <a:r>
                  <a:rPr lang="en-GB" sz="1600" i="1">
                    <a:solidFill>
                      <a:schemeClr val="tx1"/>
                    </a:solidFill>
                    <a:latin typeface="Aptos" panose="020B0004020202020204" pitchFamily="34" charset="0"/>
                  </a:rPr>
                  <a:t>prioritising those with highest energy intensity and spend</a:t>
                </a:r>
                <a:endParaRPr lang="en-GB" sz="1600" i="1">
                  <a:solidFill>
                    <a:srgbClr val="327B0F"/>
                  </a:solidFill>
                </a:endParaRPr>
              </a:p>
            </p:txBody>
          </p:sp>
        </p:grp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92AC16C-B6EE-DBA1-452F-E497782BE277}"/>
                </a:ext>
              </a:extLst>
            </p:cNvPr>
            <p:cNvSpPr/>
            <p:nvPr/>
          </p:nvSpPr>
          <p:spPr>
            <a:xfrm>
              <a:off x="3982508" y="983904"/>
              <a:ext cx="765966" cy="739805"/>
            </a:xfrm>
            <a:prstGeom prst="ellipse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rgbClr val="327B0F"/>
                  </a:solidFill>
                </a:rPr>
                <a:t>1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F242318E-6BE3-DDD0-F5DC-4EBE518D3B28}"/>
                </a:ext>
              </a:extLst>
            </p:cNvPr>
            <p:cNvSpPr/>
            <p:nvPr/>
          </p:nvSpPr>
          <p:spPr>
            <a:xfrm>
              <a:off x="4033318" y="2322194"/>
              <a:ext cx="765966" cy="739805"/>
            </a:xfrm>
            <a:prstGeom prst="ellipse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rgbClr val="327B0F"/>
                  </a:solidFill>
                </a:rPr>
                <a:t>2</a:t>
              </a: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BC11DBB-B5E5-C17C-F923-A739265D9281}"/>
                </a:ext>
              </a:extLst>
            </p:cNvPr>
            <p:cNvSpPr/>
            <p:nvPr/>
          </p:nvSpPr>
          <p:spPr>
            <a:xfrm>
              <a:off x="4062924" y="3708376"/>
              <a:ext cx="765966" cy="739805"/>
            </a:xfrm>
            <a:prstGeom prst="ellipse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rgbClr val="327B0F"/>
                  </a:solidFill>
                </a:rPr>
                <a:t>3</a:t>
              </a: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AE6D1D23-9E05-AE48-6CEB-ECF1B03FD836}"/>
                </a:ext>
              </a:extLst>
            </p:cNvPr>
            <p:cNvSpPr/>
            <p:nvPr/>
          </p:nvSpPr>
          <p:spPr>
            <a:xfrm>
              <a:off x="4062924" y="5064951"/>
              <a:ext cx="765966" cy="739805"/>
            </a:xfrm>
            <a:prstGeom prst="ellipse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>
                  <a:solidFill>
                    <a:srgbClr val="327B0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2450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B74C5B-BD9D-3D5D-A202-9BB7472B3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3A468-4C68-668D-79DC-E079459A8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Gateway 2 Assessment criteria</a:t>
            </a:r>
          </a:p>
        </p:txBody>
      </p:sp>
      <p:grpSp>
        <p:nvGrpSpPr>
          <p:cNvPr id="36" name="Group 35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0263377A-5B34-BD35-8154-22A26D09F10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BBFF361-4E07-AD21-9C66-5201B6DEFC58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13B06DCA-172F-32AE-C7DA-BC55A15660E6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7E3FF247-2573-6F35-1704-02F8A7713DBA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824B02DA-9030-8365-CA18-23960273E854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C0C09660-5F55-118C-CF98-35CF43179FEF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6764B0EE-9ADE-5426-1983-F8AD7935C5E9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247DB73-5856-501A-FBB3-909ACD39E079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143DD645-F6E9-BFF2-C239-F7EB62006449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48497F7B-1782-49C6-E597-183E6A160C7E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3260D3A6-205A-ECFC-4B2E-F95492DE725C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4786B6C1-5E28-9CF8-A69C-C8A02C7E72DF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DD293B73-0A76-A239-9CF9-050C103A9D43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5D82A8BD-1691-9AF0-F321-58489E9A02A3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15CF6803-AFE5-C83A-E760-BB1B105D36AD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Criteria</a:t>
                </a:r>
              </a:p>
            </p:txBody>
          </p:sp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91ABE528-27BE-E9A2-7AA0-232C23AC7CA2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777D70A-9AED-491B-4473-76EAAC3FB95E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DCA2F861-7F3D-5A24-B146-D2A870D5DBD1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89" name="Rectangle: Rounded Corners 88">
                <a:extLst>
                  <a:ext uri="{FF2B5EF4-FFF2-40B4-BE49-F238E27FC236}">
                    <a16:creationId xmlns:a16="http://schemas.microsoft.com/office/drawing/2014/main" id="{614F623A-9A64-7F73-ED6B-0B52E8DEDDD6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7962DCF5-F6B5-F7A1-C65F-9FB85BBB77FB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5DB35800-B5A9-9920-F85D-00B7C8BD9689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87" name="Rectangle: Rounded Corners 86">
                <a:extLst>
                  <a:ext uri="{FF2B5EF4-FFF2-40B4-BE49-F238E27FC236}">
                    <a16:creationId xmlns:a16="http://schemas.microsoft.com/office/drawing/2014/main" id="{B187C51B-4C4B-C563-D7D3-A094D0419B33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A9D0C610-1EFB-6010-B0C9-82BEDF2A9F9B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A807BC6-D8E2-1AC3-6D67-541EB7D8F139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F54D8BF0-9A55-BEED-B555-329B1F8BAED2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BE751FE5-3216-B0B1-C097-6DFF3E8985AA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A65685F7-83AA-E647-0B17-57C540B02222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2DA5417E-EE77-937D-E6FA-71659C0ABFB1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BFB497AC-9DEC-42F6-DC0B-AB72AFA1ACFE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7F6CF855-FE82-D455-2FFE-8057E1ABC686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8045181-F967-C6AE-CD07-87CA0A21553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456030" y="1993262"/>
            <a:ext cx="6422109" cy="2479281"/>
          </a:xfrm>
          <a:prstGeom prst="roundRect">
            <a:avLst/>
          </a:prstGeom>
          <a:solidFill>
            <a:srgbClr val="FFFEFB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327B0F"/>
                </a:solidFill>
              </a:rPr>
              <a:t>Gateway 2 Assessment Criteria</a:t>
            </a:r>
          </a:p>
          <a:p>
            <a:pPr algn="ctr"/>
            <a:endParaRPr lang="en-GB" dirty="0">
              <a:solidFill>
                <a:srgbClr val="327B0F"/>
              </a:solidFill>
            </a:endParaRPr>
          </a:p>
          <a:p>
            <a:pPr algn="ctr"/>
            <a:r>
              <a:rPr lang="en-GB" sz="1800" dirty="0">
                <a:solidFill>
                  <a:schemeClr val="tx1"/>
                </a:solidFill>
                <a:latin typeface="Aptos" panose="020B0004020202020204" pitchFamily="34" charset="0"/>
              </a:rPr>
              <a:t>Successful applications will be provided with feedback &amp; any requests for clarification upon their invitation to Gateway 2.</a:t>
            </a:r>
          </a:p>
          <a:p>
            <a:pPr algn="ctr" fontAlgn="base"/>
            <a:endParaRPr lang="en-GB" sz="18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algn="ctr" fontAlgn="base"/>
            <a:r>
              <a:rPr lang="en-GB" sz="1800" dirty="0">
                <a:solidFill>
                  <a:schemeClr val="tx1"/>
                </a:solidFill>
                <a:latin typeface="Aptos" panose="020B0004020202020204" pitchFamily="34" charset="0"/>
              </a:rPr>
              <a:t>This will need to be addressed before an application submission to Gateway 2.</a:t>
            </a:r>
          </a:p>
          <a:p>
            <a:pPr algn="ctr"/>
            <a:endParaRPr lang="en-GB" dirty="0">
              <a:solidFill>
                <a:srgbClr val="327B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90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7E37E6-9D63-8AEA-10CF-1909D89C7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BC756-2F9F-2311-D1FB-E3C60CA7B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Delivery</a:t>
            </a:r>
          </a:p>
        </p:txBody>
      </p:sp>
      <p:grpSp>
        <p:nvGrpSpPr>
          <p:cNvPr id="111" name="Group 110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86172EB5-E7F4-7C4F-60A5-A74C670224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273DCEFB-6085-C2F6-E11A-333B25B67458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39" name="Rectangle: Rounded Corners 138">
                <a:extLst>
                  <a:ext uri="{FF2B5EF4-FFF2-40B4-BE49-F238E27FC236}">
                    <a16:creationId xmlns:a16="http://schemas.microsoft.com/office/drawing/2014/main" id="{21555ED3-2D9B-C598-780E-C8EA66E3C7DD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140" name="Rectangle: Rounded Corners 139">
                <a:extLst>
                  <a:ext uri="{FF2B5EF4-FFF2-40B4-BE49-F238E27FC236}">
                    <a16:creationId xmlns:a16="http://schemas.microsoft.com/office/drawing/2014/main" id="{B302C2C7-558D-917A-96AB-A3A15BB0B3D5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ACD7A74F-D7B4-30EC-C3FB-E855A13F68F0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37" name="Rectangle: Rounded Corners 136">
                <a:extLst>
                  <a:ext uri="{FF2B5EF4-FFF2-40B4-BE49-F238E27FC236}">
                    <a16:creationId xmlns:a16="http://schemas.microsoft.com/office/drawing/2014/main" id="{ECB65941-4AD5-D8DE-3DA0-09DD06B8783F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38" name="Rectangle: Rounded Corners 137">
                <a:extLst>
                  <a:ext uri="{FF2B5EF4-FFF2-40B4-BE49-F238E27FC236}">
                    <a16:creationId xmlns:a16="http://schemas.microsoft.com/office/drawing/2014/main" id="{D7D6AD06-619E-A3F1-04BE-7118B2C3E852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1B95662A-3283-E27D-DCBF-904FCCB0F71B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35" name="Rectangle: Rounded Corners 134">
                <a:extLst>
                  <a:ext uri="{FF2B5EF4-FFF2-40B4-BE49-F238E27FC236}">
                    <a16:creationId xmlns:a16="http://schemas.microsoft.com/office/drawing/2014/main" id="{A511FFD1-80F6-55F8-20EE-8673824D5C1C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36" name="Rectangle: Rounded Corners 135">
                <a:extLst>
                  <a:ext uri="{FF2B5EF4-FFF2-40B4-BE49-F238E27FC236}">
                    <a16:creationId xmlns:a16="http://schemas.microsoft.com/office/drawing/2014/main" id="{5735926B-6793-A345-1C8C-28232891A41A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0B765F9B-B346-8E60-ADAE-F1BE123B8EC0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33" name="Rectangle: Rounded Corners 132">
                <a:extLst>
                  <a:ext uri="{FF2B5EF4-FFF2-40B4-BE49-F238E27FC236}">
                    <a16:creationId xmlns:a16="http://schemas.microsoft.com/office/drawing/2014/main" id="{B1C3C6CD-C676-4049-273E-475301EF785F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134" name="Rectangle: Rounded Corners 133">
                <a:extLst>
                  <a:ext uri="{FF2B5EF4-FFF2-40B4-BE49-F238E27FC236}">
                    <a16:creationId xmlns:a16="http://schemas.microsoft.com/office/drawing/2014/main" id="{E849680E-0937-94FC-EDB3-A4F375B2C4FD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7A7E9FB3-C72D-A49D-DE07-B7B56427B1D2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31" name="Rectangle: Rounded Corners 130">
                <a:extLst>
                  <a:ext uri="{FF2B5EF4-FFF2-40B4-BE49-F238E27FC236}">
                    <a16:creationId xmlns:a16="http://schemas.microsoft.com/office/drawing/2014/main" id="{65E2D57D-27A3-38BC-A922-4D1B187BB90C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id="{69EE3FD7-5269-C02C-1449-1CFE7EFAB5FF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ECE50767-2C2D-E7F6-B77B-E237AEBE4596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29" name="Rectangle: Rounded Corners 128">
                <a:extLst>
                  <a:ext uri="{FF2B5EF4-FFF2-40B4-BE49-F238E27FC236}">
                    <a16:creationId xmlns:a16="http://schemas.microsoft.com/office/drawing/2014/main" id="{145E9458-32A2-E558-107D-0D5BCA900ED0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Delivery</a:t>
                </a:r>
              </a:p>
            </p:txBody>
          </p:sp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5509E0A3-DF07-7A80-FB30-0B3B389B2FEC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55A1E3A2-9247-8175-D895-EE16EE8B052A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F1C6036B-21B8-22D6-B7EA-61A60E3FC5BB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128" name="Rectangle: Rounded Corners 127">
                <a:extLst>
                  <a:ext uri="{FF2B5EF4-FFF2-40B4-BE49-F238E27FC236}">
                    <a16:creationId xmlns:a16="http://schemas.microsoft.com/office/drawing/2014/main" id="{4F46240D-E7AD-48DE-83F7-2DDDFFD2E335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451982B-4475-D2E7-4032-F9CA330F96DC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4A57A947-7284-92F9-9626-4AC0EC0BC8B3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B070D7F0-9833-00EB-55F0-0F07771D4899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F008DAB-53E0-A32D-3395-F2EFAB9EEE2C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74F69314-C363-3A14-B9C1-A3D4A4824C5D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C8B679C2-169D-AC24-429F-B4B7D4CB1F44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24DC8C97-D7A4-46C2-4C67-3AE39CA096B4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EB5BC783-1AE0-75BE-65CB-C50E69275083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42" name="Group 41" descr="Step 10&#10;&#10;Monthly progress updates to GMCA&#10;&#10;Relationship manager allocated&#10;&#10;Payment of the grant via instalments&#10;&#10;Step 11&#10;&#10;Measurement &amp; Verification monitoring for 3 years post completion&#10;&#10;Audits">
            <a:extLst>
              <a:ext uri="{FF2B5EF4-FFF2-40B4-BE49-F238E27FC236}">
                <a16:creationId xmlns:a16="http://schemas.microsoft.com/office/drawing/2014/main" id="{DF6BF7C7-82CA-83E9-CF4C-DF02091C83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2697363" y="601826"/>
            <a:ext cx="7209815" cy="4977409"/>
            <a:chOff x="3596948" y="635771"/>
            <a:chExt cx="7209815" cy="486832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D08D394-E681-E712-6463-2D9BBEDA3DA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3710885" y="753736"/>
              <a:ext cx="5816069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800" b="1" dirty="0"/>
                <a:t>Step 10</a:t>
              </a:r>
              <a:endParaRPr lang="en-GB" b="1" dirty="0"/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GB" sz="1800" dirty="0"/>
                <a:t>Monthly progress updates to GMCA</a:t>
              </a:r>
            </a:p>
            <a:p>
              <a:pPr marL="342900" indent="-342900" algn="ctr">
                <a:buFont typeface="Arial" panose="020B0604020202020204" pitchFamily="34" charset="0"/>
                <a:buChar char="•"/>
              </a:pPr>
              <a:r>
                <a:rPr lang="en-GB" dirty="0"/>
                <a:t>R</a:t>
              </a:r>
              <a:r>
                <a:rPr lang="en-GB" sz="1800" dirty="0"/>
                <a:t>elationship manager allocated </a:t>
              </a:r>
              <a:endParaRPr lang="en-GB" dirty="0"/>
            </a:p>
            <a:p>
              <a:pPr marL="342900" indent="-342900" algn="ctr">
                <a:buFont typeface="Arial" panose="020B0604020202020204" pitchFamily="34" charset="0"/>
                <a:buChar char="•"/>
              </a:pPr>
              <a:r>
                <a:rPr lang="en-GB" sz="1800" dirty="0"/>
                <a:t>Payment of the grant via instalments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FD0C009-0A17-0E61-BAD5-40766B65A935}"/>
                </a:ext>
              </a:extLst>
            </p:cNvPr>
            <p:cNvGrpSpPr/>
            <p:nvPr/>
          </p:nvGrpSpPr>
          <p:grpSpPr>
            <a:xfrm>
              <a:off x="3596948" y="635771"/>
              <a:ext cx="7209815" cy="4868328"/>
              <a:chOff x="3596948" y="635771"/>
              <a:chExt cx="7209815" cy="4868328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28739F27-AB0E-D4E5-9055-9936FFF04072}"/>
                  </a:ext>
                </a:extLst>
              </p:cNvPr>
              <p:cNvGrpSpPr/>
              <p:nvPr/>
            </p:nvGrpSpPr>
            <p:grpSpPr>
              <a:xfrm>
                <a:off x="3596948" y="635771"/>
                <a:ext cx="7209815" cy="4029132"/>
                <a:chOff x="3205714" y="1722423"/>
                <a:chExt cx="7209815" cy="4029132"/>
              </a:xfrm>
            </p:grpSpPr>
            <p:grpSp>
              <p:nvGrpSpPr>
                <p:cNvPr id="96" name="Group 95">
                  <a:extLst>
                    <a:ext uri="{FF2B5EF4-FFF2-40B4-BE49-F238E27FC236}">
                      <a16:creationId xmlns:a16="http://schemas.microsoft.com/office/drawing/2014/main" id="{B7E0926C-6E93-4B9B-569F-E39659E83CEF}"/>
                    </a:ext>
                  </a:extLst>
                </p:cNvPr>
                <p:cNvGrpSpPr/>
                <p:nvPr/>
              </p:nvGrpSpPr>
              <p:grpSpPr>
                <a:xfrm>
                  <a:off x="3205714" y="1722423"/>
                  <a:ext cx="7209815" cy="4029132"/>
                  <a:chOff x="3205714" y="1722423"/>
                  <a:chExt cx="7209815" cy="4029132"/>
                </a:xfrm>
              </p:grpSpPr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E5978C4D-5BEF-EC38-A7FE-8744BC825FEC}"/>
                      </a:ext>
                    </a:extLst>
                  </p:cNvPr>
                  <p:cNvGrpSpPr/>
                  <p:nvPr/>
                </p:nvGrpSpPr>
                <p:grpSpPr>
                  <a:xfrm>
                    <a:off x="3205714" y="1722423"/>
                    <a:ext cx="3481077" cy="2771740"/>
                    <a:chOff x="3205714" y="1722423"/>
                    <a:chExt cx="3481077" cy="2771740"/>
                  </a:xfrm>
                </p:grpSpPr>
                <p:grpSp>
                  <p:nvGrpSpPr>
                    <p:cNvPr id="73" name="Group 72">
                      <a:extLst>
                        <a:ext uri="{FF2B5EF4-FFF2-40B4-BE49-F238E27FC236}">
                          <a16:creationId xmlns:a16="http://schemas.microsoft.com/office/drawing/2014/main" id="{D2B88145-7C28-B7E9-3234-4131642786D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205714" y="1722423"/>
                      <a:ext cx="3481077" cy="2771740"/>
                      <a:chOff x="2770627" y="1748832"/>
                      <a:chExt cx="3481077" cy="2771740"/>
                    </a:xfrm>
                  </p:grpSpPr>
                  <p:grpSp>
                    <p:nvGrpSpPr>
                      <p:cNvPr id="46" name="Group 45">
                        <a:extLst>
                          <a:ext uri="{FF2B5EF4-FFF2-40B4-BE49-F238E27FC236}">
                            <a16:creationId xmlns:a16="http://schemas.microsoft.com/office/drawing/2014/main" id="{7601051E-E795-E5D9-ECFC-CAD90FF7E02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609453" y="3037218"/>
                        <a:ext cx="642251" cy="1483354"/>
                        <a:chOff x="5609453" y="3037218"/>
                        <a:chExt cx="642251" cy="1483354"/>
                      </a:xfrm>
                    </p:grpSpPr>
                    <p:sp>
                      <p:nvSpPr>
                        <p:cNvPr id="39" name="Oval 38">
                          <a:extLst>
                            <a:ext uri="{FF2B5EF4-FFF2-40B4-BE49-F238E27FC236}">
                              <a16:creationId xmlns:a16="http://schemas.microsoft.com/office/drawing/2014/main" id="{2AF0CADB-A9C4-E413-A1D7-92DD22CCE093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5609453" y="3885273"/>
                          <a:ext cx="642251" cy="635299"/>
                        </a:xfrm>
                        <a:prstGeom prst="ellipse">
                          <a:avLst/>
                        </a:prstGeom>
                        <a:solidFill>
                          <a:srgbClr val="327B0F"/>
                        </a:solidFill>
                        <a:ln>
                          <a:solidFill>
                            <a:srgbClr val="327B0F"/>
                          </a:solidFill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cxnSp>
                      <p:nvCxnSpPr>
                        <p:cNvPr id="43" name="Straight Arrow Connector 42">
                          <a:extLst>
                            <a:ext uri="{FF2B5EF4-FFF2-40B4-BE49-F238E27FC236}">
                              <a16:creationId xmlns:a16="http://schemas.microsoft.com/office/drawing/2014/main" id="{BF0F231D-DEC1-CDBB-4437-F467282DCCEB}"/>
                            </a:ext>
                          </a:extLst>
                        </p:cNvPr>
                        <p:cNvCxnSpPr>
                          <a:stCxn id="39" idx="0"/>
                        </p:cNvCxnSpPr>
                        <p:nvPr/>
                      </p:nvCxnSpPr>
                      <p:spPr>
                        <a:xfrm flipV="1">
                          <a:off x="5930579" y="3037218"/>
                          <a:ext cx="5446" cy="848055"/>
                        </a:xfrm>
                        <a:prstGeom prst="straightConnector1">
                          <a:avLst/>
                        </a:prstGeom>
                        <a:ln>
                          <a:solidFill>
                            <a:srgbClr val="327B0F"/>
                          </a:solidFill>
                          <a:tailEnd type="triangle"/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5" name="TextBox 44">
                        <a:extLst>
                          <a:ext uri="{FF2B5EF4-FFF2-40B4-BE49-F238E27FC236}">
                            <a16:creationId xmlns:a16="http://schemas.microsoft.com/office/drawing/2014/main" id="{CC48F126-3BD7-335B-4DA6-EDD98D262B5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770627" y="1748832"/>
                        <a:ext cx="2224259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/>
                        <a:endParaRPr lang="en-GB" sz="18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84" name="Oval 83">
                      <a:extLst>
                        <a:ext uri="{FF2B5EF4-FFF2-40B4-BE49-F238E27FC236}">
                          <a16:creationId xmlns:a16="http://schemas.microsoft.com/office/drawing/2014/main" id="{21051EC6-3CA9-B97E-2B0B-BC741F462B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173511" y="3978749"/>
                      <a:ext cx="386300" cy="373679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87" name="Group 86">
                    <a:extLst>
                      <a:ext uri="{FF2B5EF4-FFF2-40B4-BE49-F238E27FC236}">
                        <a16:creationId xmlns:a16="http://schemas.microsoft.com/office/drawing/2014/main" id="{056C33AA-96A7-D8CE-E9C3-45BF48601AED}"/>
                      </a:ext>
                    </a:extLst>
                  </p:cNvPr>
                  <p:cNvGrpSpPr/>
                  <p:nvPr/>
                </p:nvGrpSpPr>
                <p:grpSpPr>
                  <a:xfrm>
                    <a:off x="4512425" y="3859289"/>
                    <a:ext cx="3264154" cy="1892266"/>
                    <a:chOff x="5310615" y="3891705"/>
                    <a:chExt cx="3264154" cy="1892266"/>
                  </a:xfrm>
                </p:grpSpPr>
                <p:grpSp>
                  <p:nvGrpSpPr>
                    <p:cNvPr id="74" name="Group 73">
                      <a:extLst>
                        <a:ext uri="{FF2B5EF4-FFF2-40B4-BE49-F238E27FC236}">
                          <a16:creationId xmlns:a16="http://schemas.microsoft.com/office/drawing/2014/main" id="{64383CF6-5B1C-09AA-1894-347B032441F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310615" y="3891705"/>
                      <a:ext cx="3264154" cy="1892266"/>
                      <a:chOff x="3827359" y="3830168"/>
                      <a:chExt cx="3264154" cy="1892266"/>
                    </a:xfrm>
                  </p:grpSpPr>
                  <p:grpSp>
                    <p:nvGrpSpPr>
                      <p:cNvPr id="47" name="Group 46">
                        <a:extLst>
                          <a:ext uri="{FF2B5EF4-FFF2-40B4-BE49-F238E27FC236}">
                            <a16:creationId xmlns:a16="http://schemas.microsoft.com/office/drawing/2014/main" id="{DC5D0CD8-41A5-229D-9391-F9E462998620}"/>
                          </a:ext>
                        </a:extLst>
                      </p:cNvPr>
                      <p:cNvGrpSpPr/>
                      <p:nvPr/>
                    </p:nvGrpSpPr>
                    <p:grpSpPr>
                      <a:xfrm rot="10800000">
                        <a:off x="6449262" y="3830168"/>
                        <a:ext cx="642251" cy="1483354"/>
                        <a:chOff x="1666772" y="3068045"/>
                        <a:chExt cx="642251" cy="1483354"/>
                      </a:xfrm>
                    </p:grpSpPr>
                    <p:sp>
                      <p:nvSpPr>
                        <p:cNvPr id="48" name="Oval 47">
                          <a:extLst>
                            <a:ext uri="{FF2B5EF4-FFF2-40B4-BE49-F238E27FC236}">
                              <a16:creationId xmlns:a16="http://schemas.microsoft.com/office/drawing/2014/main" id="{890F6908-FB43-8F5B-E516-2123EBCCF6E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666772" y="3916100"/>
                          <a:ext cx="642251" cy="635299"/>
                        </a:xfrm>
                        <a:prstGeom prst="ellipse">
                          <a:avLst/>
                        </a:prstGeom>
                        <a:solidFill>
                          <a:srgbClr val="327B0F"/>
                        </a:solidFill>
                        <a:ln>
                          <a:solidFill>
                            <a:srgbClr val="327B0F"/>
                          </a:solidFill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GB"/>
                        </a:p>
                      </p:txBody>
                    </p:sp>
                    <p:cxnSp>
                      <p:nvCxnSpPr>
                        <p:cNvPr id="49" name="Straight Arrow Connector 48">
                          <a:extLst>
                            <a:ext uri="{FF2B5EF4-FFF2-40B4-BE49-F238E27FC236}">
                              <a16:creationId xmlns:a16="http://schemas.microsoft.com/office/drawing/2014/main" id="{6FE8B99A-B08F-AC73-5202-1445A4B2510E}"/>
                            </a:ext>
                          </a:extLst>
                        </p:cNvPr>
                        <p:cNvCxnSpPr>
                          <a:stCxn id="48" idx="0"/>
                        </p:cNvCxnSpPr>
                        <p:nvPr/>
                      </p:nvCxnSpPr>
                      <p:spPr>
                        <a:xfrm flipV="1">
                          <a:off x="1987898" y="3068045"/>
                          <a:ext cx="5446" cy="848055"/>
                        </a:xfrm>
                        <a:prstGeom prst="straightConnector1">
                          <a:avLst/>
                        </a:prstGeom>
                        <a:solidFill>
                          <a:srgbClr val="327B0F"/>
                        </a:solidFill>
                        <a:ln>
                          <a:solidFill>
                            <a:srgbClr val="327B0F"/>
                          </a:solidFill>
                          <a:tailEnd type="triangle"/>
                        </a:ln>
                      </p:spPr>
                      <p:style>
                        <a:lnRef idx="2">
                          <a:schemeClr val="accent1"/>
                        </a:lnRef>
                        <a:fillRef idx="0">
                          <a:schemeClr val="accent1"/>
                        </a:fillRef>
                        <a:effectRef idx="1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51" name="TextBox 50">
                        <a:extLst>
                          <a:ext uri="{FF2B5EF4-FFF2-40B4-BE49-F238E27FC236}">
                            <a16:creationId xmlns:a16="http://schemas.microsoft.com/office/drawing/2014/main" id="{F036E658-4DB3-19A1-EDB0-B1AC4186230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827359" y="5383880"/>
                        <a:ext cx="2047386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>
                        <a:spAutoFit/>
                      </a:bodyPr>
                      <a:lstStyle/>
                      <a:p>
                        <a:pPr algn="ctr"/>
                        <a:endParaRPr lang="en-GB" sz="16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85" name="Oval 84">
                      <a:extLst>
                        <a:ext uri="{FF2B5EF4-FFF2-40B4-BE49-F238E27FC236}">
                          <a16:creationId xmlns:a16="http://schemas.microsoft.com/office/drawing/2014/main" id="{96333142-4563-38B8-FFA7-8310BCCB185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63500" y="4011165"/>
                      <a:ext cx="386300" cy="373679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94" name="Oval 93">
                    <a:extLst>
                      <a:ext uri="{FF2B5EF4-FFF2-40B4-BE49-F238E27FC236}">
                        <a16:creationId xmlns:a16="http://schemas.microsoft.com/office/drawing/2014/main" id="{93A671D4-FEB3-3BF0-C90C-312AF905E0B1}"/>
                      </a:ext>
                    </a:extLst>
                  </p:cNvPr>
                  <p:cNvSpPr/>
                  <p:nvPr/>
                </p:nvSpPr>
                <p:spPr>
                  <a:xfrm>
                    <a:off x="10029229" y="4020926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FC387056-B4F1-5EBD-FBB2-EA3EC5CBD0EA}"/>
                    </a:ext>
                  </a:extLst>
                </p:cNvPr>
                <p:cNvSpPr txBox="1"/>
                <p:nvPr/>
              </p:nvSpPr>
              <p:spPr>
                <a:xfrm>
                  <a:off x="6079953" y="5247588"/>
                  <a:ext cx="2390235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endParaRPr lang="en-GB" sz="18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602D329-9314-725D-7AD9-934BCB2A23D0}"/>
                  </a:ext>
                </a:extLst>
              </p:cNvPr>
              <p:cNvSpPr txBox="1"/>
              <p:nvPr/>
            </p:nvSpPr>
            <p:spPr>
              <a:xfrm>
                <a:off x="5585923" y="4303770"/>
                <a:ext cx="4565006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800" b="1" kern="0">
                    <a:effectLst/>
                    <a:latin typeface="Aptos" panose="020B000402020202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Step 11</a:t>
                </a:r>
                <a:endParaRPr lang="en-GB" b="1" kern="0">
                  <a:latin typeface="Aptos" panose="020B000402020202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en-GB" sz="1800" kern="0">
                    <a:effectLst/>
                    <a:latin typeface="Aptos" panose="020B000402020202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Measurement &amp; Verificatio</a:t>
                </a:r>
                <a:r>
                  <a:rPr lang="en-GB" kern="0">
                    <a:latin typeface="Aptos" panose="020B000402020202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 m</a:t>
                </a:r>
                <a:r>
                  <a:rPr lang="en-GB" sz="1800" kern="0">
                    <a:effectLst/>
                    <a:latin typeface="Aptos" panose="020B000402020202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onitoring for 3-years post completion</a:t>
                </a:r>
              </a:p>
              <a:p>
                <a:pPr marL="342900" indent="-342900" algn="ctr">
                  <a:buFont typeface="Arial" panose="020B0604020202020204" pitchFamily="34" charset="0"/>
                  <a:buChar char="•"/>
                </a:pPr>
                <a:r>
                  <a:rPr lang="en-GB" sz="180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Segoe UI" panose="020B0502040204020203" pitchFamily="34" charset="0"/>
                  </a:rPr>
                  <a:t>Audits</a:t>
                </a:r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9401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7BD4EB-42CB-08F9-626D-2CD7D9118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 descr="Developing the project&#10;&#10;Determine organisation eligibility&#10;&#10;Identify project scope&#10;&#10;Confirm internal budget and project approval&#10;&#10;Explore timeline and risks">
            <a:extLst>
              <a:ext uri="{FF2B5EF4-FFF2-40B4-BE49-F238E27FC236}">
                <a16:creationId xmlns:a16="http://schemas.microsoft.com/office/drawing/2014/main" id="{C10ECE70-7217-539D-BED4-30481F4DCC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4359348" y="354211"/>
            <a:ext cx="3937557" cy="5326793"/>
            <a:chOff x="4359348" y="354211"/>
            <a:chExt cx="3937557" cy="5326793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83F07758-8463-1C28-926B-621E511E5954}"/>
                </a:ext>
              </a:extLst>
            </p:cNvPr>
            <p:cNvGrpSpPr/>
            <p:nvPr/>
          </p:nvGrpSpPr>
          <p:grpSpPr>
            <a:xfrm>
              <a:off x="4359348" y="354211"/>
              <a:ext cx="3937557" cy="5326793"/>
              <a:chOff x="3863132" y="310780"/>
              <a:chExt cx="4688956" cy="5834159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65B43709-26A0-BA60-9BEC-DEBD6407D039}"/>
                  </a:ext>
                </a:extLst>
              </p:cNvPr>
              <p:cNvGrpSpPr/>
              <p:nvPr/>
            </p:nvGrpSpPr>
            <p:grpSpPr>
              <a:xfrm>
                <a:off x="3863132" y="1052520"/>
                <a:ext cx="4688956" cy="5092419"/>
                <a:chOff x="4086415" y="1111820"/>
                <a:chExt cx="4688956" cy="5092419"/>
              </a:xfrm>
            </p:grpSpPr>
            <p:sp>
              <p:nvSpPr>
                <p:cNvPr id="39" name="Rectangle: Rounded Corners 38">
                  <a:extLst>
                    <a:ext uri="{FF2B5EF4-FFF2-40B4-BE49-F238E27FC236}">
                      <a16:creationId xmlns:a16="http://schemas.microsoft.com/office/drawing/2014/main" id="{AF630E4C-B2D8-F2D9-321E-6C7E74CA2FCF}"/>
                    </a:ext>
                  </a:extLst>
                </p:cNvPr>
                <p:cNvSpPr/>
                <p:nvPr/>
              </p:nvSpPr>
              <p:spPr>
                <a:xfrm>
                  <a:off x="4086415" y="1111820"/>
                  <a:ext cx="4688956" cy="5092419"/>
                </a:xfrm>
                <a:prstGeom prst="roundRect">
                  <a:avLst>
                    <a:gd name="adj" fmla="val 8957"/>
                  </a:avLst>
                </a:prstGeom>
                <a:solidFill>
                  <a:srgbClr val="327B0F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Rectangle: Rounded Corners 39">
                  <a:extLst>
                    <a:ext uri="{FF2B5EF4-FFF2-40B4-BE49-F238E27FC236}">
                      <a16:creationId xmlns:a16="http://schemas.microsoft.com/office/drawing/2014/main" id="{0CBF913C-3CBD-7291-2414-B36AF8E0873A}"/>
                    </a:ext>
                  </a:extLst>
                </p:cNvPr>
                <p:cNvSpPr/>
                <p:nvPr/>
              </p:nvSpPr>
              <p:spPr>
                <a:xfrm>
                  <a:off x="4231759" y="1279175"/>
                  <a:ext cx="4391246" cy="4780258"/>
                </a:xfrm>
                <a:prstGeom prst="roundRect">
                  <a:avLst>
                    <a:gd name="adj" fmla="val 6294"/>
                  </a:avLst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231D0CC-46B0-A963-BDBF-E12AA812B6D7}"/>
                  </a:ext>
                </a:extLst>
              </p:cNvPr>
              <p:cNvSpPr/>
              <p:nvPr/>
            </p:nvSpPr>
            <p:spPr>
              <a:xfrm>
                <a:off x="4976037" y="867652"/>
                <a:ext cx="2498651" cy="202348"/>
              </a:xfrm>
              <a:prstGeom prst="rect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D1CB10E6-C51B-6C3E-211F-F04C9845C7F8}"/>
                  </a:ext>
                </a:extLst>
              </p:cNvPr>
              <p:cNvSpPr/>
              <p:nvPr/>
            </p:nvSpPr>
            <p:spPr>
              <a:xfrm>
                <a:off x="5901069" y="310780"/>
                <a:ext cx="648586" cy="610037"/>
              </a:xfrm>
              <a:prstGeom prst="ellipse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2D70D126-44D1-C4FD-EE8E-6190507C67C4}"/>
                  </a:ext>
                </a:extLst>
              </p:cNvPr>
              <p:cNvSpPr/>
              <p:nvPr/>
            </p:nvSpPr>
            <p:spPr>
              <a:xfrm>
                <a:off x="5996755" y="383607"/>
                <a:ext cx="460743" cy="453064"/>
              </a:xfrm>
              <a:prstGeom prst="ellipse">
                <a:avLst/>
              </a:prstGeom>
              <a:solidFill>
                <a:srgbClr val="FFFEFB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CCC1AC00-DE3C-F583-E1F8-31407B160B32}"/>
                </a:ext>
              </a:extLst>
            </p:cNvPr>
            <p:cNvSpPr/>
            <p:nvPr/>
          </p:nvSpPr>
          <p:spPr>
            <a:xfrm>
              <a:off x="4795283" y="1971703"/>
              <a:ext cx="3062178" cy="529120"/>
            </a:xfrm>
            <a:prstGeom prst="roundRect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</a:rPr>
                <a:t>Determine organisation eligibility</a:t>
              </a:r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5ABBB15B-0A44-D092-2277-8F3979C4D4D5}"/>
                </a:ext>
              </a:extLst>
            </p:cNvPr>
            <p:cNvSpPr/>
            <p:nvPr/>
          </p:nvSpPr>
          <p:spPr>
            <a:xfrm>
              <a:off x="4790678" y="2736353"/>
              <a:ext cx="3062178" cy="529120"/>
            </a:xfrm>
            <a:prstGeom prst="roundRect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>
                  <a:solidFill>
                    <a:schemeClr val="tx1"/>
                  </a:solidFill>
                </a:rPr>
                <a:t>Identify project scope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E39AA098-75FD-CAAF-5C81-D6CB3ADC92EF}"/>
                </a:ext>
              </a:extLst>
            </p:cNvPr>
            <p:cNvSpPr/>
            <p:nvPr/>
          </p:nvSpPr>
          <p:spPr>
            <a:xfrm>
              <a:off x="4795283" y="3512475"/>
              <a:ext cx="3062178" cy="529120"/>
            </a:xfrm>
            <a:prstGeom prst="roundRect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>
                  <a:solidFill>
                    <a:schemeClr val="tx1"/>
                  </a:solidFill>
                </a:rPr>
                <a:t>Confirm  internal budget and project approval</a:t>
              </a: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A34662DD-60C5-19F7-9E11-48D566608678}"/>
                </a:ext>
              </a:extLst>
            </p:cNvPr>
            <p:cNvSpPr/>
            <p:nvPr/>
          </p:nvSpPr>
          <p:spPr>
            <a:xfrm>
              <a:off x="4790678" y="4277125"/>
              <a:ext cx="3062178" cy="529120"/>
            </a:xfrm>
            <a:prstGeom prst="roundRect">
              <a:avLst/>
            </a:prstGeom>
            <a:solidFill>
              <a:srgbClr val="FFFEFB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>
                  <a:solidFill>
                    <a:schemeClr val="tx1"/>
                  </a:solidFill>
                </a:rPr>
                <a:t>Explore timeline and risks</a:t>
              </a:r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6F1A0FC9-63D4-25A5-7203-B000B7939AE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943595" y="1396475"/>
            <a:ext cx="9909641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Developing the project</a:t>
            </a:r>
          </a:p>
        </p:txBody>
      </p:sp>
      <p:grpSp>
        <p:nvGrpSpPr>
          <p:cNvPr id="143" name="Group 142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8C8604A1-AE89-7E0A-E7A8-B8100C887FE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68E13A8A-A825-AE3B-1EB4-40CB684184BA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71" name="Rectangle: Rounded Corners 170">
                <a:extLst>
                  <a:ext uri="{FF2B5EF4-FFF2-40B4-BE49-F238E27FC236}">
                    <a16:creationId xmlns:a16="http://schemas.microsoft.com/office/drawing/2014/main" id="{C12750E5-B57A-8F8D-9FF6-1DDE13CBFC2A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172" name="Rectangle: Rounded Corners 171">
                <a:extLst>
                  <a:ext uri="{FF2B5EF4-FFF2-40B4-BE49-F238E27FC236}">
                    <a16:creationId xmlns:a16="http://schemas.microsoft.com/office/drawing/2014/main" id="{912BE6F1-C5E6-E9E1-369F-9EB816D0C8F8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10582DBE-49CB-1DCA-4B0D-4610A882405E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69" name="Rectangle: Rounded Corners 168">
                <a:extLst>
                  <a:ext uri="{FF2B5EF4-FFF2-40B4-BE49-F238E27FC236}">
                    <a16:creationId xmlns:a16="http://schemas.microsoft.com/office/drawing/2014/main" id="{7C22ABCA-3551-8D22-8D13-6146C286269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70" name="Rectangle: Rounded Corners 169">
                <a:extLst>
                  <a:ext uri="{FF2B5EF4-FFF2-40B4-BE49-F238E27FC236}">
                    <a16:creationId xmlns:a16="http://schemas.microsoft.com/office/drawing/2014/main" id="{E7E9A042-1A0A-4E70-3918-0D20AFCC2015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A2374FEC-BC75-FE55-4798-ADD3A1056A6C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67" name="Rectangle: Rounded Corners 166">
                <a:extLst>
                  <a:ext uri="{FF2B5EF4-FFF2-40B4-BE49-F238E27FC236}">
                    <a16:creationId xmlns:a16="http://schemas.microsoft.com/office/drawing/2014/main" id="{044791DC-9389-CDB6-019A-69E67A8B2952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68" name="Rectangle: Rounded Corners 167">
                <a:extLst>
                  <a:ext uri="{FF2B5EF4-FFF2-40B4-BE49-F238E27FC236}">
                    <a16:creationId xmlns:a16="http://schemas.microsoft.com/office/drawing/2014/main" id="{C6069676-BFE1-16BC-5169-A1BD6C86ED75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93E70826-814B-880F-FD44-673CEFFAEA34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65" name="Rectangle: Rounded Corners 164">
                <a:extLst>
                  <a:ext uri="{FF2B5EF4-FFF2-40B4-BE49-F238E27FC236}">
                    <a16:creationId xmlns:a16="http://schemas.microsoft.com/office/drawing/2014/main" id="{55CE5532-3460-AD30-365A-C920AEA0AC3C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166" name="Rectangle: Rounded Corners 165">
                <a:extLst>
                  <a:ext uri="{FF2B5EF4-FFF2-40B4-BE49-F238E27FC236}">
                    <a16:creationId xmlns:a16="http://schemas.microsoft.com/office/drawing/2014/main" id="{CEA813A0-75BD-5CD6-B62A-0801D8C35E84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24610095-02F5-E1D5-DD88-A5EF0B621F21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63" name="Rectangle: Rounded Corners 162">
                <a:extLst>
                  <a:ext uri="{FF2B5EF4-FFF2-40B4-BE49-F238E27FC236}">
                    <a16:creationId xmlns:a16="http://schemas.microsoft.com/office/drawing/2014/main" id="{99D5526D-49A9-A6A5-4EBD-F65B1DFACDEE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164" name="Rectangle: Rounded Corners 163">
                <a:extLst>
                  <a:ext uri="{FF2B5EF4-FFF2-40B4-BE49-F238E27FC236}">
                    <a16:creationId xmlns:a16="http://schemas.microsoft.com/office/drawing/2014/main" id="{8AD3E21A-106D-6975-3B29-A7148FCD9842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61B574DA-1521-E60D-C0C5-49D717D3CB16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61" name="Rectangle: Rounded Corners 160">
                <a:extLst>
                  <a:ext uri="{FF2B5EF4-FFF2-40B4-BE49-F238E27FC236}">
                    <a16:creationId xmlns:a16="http://schemas.microsoft.com/office/drawing/2014/main" id="{4402E2A4-6BD3-5127-4D1E-67B1EDDB3CCB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162" name="Rectangle: Rounded Corners 161">
                <a:extLst>
                  <a:ext uri="{FF2B5EF4-FFF2-40B4-BE49-F238E27FC236}">
                    <a16:creationId xmlns:a16="http://schemas.microsoft.com/office/drawing/2014/main" id="{C508C55F-C761-F63F-78EA-650224C0E7BF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9B6C20C7-1985-AC34-28EA-3FC3A8CCFB6A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59" name="Rectangle: Rounded Corners 158">
                <a:extLst>
                  <a:ext uri="{FF2B5EF4-FFF2-40B4-BE49-F238E27FC236}">
                    <a16:creationId xmlns:a16="http://schemas.microsoft.com/office/drawing/2014/main" id="{D821063A-A31E-3F4F-D856-F320004B94B8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Considerations</a:t>
                </a:r>
              </a:p>
            </p:txBody>
          </p:sp>
          <p:sp>
            <p:nvSpPr>
              <p:cNvPr id="160" name="Rectangle: Rounded Corners 159">
                <a:extLst>
                  <a:ext uri="{FF2B5EF4-FFF2-40B4-BE49-F238E27FC236}">
                    <a16:creationId xmlns:a16="http://schemas.microsoft.com/office/drawing/2014/main" id="{DE37F37E-9C10-3FFF-5690-44D43A61EF0A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C5E40257-4738-94BC-E3CC-014505227E1D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FFAC9251-29EF-E1CF-1020-3BDB1021206D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0111E2E9-E4A1-148E-AA32-925AD39339B7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AB5D92A-21D4-7BE9-4397-9C13461CDDFE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D3ADA53-D5E6-CEDE-0642-72C3747AEAF0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EDDA25B7-A137-031D-564A-A47833F2A170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1D631376-355C-16CF-EBAD-74DE37B92C84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CE695587-6041-DB2E-E5B5-FCCEF05580DE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</p:spTree>
    <p:extLst>
      <p:ext uri="{BB962C8B-B14F-4D97-AF65-F5344CB8AC3E}">
        <p14:creationId xmlns:p14="http://schemas.microsoft.com/office/powerpoint/2010/main" val="3472250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447AA1-8944-A5CE-B6C9-1A8269B39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71">
            <a:extLst>
              <a:ext uri="{FF2B5EF4-FFF2-40B4-BE49-F238E27FC236}">
                <a16:creationId xmlns:a16="http://schemas.microsoft.com/office/drawing/2014/main" id="{EAC52C39-EC4B-E9E9-3E34-E647A63CB3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754045" y="325875"/>
            <a:ext cx="4921321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327B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 detail on project considerations</a:t>
            </a:r>
          </a:p>
        </p:txBody>
      </p:sp>
      <p:grpSp>
        <p:nvGrpSpPr>
          <p:cNvPr id="164" name="Group 163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32DD994B-A92A-A9CC-E441-E2F3A12C49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132724" y="629969"/>
            <a:ext cx="2073932" cy="5509430"/>
            <a:chOff x="371077" y="601826"/>
            <a:chExt cx="2073932" cy="5509430"/>
          </a:xfrm>
        </p:grpSpPr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A2E89CCE-76B6-E55A-7134-A87876588D05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92" name="Rectangle: Rounded Corners 191">
                <a:extLst>
                  <a:ext uri="{FF2B5EF4-FFF2-40B4-BE49-F238E27FC236}">
                    <a16:creationId xmlns:a16="http://schemas.microsoft.com/office/drawing/2014/main" id="{1D9CEDF4-FEC2-D38B-D797-091FC35FB86C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193" name="Rectangle: Rounded Corners 192">
                <a:extLst>
                  <a:ext uri="{FF2B5EF4-FFF2-40B4-BE49-F238E27FC236}">
                    <a16:creationId xmlns:a16="http://schemas.microsoft.com/office/drawing/2014/main" id="{D1BE3C27-24AB-B156-E4CB-D3CF018DC908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6A9F1745-6FB6-3FAE-994E-530D21755F15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90" name="Rectangle: Rounded Corners 189">
                <a:extLst>
                  <a:ext uri="{FF2B5EF4-FFF2-40B4-BE49-F238E27FC236}">
                    <a16:creationId xmlns:a16="http://schemas.microsoft.com/office/drawing/2014/main" id="{38DA0600-2876-876A-901C-BBB47BD90144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91" name="Rectangle: Rounded Corners 190">
                <a:extLst>
                  <a:ext uri="{FF2B5EF4-FFF2-40B4-BE49-F238E27FC236}">
                    <a16:creationId xmlns:a16="http://schemas.microsoft.com/office/drawing/2014/main" id="{85CBAED5-49F4-52B3-712B-95BD43AC2F73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9FED73D8-AA8B-8B28-ECB5-AC4F128180D3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88" name="Rectangle: Rounded Corners 187">
                <a:extLst>
                  <a:ext uri="{FF2B5EF4-FFF2-40B4-BE49-F238E27FC236}">
                    <a16:creationId xmlns:a16="http://schemas.microsoft.com/office/drawing/2014/main" id="{F6A7CEF6-F51F-F4D8-22C3-F6E0BDD69EA7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89" name="Rectangle: Rounded Corners 188">
                <a:extLst>
                  <a:ext uri="{FF2B5EF4-FFF2-40B4-BE49-F238E27FC236}">
                    <a16:creationId xmlns:a16="http://schemas.microsoft.com/office/drawing/2014/main" id="{A6A636DC-FB0C-D271-1C83-92F2E16C3389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AB2BF69F-5B8B-E9E1-DB3F-A6A6F03BCFBF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86" name="Rectangle: Rounded Corners 185">
                <a:extLst>
                  <a:ext uri="{FF2B5EF4-FFF2-40B4-BE49-F238E27FC236}">
                    <a16:creationId xmlns:a16="http://schemas.microsoft.com/office/drawing/2014/main" id="{0E02D63E-0DD0-C14D-0AB2-A3986145865D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187" name="Rectangle: Rounded Corners 186">
                <a:extLst>
                  <a:ext uri="{FF2B5EF4-FFF2-40B4-BE49-F238E27FC236}">
                    <a16:creationId xmlns:a16="http://schemas.microsoft.com/office/drawing/2014/main" id="{BABADA36-4703-AD2A-BF65-1D4DD0252D71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37D5D914-26C0-B1F1-8491-2587B06C2EE1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84" name="Rectangle: Rounded Corners 183">
                <a:extLst>
                  <a:ext uri="{FF2B5EF4-FFF2-40B4-BE49-F238E27FC236}">
                    <a16:creationId xmlns:a16="http://schemas.microsoft.com/office/drawing/2014/main" id="{408CB123-578E-935A-9F11-94E6C619D0E8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185" name="Rectangle: Rounded Corners 184">
                <a:extLst>
                  <a:ext uri="{FF2B5EF4-FFF2-40B4-BE49-F238E27FC236}">
                    <a16:creationId xmlns:a16="http://schemas.microsoft.com/office/drawing/2014/main" id="{E20DBB17-2ABB-4802-6B9D-24CC9B9E5AA1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3CEB9097-1A39-0A39-0C9C-CADDA1474497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82" name="Rectangle: Rounded Corners 181">
                <a:extLst>
                  <a:ext uri="{FF2B5EF4-FFF2-40B4-BE49-F238E27FC236}">
                    <a16:creationId xmlns:a16="http://schemas.microsoft.com/office/drawing/2014/main" id="{F060789C-5DD1-8555-6540-7D01BDEB221F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id="{2F1D28A1-61F9-6C0E-555A-364B4909A1A0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1BB0DDB6-B401-11F6-7220-36B315FE19EF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80" name="Rectangle: Rounded Corners 179">
                <a:extLst>
                  <a:ext uri="{FF2B5EF4-FFF2-40B4-BE49-F238E27FC236}">
                    <a16:creationId xmlns:a16="http://schemas.microsoft.com/office/drawing/2014/main" id="{E60CC02E-6316-ECFD-D737-7D75A81B5069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Considerations</a:t>
                </a:r>
              </a:p>
            </p:txBody>
          </p:sp>
          <p:sp>
            <p:nvSpPr>
              <p:cNvPr id="181" name="Rectangle: Rounded Corners 180">
                <a:extLst>
                  <a:ext uri="{FF2B5EF4-FFF2-40B4-BE49-F238E27FC236}">
                    <a16:creationId xmlns:a16="http://schemas.microsoft.com/office/drawing/2014/main" id="{97C54DDB-CEC3-8A56-1950-DD032407F205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8C7E1D1F-C410-FF2C-8184-65803506B080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41317630-3467-9C14-9AEC-172021D1C527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DC3A2440-F965-19A9-9C1C-6F46E710F543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E7817E65-15E1-91F0-9DF6-BCF6169E35D5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6B2CA051-20CE-D4A8-5E78-D09B7DAB443B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EF5C21AB-C6EB-94CC-0C77-4BEF72F98F02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5EEF6A9C-9603-8592-B92D-3F27F8CEC821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3B1585D0-20B2-8FC0-A0E6-315AF0C013DC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71" name="Group 70" descr="Opportunity to connect to district heat network&#10;&#10;Whole Building Approach&#10;&#10;Alignment with organisations long term decarbonisation plans&#10;&#10;Planning Permissions&#10;&#10;Electrical Infrastructure&#10;&#10;Alternative sources of finance">
            <a:extLst>
              <a:ext uri="{FF2B5EF4-FFF2-40B4-BE49-F238E27FC236}">
                <a16:creationId xmlns:a16="http://schemas.microsoft.com/office/drawing/2014/main" id="{046191F9-8E9F-95E2-89F5-D6C1AC8AC7C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873106" y="791723"/>
            <a:ext cx="4675509" cy="5666551"/>
            <a:chOff x="3870753" y="569939"/>
            <a:chExt cx="4675509" cy="566655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CE3F70DF-71AA-6F84-98ED-F2751ED06103}"/>
                </a:ext>
              </a:extLst>
            </p:cNvPr>
            <p:cNvGrpSpPr/>
            <p:nvPr/>
          </p:nvGrpSpPr>
          <p:grpSpPr>
            <a:xfrm>
              <a:off x="3878449" y="569939"/>
              <a:ext cx="4667813" cy="812356"/>
              <a:chOff x="4327320" y="2174713"/>
              <a:chExt cx="4667813" cy="812356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64937DE3-2927-B4AD-66CE-D11A77DA2F4B}"/>
                  </a:ext>
                </a:extLst>
              </p:cNvPr>
              <p:cNvSpPr/>
              <p:nvPr/>
            </p:nvSpPr>
            <p:spPr>
              <a:xfrm>
                <a:off x="4327320" y="2174713"/>
                <a:ext cx="4667813" cy="812356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>
                    <a:solidFill>
                      <a:schemeClr val="bg1"/>
                    </a:solidFill>
                  </a:rPr>
                  <a:t>Opportunity to connect to district heat network</a:t>
                </a:r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7E779E96-A327-A04C-1F7B-361E9EEAC403}"/>
                  </a:ext>
                </a:extLst>
              </p:cNvPr>
              <p:cNvGrpSpPr/>
              <p:nvPr/>
            </p:nvGrpSpPr>
            <p:grpSpPr>
              <a:xfrm>
                <a:off x="4412511" y="2249244"/>
                <a:ext cx="627320" cy="619659"/>
                <a:chOff x="4827181" y="3429000"/>
                <a:chExt cx="627320" cy="619659"/>
              </a:xfrm>
            </p:grpSpPr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FC8980D2-53B8-D4DB-B654-1B18D1A2C3A5}"/>
                    </a:ext>
                  </a:extLst>
                </p:cNvPr>
                <p:cNvSpPr/>
                <p:nvPr/>
              </p:nvSpPr>
              <p:spPr>
                <a:xfrm>
                  <a:off x="4827181" y="3429000"/>
                  <a:ext cx="627320" cy="619659"/>
                </a:xfrm>
                <a:prstGeom prst="ellipse">
                  <a:avLst/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39" name="Graphic 38" descr="Help outline">
                  <a:extLst>
                    <a:ext uri="{FF2B5EF4-FFF2-40B4-BE49-F238E27FC236}">
                      <a16:creationId xmlns:a16="http://schemas.microsoft.com/office/drawing/2014/main" id="{83B5F6BC-71EE-8375-2C43-A107984126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3730" y="3471718"/>
                  <a:ext cx="534222" cy="53422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8E4DABC-4CDE-758F-ED36-43AF362E075A}"/>
                </a:ext>
              </a:extLst>
            </p:cNvPr>
            <p:cNvGrpSpPr/>
            <p:nvPr/>
          </p:nvGrpSpPr>
          <p:grpSpPr>
            <a:xfrm>
              <a:off x="3878448" y="1549655"/>
              <a:ext cx="4667813" cy="812356"/>
              <a:chOff x="4327320" y="2174713"/>
              <a:chExt cx="4667813" cy="812356"/>
            </a:xfrm>
          </p:grpSpPr>
          <p:sp>
            <p:nvSpPr>
              <p:cNvPr id="47" name="Rectangle: Rounded Corners 46">
                <a:extLst>
                  <a:ext uri="{FF2B5EF4-FFF2-40B4-BE49-F238E27FC236}">
                    <a16:creationId xmlns:a16="http://schemas.microsoft.com/office/drawing/2014/main" id="{EC590C5D-C43F-0376-A8E0-023D30B9C742}"/>
                  </a:ext>
                </a:extLst>
              </p:cNvPr>
              <p:cNvSpPr/>
              <p:nvPr/>
            </p:nvSpPr>
            <p:spPr>
              <a:xfrm>
                <a:off x="4327320" y="2174713"/>
                <a:ext cx="4667813" cy="812356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>
                    <a:solidFill>
                      <a:schemeClr val="bg1"/>
                    </a:solidFill>
                  </a:rPr>
                  <a:t>Whole Building Approach</a:t>
                </a:r>
              </a:p>
            </p:txBody>
          </p: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CFB46E46-D640-5D0C-EFFB-CE9ECDB04CD4}"/>
                  </a:ext>
                </a:extLst>
              </p:cNvPr>
              <p:cNvGrpSpPr/>
              <p:nvPr/>
            </p:nvGrpSpPr>
            <p:grpSpPr>
              <a:xfrm>
                <a:off x="4412511" y="2249244"/>
                <a:ext cx="627320" cy="619659"/>
                <a:chOff x="4827181" y="3429000"/>
                <a:chExt cx="627320" cy="619659"/>
              </a:xfrm>
            </p:grpSpPr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68C9AA80-A320-A2F7-D91C-BBE634D09E6A}"/>
                    </a:ext>
                  </a:extLst>
                </p:cNvPr>
                <p:cNvSpPr/>
                <p:nvPr/>
              </p:nvSpPr>
              <p:spPr>
                <a:xfrm>
                  <a:off x="4827181" y="3429000"/>
                  <a:ext cx="627320" cy="619659"/>
                </a:xfrm>
                <a:prstGeom prst="ellipse">
                  <a:avLst/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50" name="Graphic 49" descr="Help outline">
                  <a:extLst>
                    <a:ext uri="{FF2B5EF4-FFF2-40B4-BE49-F238E27FC236}">
                      <a16:creationId xmlns:a16="http://schemas.microsoft.com/office/drawing/2014/main" id="{84FC73ED-B0DD-B499-133E-02DFEEB1D40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3730" y="3471718"/>
                  <a:ext cx="534222" cy="53422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DDA3A18A-7353-DB94-03F5-38E47F0DCEDC}"/>
                </a:ext>
              </a:extLst>
            </p:cNvPr>
            <p:cNvGrpSpPr/>
            <p:nvPr/>
          </p:nvGrpSpPr>
          <p:grpSpPr>
            <a:xfrm>
              <a:off x="3878448" y="2511429"/>
              <a:ext cx="4667813" cy="812356"/>
              <a:chOff x="4327320" y="2174713"/>
              <a:chExt cx="4667813" cy="812356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3DB3975B-8200-C855-AD0C-A62101587607}"/>
                  </a:ext>
                </a:extLst>
              </p:cNvPr>
              <p:cNvSpPr/>
              <p:nvPr/>
            </p:nvSpPr>
            <p:spPr>
              <a:xfrm>
                <a:off x="4327320" y="2174713"/>
                <a:ext cx="4667813" cy="812356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>
                    <a:solidFill>
                      <a:schemeClr val="bg1"/>
                    </a:solidFill>
                  </a:rPr>
                  <a:t>  Alignment with organisations long </a:t>
                </a:r>
              </a:p>
              <a:p>
                <a:pPr algn="r"/>
                <a:r>
                  <a:rPr lang="en-GB">
                    <a:solidFill>
                      <a:schemeClr val="bg1"/>
                    </a:solidFill>
                  </a:rPr>
                  <a:t>term decarbonisation plans </a:t>
                </a: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52660F59-73E9-A847-EEC7-226D9435A37E}"/>
                  </a:ext>
                </a:extLst>
              </p:cNvPr>
              <p:cNvGrpSpPr/>
              <p:nvPr/>
            </p:nvGrpSpPr>
            <p:grpSpPr>
              <a:xfrm>
                <a:off x="4412511" y="2249244"/>
                <a:ext cx="627320" cy="619659"/>
                <a:chOff x="4827181" y="3429000"/>
                <a:chExt cx="627320" cy="619659"/>
              </a:xfrm>
            </p:grpSpPr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10AF14BA-575A-80BF-3747-C6C5CAF7CD15}"/>
                    </a:ext>
                  </a:extLst>
                </p:cNvPr>
                <p:cNvSpPr/>
                <p:nvPr/>
              </p:nvSpPr>
              <p:spPr>
                <a:xfrm>
                  <a:off x="4827181" y="3429000"/>
                  <a:ext cx="627320" cy="619659"/>
                </a:xfrm>
                <a:prstGeom prst="ellipse">
                  <a:avLst/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55" name="Graphic 54" descr="Help outline">
                  <a:extLst>
                    <a:ext uri="{FF2B5EF4-FFF2-40B4-BE49-F238E27FC236}">
                      <a16:creationId xmlns:a16="http://schemas.microsoft.com/office/drawing/2014/main" id="{C1D869D3-8972-6336-1E9B-C88420B1832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3730" y="3471718"/>
                  <a:ext cx="534222" cy="53422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47D9624-7BA8-7901-67B2-2EE5FA54ED52}"/>
                </a:ext>
              </a:extLst>
            </p:cNvPr>
            <p:cNvGrpSpPr/>
            <p:nvPr/>
          </p:nvGrpSpPr>
          <p:grpSpPr>
            <a:xfrm>
              <a:off x="3878447" y="3473203"/>
              <a:ext cx="4667813" cy="812356"/>
              <a:chOff x="4327320" y="2174713"/>
              <a:chExt cx="4667813" cy="812356"/>
            </a:xfrm>
          </p:grpSpPr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57CA0916-1045-48F1-540B-EDDD1D9A51B7}"/>
                  </a:ext>
                </a:extLst>
              </p:cNvPr>
              <p:cNvSpPr/>
              <p:nvPr/>
            </p:nvSpPr>
            <p:spPr>
              <a:xfrm>
                <a:off x="4327320" y="2174713"/>
                <a:ext cx="4667813" cy="812356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>
                    <a:solidFill>
                      <a:schemeClr val="bg1"/>
                    </a:solidFill>
                  </a:rPr>
                  <a:t>Planning Permissions</a:t>
                </a:r>
              </a:p>
            </p:txBody>
          </p:sp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20337229-786B-2EB8-EEAB-828C965DDC63}"/>
                  </a:ext>
                </a:extLst>
              </p:cNvPr>
              <p:cNvGrpSpPr/>
              <p:nvPr/>
            </p:nvGrpSpPr>
            <p:grpSpPr>
              <a:xfrm>
                <a:off x="4412511" y="2249244"/>
                <a:ext cx="627320" cy="619659"/>
                <a:chOff x="4827181" y="3429000"/>
                <a:chExt cx="627320" cy="619659"/>
              </a:xfrm>
            </p:grpSpPr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id="{3C5AAB15-8081-FF42-9FE8-1E28B886BCA4}"/>
                    </a:ext>
                  </a:extLst>
                </p:cNvPr>
                <p:cNvSpPr/>
                <p:nvPr/>
              </p:nvSpPr>
              <p:spPr>
                <a:xfrm>
                  <a:off x="4827181" y="3429000"/>
                  <a:ext cx="627320" cy="619659"/>
                </a:xfrm>
                <a:prstGeom prst="ellipse">
                  <a:avLst/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60" name="Graphic 59" descr="Help outline">
                  <a:extLst>
                    <a:ext uri="{FF2B5EF4-FFF2-40B4-BE49-F238E27FC236}">
                      <a16:creationId xmlns:a16="http://schemas.microsoft.com/office/drawing/2014/main" id="{355F4A2A-39ED-C545-9057-651262322D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3730" y="3471718"/>
                  <a:ext cx="534222" cy="53422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FFDD042F-BC23-4828-124C-A0A229FB5ACC}"/>
                </a:ext>
              </a:extLst>
            </p:cNvPr>
            <p:cNvGrpSpPr/>
            <p:nvPr/>
          </p:nvGrpSpPr>
          <p:grpSpPr>
            <a:xfrm>
              <a:off x="3878447" y="4448752"/>
              <a:ext cx="4667813" cy="812356"/>
              <a:chOff x="4327320" y="2174713"/>
              <a:chExt cx="4667813" cy="812356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F6319A7F-ED80-7302-CD34-3D5891144833}"/>
                  </a:ext>
                </a:extLst>
              </p:cNvPr>
              <p:cNvSpPr/>
              <p:nvPr/>
            </p:nvSpPr>
            <p:spPr>
              <a:xfrm>
                <a:off x="4327320" y="2174713"/>
                <a:ext cx="4667813" cy="812356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>
                    <a:solidFill>
                      <a:schemeClr val="bg1"/>
                    </a:solidFill>
                  </a:rPr>
                  <a:t>Electrical Infrastructure</a:t>
                </a:r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B8DEA8E1-9AA3-2CC7-11BE-2317F55D9803}"/>
                  </a:ext>
                </a:extLst>
              </p:cNvPr>
              <p:cNvGrpSpPr/>
              <p:nvPr/>
            </p:nvGrpSpPr>
            <p:grpSpPr>
              <a:xfrm>
                <a:off x="4412511" y="2249244"/>
                <a:ext cx="627320" cy="619659"/>
                <a:chOff x="4827181" y="3429000"/>
                <a:chExt cx="627320" cy="619659"/>
              </a:xfrm>
            </p:grpSpPr>
            <p:sp>
              <p:nvSpPr>
                <p:cNvPr id="64" name="Oval 63">
                  <a:extLst>
                    <a:ext uri="{FF2B5EF4-FFF2-40B4-BE49-F238E27FC236}">
                      <a16:creationId xmlns:a16="http://schemas.microsoft.com/office/drawing/2014/main" id="{CA57AD4D-B544-EB53-F4EF-F409D3783A53}"/>
                    </a:ext>
                  </a:extLst>
                </p:cNvPr>
                <p:cNvSpPr/>
                <p:nvPr/>
              </p:nvSpPr>
              <p:spPr>
                <a:xfrm>
                  <a:off x="4827181" y="3429000"/>
                  <a:ext cx="627320" cy="619659"/>
                </a:xfrm>
                <a:prstGeom prst="ellipse">
                  <a:avLst/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65" name="Graphic 64" descr="Help outline">
                  <a:extLst>
                    <a:ext uri="{FF2B5EF4-FFF2-40B4-BE49-F238E27FC236}">
                      <a16:creationId xmlns:a16="http://schemas.microsoft.com/office/drawing/2014/main" id="{D7508079-5D4F-7FB2-2648-B04936948B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3730" y="3483593"/>
                  <a:ext cx="534222" cy="534222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8AFE25E-3E21-EB93-FBB6-9A9615ED290C}"/>
                </a:ext>
              </a:extLst>
            </p:cNvPr>
            <p:cNvGrpSpPr/>
            <p:nvPr/>
          </p:nvGrpSpPr>
          <p:grpSpPr>
            <a:xfrm>
              <a:off x="3870753" y="5424134"/>
              <a:ext cx="4667813" cy="812356"/>
              <a:chOff x="4327320" y="2174713"/>
              <a:chExt cx="4667813" cy="812356"/>
            </a:xfrm>
          </p:grpSpPr>
          <p:sp>
            <p:nvSpPr>
              <p:cNvPr id="67" name="Rectangle: Rounded Corners 66">
                <a:extLst>
                  <a:ext uri="{FF2B5EF4-FFF2-40B4-BE49-F238E27FC236}">
                    <a16:creationId xmlns:a16="http://schemas.microsoft.com/office/drawing/2014/main" id="{EC577F64-5FBD-C72C-8F3B-9ED60AFDF603}"/>
                  </a:ext>
                </a:extLst>
              </p:cNvPr>
              <p:cNvSpPr/>
              <p:nvPr/>
            </p:nvSpPr>
            <p:spPr>
              <a:xfrm>
                <a:off x="4327320" y="2174713"/>
                <a:ext cx="4667813" cy="812356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>
                    <a:solidFill>
                      <a:schemeClr val="bg1"/>
                    </a:solidFill>
                  </a:rPr>
                  <a:t>Alternative sources of finance</a:t>
                </a:r>
              </a:p>
            </p:txBody>
          </p: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9E3895E5-37BE-0F02-8787-141B6E0A8050}"/>
                  </a:ext>
                </a:extLst>
              </p:cNvPr>
              <p:cNvGrpSpPr/>
              <p:nvPr/>
            </p:nvGrpSpPr>
            <p:grpSpPr>
              <a:xfrm>
                <a:off x="4412511" y="2249244"/>
                <a:ext cx="627320" cy="619659"/>
                <a:chOff x="4827181" y="3429000"/>
                <a:chExt cx="627320" cy="619659"/>
              </a:xfrm>
            </p:grpSpPr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15419DCB-E4F0-3F64-C517-41CC44AC70B0}"/>
                    </a:ext>
                  </a:extLst>
                </p:cNvPr>
                <p:cNvSpPr/>
                <p:nvPr/>
              </p:nvSpPr>
              <p:spPr>
                <a:xfrm>
                  <a:off x="4827181" y="3429000"/>
                  <a:ext cx="627320" cy="619659"/>
                </a:xfrm>
                <a:prstGeom prst="ellipse">
                  <a:avLst/>
                </a:prstGeom>
                <a:solidFill>
                  <a:srgbClr val="FFFEFB"/>
                </a:solidFill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70" name="Graphic 69" descr="Help outline">
                  <a:extLst>
                    <a:ext uri="{FF2B5EF4-FFF2-40B4-BE49-F238E27FC236}">
                      <a16:creationId xmlns:a16="http://schemas.microsoft.com/office/drawing/2014/main" id="{69C3B198-E84A-7F71-9CB5-EAC52226B2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73730" y="3471718"/>
                  <a:ext cx="534222" cy="534222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577167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55C6AA-1366-5357-E333-18C9C5878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F06CB15-FB78-E575-1B17-F9BE6FE051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Recap and considerations</a:t>
            </a:r>
          </a:p>
        </p:txBody>
      </p:sp>
      <p:grpSp>
        <p:nvGrpSpPr>
          <p:cNvPr id="81" name="Group 80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B34210BF-4D53-77D5-C5E5-B950CB47667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8B7DE853-D43C-ED05-00EA-793403F89193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20" name="Rectangle: Rounded Corners 119">
                <a:extLst>
                  <a:ext uri="{FF2B5EF4-FFF2-40B4-BE49-F238E27FC236}">
                    <a16:creationId xmlns:a16="http://schemas.microsoft.com/office/drawing/2014/main" id="{A263933F-9258-F724-1AB8-9F374809A501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121" name="Rectangle: Rounded Corners 120">
                <a:extLst>
                  <a:ext uri="{FF2B5EF4-FFF2-40B4-BE49-F238E27FC236}">
                    <a16:creationId xmlns:a16="http://schemas.microsoft.com/office/drawing/2014/main" id="{467DC86E-9CE4-2362-DB1D-2D7DD5EDFDAD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DD8FB47E-CB8C-492C-5168-7A2586C674C5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18" name="Rectangle: Rounded Corners 117">
                <a:extLst>
                  <a:ext uri="{FF2B5EF4-FFF2-40B4-BE49-F238E27FC236}">
                    <a16:creationId xmlns:a16="http://schemas.microsoft.com/office/drawing/2014/main" id="{B49EEDFA-C8FB-2FE9-CD54-916D571E97BD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19" name="Rectangle: Rounded Corners 118">
                <a:extLst>
                  <a:ext uri="{FF2B5EF4-FFF2-40B4-BE49-F238E27FC236}">
                    <a16:creationId xmlns:a16="http://schemas.microsoft.com/office/drawing/2014/main" id="{21A64458-0ADC-8DA6-EA33-B093869A97AA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EC579FB8-3299-9170-1C85-DE163EB65EF7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16" name="Rectangle: Rounded Corners 115">
                <a:extLst>
                  <a:ext uri="{FF2B5EF4-FFF2-40B4-BE49-F238E27FC236}">
                    <a16:creationId xmlns:a16="http://schemas.microsoft.com/office/drawing/2014/main" id="{0437AA31-411D-F07B-CBBE-358027F79DAA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17" name="Rectangle: Rounded Corners 116">
                <a:extLst>
                  <a:ext uri="{FF2B5EF4-FFF2-40B4-BE49-F238E27FC236}">
                    <a16:creationId xmlns:a16="http://schemas.microsoft.com/office/drawing/2014/main" id="{30A711D7-116A-9F37-5034-88D3DFEC17D5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64E38698-8824-281F-00B6-119E453B2588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id="{0DED3284-85B2-7FD0-E9AD-AE334AF63FDF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115" name="Rectangle: Rounded Corners 114">
                <a:extLst>
                  <a:ext uri="{FF2B5EF4-FFF2-40B4-BE49-F238E27FC236}">
                    <a16:creationId xmlns:a16="http://schemas.microsoft.com/office/drawing/2014/main" id="{7FAB0172-1853-3B8D-5935-CF9C4FEEF97D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65D3F2D7-1C46-8120-15B4-9047B1DA5E2E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7A2F59B2-0723-E2DB-C1CA-219F35A8F751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113" name="Rectangle: Rounded Corners 112">
                <a:extLst>
                  <a:ext uri="{FF2B5EF4-FFF2-40B4-BE49-F238E27FC236}">
                    <a16:creationId xmlns:a16="http://schemas.microsoft.com/office/drawing/2014/main" id="{F8C112BD-E999-2EA2-5258-1F7A8C870923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B52CCAA2-EFE1-596C-7B09-7F5AB5B1E408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id="{55BFDDA3-2F9F-5388-C4EE-1B8674EAD3B5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id="{0D78633E-F01E-AFC1-E89C-64E72BEA88A5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CC401CAE-8923-BAC0-2EF2-571EAAEEB6CA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id="{C6A878E0-E6E3-89E9-0A96-B16472E2C789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Considerations</a:t>
                </a:r>
              </a:p>
            </p:txBody>
          </p:sp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id="{B0497A49-31D8-7C89-5792-ED13FDE8E70C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8DA4F8D0-7114-5598-9D1A-CB9781358554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2FBA3ABB-B0CB-139F-EDF3-DBC9488DFE0E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8CCB1BC7-36E8-6762-3A6C-3058C3BA3D69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4535263-EDB9-2E3C-2524-BD0C55EC9DA5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B70EE4D-89B2-4A6C-2DEF-C29EED116D82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541FC260-14B3-9631-4260-B426BDCF3C8B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45429ADD-0DB7-8E3C-79DC-92B77B1E3F22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EFA60B0B-092A-C511-1AFC-A286239FD441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122" name="Rectangle: Rounded Corners 121" descr="Key Differences to PSDS&#10;&#10;Multiple application windows&#10;&#10;No end-of-life boiler requirements&#10;&#10;Gateway assessment process&#10;&#10;One site per application&#10;&#10;No removal of fossil fuel heating system&#10;&#10;No minimum applicant contribution">
            <a:extLst>
              <a:ext uri="{FF2B5EF4-FFF2-40B4-BE49-F238E27FC236}">
                <a16:creationId xmlns:a16="http://schemas.microsoft.com/office/drawing/2014/main" id="{4104E7F3-D6C1-07AF-C7F0-89D796DF05B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195807" y="633725"/>
            <a:ext cx="5855511" cy="4874131"/>
          </a:xfrm>
          <a:prstGeom prst="roundRect">
            <a:avLst>
              <a:gd name="adj" fmla="val 6851"/>
            </a:avLst>
          </a:prstGeom>
          <a:solidFill>
            <a:srgbClr val="327B0F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EA431F5-208F-3BC8-D311-DB64D78030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4551" y="843546"/>
            <a:ext cx="5488192" cy="4455355"/>
            <a:chOff x="3209333" y="883663"/>
            <a:chExt cx="5402897" cy="4405473"/>
          </a:xfrm>
          <a:solidFill>
            <a:schemeClr val="bg1"/>
          </a:solidFill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C34FC365-9541-A5D9-ABEE-C699CB58959C}"/>
                </a:ext>
              </a:extLst>
            </p:cNvPr>
            <p:cNvSpPr/>
            <p:nvPr/>
          </p:nvSpPr>
          <p:spPr>
            <a:xfrm>
              <a:off x="3209333" y="883663"/>
              <a:ext cx="5402897" cy="4405473"/>
            </a:xfrm>
            <a:prstGeom prst="roundRect">
              <a:avLst>
                <a:gd name="adj" fmla="val 5324"/>
              </a:avLst>
            </a:prstGeom>
            <a:grpFill/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FD4A34AF-2E16-3717-425E-EE2276B8FC2C}"/>
                </a:ext>
              </a:extLst>
            </p:cNvPr>
            <p:cNvGrpSpPr/>
            <p:nvPr/>
          </p:nvGrpSpPr>
          <p:grpSpPr>
            <a:xfrm>
              <a:off x="3452069" y="1649098"/>
              <a:ext cx="4880290" cy="3379696"/>
              <a:chOff x="3456182" y="789199"/>
              <a:chExt cx="4880290" cy="3379696"/>
            </a:xfrm>
            <a:grpFill/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E1CBE04C-DAA2-9151-B0F0-2D587787110D}"/>
                  </a:ext>
                </a:extLst>
              </p:cNvPr>
              <p:cNvSpPr/>
              <p:nvPr/>
            </p:nvSpPr>
            <p:spPr>
              <a:xfrm>
                <a:off x="3456182" y="789199"/>
                <a:ext cx="2392632" cy="1011041"/>
              </a:xfrm>
              <a:prstGeom prst="roundRect">
                <a:avLst/>
              </a:prstGeom>
              <a:grpFill/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Multiple application windows</a:t>
                </a:r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DB91DFE6-7F9F-0456-F393-5B8EC9F087F8}"/>
                  </a:ext>
                </a:extLst>
              </p:cNvPr>
              <p:cNvSpPr/>
              <p:nvPr/>
            </p:nvSpPr>
            <p:spPr>
              <a:xfrm>
                <a:off x="5943840" y="789199"/>
                <a:ext cx="2392632" cy="1011041"/>
              </a:xfrm>
              <a:prstGeom prst="roundRect">
                <a:avLst/>
              </a:prstGeom>
              <a:grpFill/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No end-of-life boiler requirements</a:t>
                </a: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B7C6B2C2-D77C-7171-E9D9-64B720A65D2A}"/>
                  </a:ext>
                </a:extLst>
              </p:cNvPr>
              <p:cNvSpPr/>
              <p:nvPr/>
            </p:nvSpPr>
            <p:spPr>
              <a:xfrm>
                <a:off x="3456182" y="1968550"/>
                <a:ext cx="2392632" cy="1011041"/>
              </a:xfrm>
              <a:prstGeom prst="roundRect">
                <a:avLst/>
              </a:prstGeom>
              <a:grpFill/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</a:rPr>
                  <a:t>Gateway assessment process</a:t>
                </a: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BF07D138-7C2B-F0C8-E915-B679D07E1DEC}"/>
                  </a:ext>
                </a:extLst>
              </p:cNvPr>
              <p:cNvSpPr/>
              <p:nvPr/>
            </p:nvSpPr>
            <p:spPr>
              <a:xfrm>
                <a:off x="5943840" y="1959423"/>
                <a:ext cx="2392632" cy="1011041"/>
              </a:xfrm>
              <a:prstGeom prst="roundRect">
                <a:avLst/>
              </a:prstGeom>
              <a:grpFill/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>
                    <a:solidFill>
                      <a:schemeClr val="tx1"/>
                    </a:solidFill>
                  </a:rPr>
                  <a:t>One site per application</a:t>
                </a:r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1D771CD3-1B35-CD8D-94C9-375259D317F5}"/>
                  </a:ext>
                </a:extLst>
              </p:cNvPr>
              <p:cNvSpPr/>
              <p:nvPr/>
            </p:nvSpPr>
            <p:spPr>
              <a:xfrm>
                <a:off x="3456182" y="3143793"/>
                <a:ext cx="2392632" cy="1011041"/>
              </a:xfrm>
              <a:prstGeom prst="roundRect">
                <a:avLst/>
              </a:prstGeom>
              <a:grpFill/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>
                    <a:solidFill>
                      <a:schemeClr val="tx1"/>
                    </a:solidFill>
                  </a:rPr>
                  <a:t>No removal of fossil fuel heating system</a:t>
                </a:r>
              </a:p>
            </p:txBody>
          </p:sp>
          <p:sp>
            <p:nvSpPr>
              <p:cNvPr id="17" name="Rectangle: Rounded Corners 16">
                <a:extLst>
                  <a:ext uri="{FF2B5EF4-FFF2-40B4-BE49-F238E27FC236}">
                    <a16:creationId xmlns:a16="http://schemas.microsoft.com/office/drawing/2014/main" id="{82D08A58-DCCF-CEAE-43EF-D083121C8B3E}"/>
                  </a:ext>
                </a:extLst>
              </p:cNvPr>
              <p:cNvSpPr/>
              <p:nvPr/>
            </p:nvSpPr>
            <p:spPr>
              <a:xfrm>
                <a:off x="5943840" y="3157854"/>
                <a:ext cx="2392632" cy="1011041"/>
              </a:xfrm>
              <a:prstGeom prst="roundRect">
                <a:avLst/>
              </a:prstGeom>
              <a:grpFill/>
              <a:ln>
                <a:solidFill>
                  <a:srgbClr val="327B0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>
                    <a:solidFill>
                      <a:schemeClr val="tx1"/>
                    </a:solidFill>
                  </a:rPr>
                  <a:t>No minimum applicant contribution</a:t>
                </a:r>
              </a:p>
            </p:txBody>
          </p:sp>
        </p:grp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BBC1A29-2F5A-0AE0-8EB8-802FD887C4BC}"/>
                </a:ext>
              </a:extLst>
            </p:cNvPr>
            <p:cNvSpPr/>
            <p:nvPr/>
          </p:nvSpPr>
          <p:spPr>
            <a:xfrm>
              <a:off x="3404556" y="1094394"/>
              <a:ext cx="4880289" cy="447925"/>
            </a:xfrm>
            <a:prstGeom prst="roundRect">
              <a:avLst/>
            </a:prstGeom>
            <a:grpFill/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>
                  <a:solidFill>
                    <a:srgbClr val="327B0F"/>
                  </a:solidFill>
                </a:rPr>
                <a:t>Key Differences to PSDS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56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53356-6893-7B75-060F-2F0A07285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965" y="1254"/>
            <a:ext cx="2584046" cy="1325563"/>
          </a:xfrm>
        </p:spPr>
        <p:txBody>
          <a:bodyPr>
            <a:normAutofit/>
          </a:bodyPr>
          <a:lstStyle/>
          <a:p>
            <a:r>
              <a:rPr lang="en-GB" sz="2400" b="1">
                <a:solidFill>
                  <a:srgbClr val="327B0F"/>
                </a:solidFill>
              </a:rPr>
              <a:t>Webinar Contents</a:t>
            </a:r>
          </a:p>
        </p:txBody>
      </p:sp>
      <p:grpSp>
        <p:nvGrpSpPr>
          <p:cNvPr id="57" name="Group 56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5B50AEC9-FB3C-0546-A1AC-AF746CAD482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663043" y="420625"/>
            <a:ext cx="3467093" cy="5729065"/>
            <a:chOff x="3663043" y="420625"/>
            <a:chExt cx="3467093" cy="5729065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8104093-3CC4-B96B-BC8E-9AFCFE2C75B6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671981"/>
              <a:ext cx="0" cy="5147396"/>
            </a:xfrm>
            <a:prstGeom prst="line">
              <a:avLst/>
            </a:prstGeom>
            <a:ln>
              <a:solidFill>
                <a:srgbClr val="419D1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9C92A1A-8C72-A259-4A84-DB8C10451CF8}"/>
                </a:ext>
              </a:extLst>
            </p:cNvPr>
            <p:cNvGrpSpPr/>
            <p:nvPr/>
          </p:nvGrpSpPr>
          <p:grpSpPr>
            <a:xfrm>
              <a:off x="4169222" y="420625"/>
              <a:ext cx="2960914" cy="5729065"/>
              <a:chOff x="4169222" y="420625"/>
              <a:chExt cx="2960914" cy="5729065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A321F19E-5B3B-2F1B-CA42-F87BD4BBDEFB}"/>
                  </a:ext>
                </a:extLst>
              </p:cNvPr>
              <p:cNvGrpSpPr/>
              <p:nvPr/>
            </p:nvGrpSpPr>
            <p:grpSpPr>
              <a:xfrm>
                <a:off x="4180122" y="420625"/>
                <a:ext cx="2950013" cy="660625"/>
                <a:chOff x="1212682" y="2035629"/>
                <a:chExt cx="5225142" cy="925285"/>
              </a:xfrm>
              <a:solidFill>
                <a:schemeClr val="bg1"/>
              </a:solidFill>
            </p:grpSpPr>
            <p:sp>
              <p:nvSpPr>
                <p:cNvPr id="6" name="Rectangle: Rounded Corners 5">
                  <a:extLst>
                    <a:ext uri="{FF2B5EF4-FFF2-40B4-BE49-F238E27FC236}">
                      <a16:creationId xmlns:a16="http://schemas.microsoft.com/office/drawing/2014/main" id="{7F545F39-7BC5-3935-3F75-A4D49B055D0D}"/>
                    </a:ext>
                  </a:extLst>
                </p:cNvPr>
                <p:cNvSpPr/>
                <p:nvPr/>
              </p:nvSpPr>
              <p:spPr>
                <a:xfrm>
                  <a:off x="1212682" y="2035629"/>
                  <a:ext cx="5225142" cy="925285"/>
                </a:xfrm>
                <a:prstGeom prst="roundRect">
                  <a:avLst/>
                </a:prstGeom>
                <a:grpFill/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b="1" dirty="0">
                      <a:solidFill>
                        <a:srgbClr val="327B0F"/>
                      </a:solidFill>
                    </a:rPr>
                    <a:t>Introduction</a:t>
                  </a:r>
                </a:p>
              </p:txBody>
            </p:sp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D4F3A19A-9459-F369-43DD-949EBFCACC4C}"/>
                    </a:ext>
                  </a:extLst>
                </p:cNvPr>
                <p:cNvSpPr/>
                <p:nvPr/>
              </p:nvSpPr>
              <p:spPr>
                <a:xfrm>
                  <a:off x="5226847" y="2170680"/>
                  <a:ext cx="988158" cy="655182"/>
                </a:xfrm>
                <a:prstGeom prst="roundRect">
                  <a:avLst/>
                </a:prstGeom>
                <a:solidFill>
                  <a:srgbClr val="327B0F"/>
                </a:solidFill>
                <a:ln>
                  <a:solidFill>
                    <a:srgbClr val="419D1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>
                      <a:solidFill>
                        <a:schemeClr val="bg1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0200C652-91E5-E603-A00E-C04AA8F1321B}"/>
                  </a:ext>
                </a:extLst>
              </p:cNvPr>
              <p:cNvGrpSpPr/>
              <p:nvPr/>
            </p:nvGrpSpPr>
            <p:grpSpPr>
              <a:xfrm>
                <a:off x="4180122" y="1265365"/>
                <a:ext cx="2950014" cy="660625"/>
                <a:chOff x="1212682" y="2035629"/>
                <a:chExt cx="5225142" cy="925285"/>
              </a:xfrm>
              <a:solidFill>
                <a:schemeClr val="bg1"/>
              </a:solidFill>
            </p:grpSpPr>
            <p:sp>
              <p:nvSpPr>
                <p:cNvPr id="27" name="Rectangle: Rounded Corners 26">
                  <a:extLst>
                    <a:ext uri="{FF2B5EF4-FFF2-40B4-BE49-F238E27FC236}">
                      <a16:creationId xmlns:a16="http://schemas.microsoft.com/office/drawing/2014/main" id="{B916B1A2-F5D4-B834-7E55-7596C6AF72FE}"/>
                    </a:ext>
                  </a:extLst>
                </p:cNvPr>
                <p:cNvSpPr/>
                <p:nvPr/>
              </p:nvSpPr>
              <p:spPr>
                <a:xfrm>
                  <a:off x="1212682" y="2035629"/>
                  <a:ext cx="5225142" cy="925285"/>
                </a:xfrm>
                <a:prstGeom prst="roundRect">
                  <a:avLst/>
                </a:prstGeom>
                <a:grpFill/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b="1">
                      <a:solidFill>
                        <a:srgbClr val="327B0F"/>
                      </a:solidFill>
                    </a:rPr>
                    <a:t>Eligibility</a:t>
                  </a:r>
                </a:p>
              </p:txBody>
            </p:sp>
            <p:sp>
              <p:nvSpPr>
                <p:cNvPr id="28" name="Rectangle: Rounded Corners 27">
                  <a:extLst>
                    <a:ext uri="{FF2B5EF4-FFF2-40B4-BE49-F238E27FC236}">
                      <a16:creationId xmlns:a16="http://schemas.microsoft.com/office/drawing/2014/main" id="{675C0F26-DE96-9848-331E-25E26FAD1066}"/>
                    </a:ext>
                  </a:extLst>
                </p:cNvPr>
                <p:cNvSpPr/>
                <p:nvPr/>
              </p:nvSpPr>
              <p:spPr>
                <a:xfrm>
                  <a:off x="5226847" y="2170680"/>
                  <a:ext cx="988158" cy="655182"/>
                </a:xfrm>
                <a:prstGeom prst="roundRect">
                  <a:avLst/>
                </a:prstGeom>
                <a:solidFill>
                  <a:srgbClr val="327B0F"/>
                </a:solidFill>
                <a:ln>
                  <a:solidFill>
                    <a:srgbClr val="419D1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>
                      <a:solidFill>
                        <a:schemeClr val="bg1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7840D072-78B8-8993-93D8-29A32E9FF45F}"/>
                  </a:ext>
                </a:extLst>
              </p:cNvPr>
              <p:cNvGrpSpPr/>
              <p:nvPr/>
            </p:nvGrpSpPr>
            <p:grpSpPr>
              <a:xfrm>
                <a:off x="4169234" y="2110105"/>
                <a:ext cx="2960901" cy="660625"/>
                <a:chOff x="1212682" y="2035629"/>
                <a:chExt cx="5225142" cy="925285"/>
              </a:xfrm>
              <a:solidFill>
                <a:schemeClr val="bg1"/>
              </a:solidFill>
            </p:grpSpPr>
            <p:sp>
              <p:nvSpPr>
                <p:cNvPr id="30" name="Rectangle: Rounded Corners 29">
                  <a:extLst>
                    <a:ext uri="{FF2B5EF4-FFF2-40B4-BE49-F238E27FC236}">
                      <a16:creationId xmlns:a16="http://schemas.microsoft.com/office/drawing/2014/main" id="{AC749C09-56E5-C6DC-43BF-51C99BF2328B}"/>
                    </a:ext>
                  </a:extLst>
                </p:cNvPr>
                <p:cNvSpPr/>
                <p:nvPr/>
              </p:nvSpPr>
              <p:spPr>
                <a:xfrm>
                  <a:off x="1212682" y="2035629"/>
                  <a:ext cx="5225142" cy="925285"/>
                </a:xfrm>
                <a:prstGeom prst="roundRect">
                  <a:avLst/>
                </a:prstGeom>
                <a:grpFill/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b="1">
                      <a:solidFill>
                        <a:srgbClr val="327B0F"/>
                      </a:solidFill>
                    </a:rPr>
                    <a:t>Key Features</a:t>
                  </a:r>
                </a:p>
              </p:txBody>
            </p:sp>
            <p:sp>
              <p:nvSpPr>
                <p:cNvPr id="31" name="Rectangle: Rounded Corners 30">
                  <a:extLst>
                    <a:ext uri="{FF2B5EF4-FFF2-40B4-BE49-F238E27FC236}">
                      <a16:creationId xmlns:a16="http://schemas.microsoft.com/office/drawing/2014/main" id="{919799A2-E044-80E0-50B1-DB2F024474EB}"/>
                    </a:ext>
                  </a:extLst>
                </p:cNvPr>
                <p:cNvSpPr/>
                <p:nvPr/>
              </p:nvSpPr>
              <p:spPr>
                <a:xfrm>
                  <a:off x="5226847" y="2170680"/>
                  <a:ext cx="988158" cy="655182"/>
                </a:xfrm>
                <a:prstGeom prst="roundRect">
                  <a:avLst/>
                </a:prstGeom>
                <a:solidFill>
                  <a:srgbClr val="327B0F"/>
                </a:solidFill>
                <a:ln>
                  <a:solidFill>
                    <a:srgbClr val="419D1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08EF3FC0-15B8-7191-70FE-EAA90BE1D54B}"/>
                  </a:ext>
                </a:extLst>
              </p:cNvPr>
              <p:cNvGrpSpPr/>
              <p:nvPr/>
            </p:nvGrpSpPr>
            <p:grpSpPr>
              <a:xfrm>
                <a:off x="4169222" y="2954845"/>
                <a:ext cx="2960913" cy="660625"/>
                <a:chOff x="1212682" y="2035629"/>
                <a:chExt cx="5225142" cy="925285"/>
              </a:xfrm>
              <a:solidFill>
                <a:schemeClr val="bg1"/>
              </a:solidFill>
            </p:grpSpPr>
            <p:sp>
              <p:nvSpPr>
                <p:cNvPr id="33" name="Rectangle: Rounded Corners 32">
                  <a:extLst>
                    <a:ext uri="{FF2B5EF4-FFF2-40B4-BE49-F238E27FC236}">
                      <a16:creationId xmlns:a16="http://schemas.microsoft.com/office/drawing/2014/main" id="{FDED6FE8-4CE7-147E-016B-997936962585}"/>
                    </a:ext>
                  </a:extLst>
                </p:cNvPr>
                <p:cNvSpPr/>
                <p:nvPr/>
              </p:nvSpPr>
              <p:spPr>
                <a:xfrm>
                  <a:off x="1212682" y="2035629"/>
                  <a:ext cx="5225142" cy="925285"/>
                </a:xfrm>
                <a:prstGeom prst="roundRect">
                  <a:avLst/>
                </a:prstGeom>
                <a:grpFill/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b="1">
                      <a:solidFill>
                        <a:srgbClr val="327B0F"/>
                      </a:solidFill>
                    </a:rPr>
                    <a:t>Application </a:t>
                  </a:r>
                </a:p>
                <a:p>
                  <a:r>
                    <a:rPr lang="en-GB" b="1">
                      <a:solidFill>
                        <a:srgbClr val="327B0F"/>
                      </a:solidFill>
                    </a:rPr>
                    <a:t>Process</a:t>
                  </a:r>
                </a:p>
              </p:txBody>
            </p:sp>
            <p:sp>
              <p:nvSpPr>
                <p:cNvPr id="34" name="Rectangle: Rounded Corners 33">
                  <a:extLst>
                    <a:ext uri="{FF2B5EF4-FFF2-40B4-BE49-F238E27FC236}">
                      <a16:creationId xmlns:a16="http://schemas.microsoft.com/office/drawing/2014/main" id="{E1571EEE-6EB9-70BC-97F5-8B0CDFF00F95}"/>
                    </a:ext>
                  </a:extLst>
                </p:cNvPr>
                <p:cNvSpPr/>
                <p:nvPr/>
              </p:nvSpPr>
              <p:spPr>
                <a:xfrm>
                  <a:off x="5226847" y="2170680"/>
                  <a:ext cx="988158" cy="655182"/>
                </a:xfrm>
                <a:prstGeom prst="roundRect">
                  <a:avLst/>
                </a:prstGeom>
                <a:solidFill>
                  <a:srgbClr val="327B0F"/>
                </a:solidFill>
                <a:ln>
                  <a:solidFill>
                    <a:srgbClr val="419D1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82F227E7-9C7A-5E0C-3C25-88403CB7D0C8}"/>
                  </a:ext>
                </a:extLst>
              </p:cNvPr>
              <p:cNvGrpSpPr/>
              <p:nvPr/>
            </p:nvGrpSpPr>
            <p:grpSpPr>
              <a:xfrm>
                <a:off x="4169222" y="3799585"/>
                <a:ext cx="2960907" cy="660625"/>
                <a:chOff x="1212683" y="2035629"/>
                <a:chExt cx="5225142" cy="925285"/>
              </a:xfrm>
              <a:solidFill>
                <a:schemeClr val="bg1"/>
              </a:solidFill>
            </p:grpSpPr>
            <p:sp>
              <p:nvSpPr>
                <p:cNvPr id="36" name="Rectangle: Rounded Corners 35">
                  <a:extLst>
                    <a:ext uri="{FF2B5EF4-FFF2-40B4-BE49-F238E27FC236}">
                      <a16:creationId xmlns:a16="http://schemas.microsoft.com/office/drawing/2014/main" id="{50AC4677-AE1F-D6B0-244A-858B521020B9}"/>
                    </a:ext>
                  </a:extLst>
                </p:cNvPr>
                <p:cNvSpPr/>
                <p:nvPr/>
              </p:nvSpPr>
              <p:spPr>
                <a:xfrm>
                  <a:off x="1212683" y="2035629"/>
                  <a:ext cx="5225142" cy="925285"/>
                </a:xfrm>
                <a:prstGeom prst="roundRect">
                  <a:avLst/>
                </a:prstGeom>
                <a:grpFill/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b="1">
                      <a:solidFill>
                        <a:srgbClr val="327B0F"/>
                      </a:solidFill>
                    </a:rPr>
                    <a:t>Assessment</a:t>
                  </a:r>
                </a:p>
                <a:p>
                  <a:r>
                    <a:rPr lang="en-GB" b="1">
                      <a:solidFill>
                        <a:srgbClr val="327B0F"/>
                      </a:solidFill>
                    </a:rPr>
                    <a:t>Criteria</a:t>
                  </a:r>
                </a:p>
              </p:txBody>
            </p:sp>
            <p:sp>
              <p:nvSpPr>
                <p:cNvPr id="37" name="Rectangle: Rounded Corners 36">
                  <a:extLst>
                    <a:ext uri="{FF2B5EF4-FFF2-40B4-BE49-F238E27FC236}">
                      <a16:creationId xmlns:a16="http://schemas.microsoft.com/office/drawing/2014/main" id="{C350F346-82EC-5E68-0A9D-3853C571F0A8}"/>
                    </a:ext>
                  </a:extLst>
                </p:cNvPr>
                <p:cNvSpPr/>
                <p:nvPr/>
              </p:nvSpPr>
              <p:spPr>
                <a:xfrm>
                  <a:off x="5226847" y="2170680"/>
                  <a:ext cx="988158" cy="655182"/>
                </a:xfrm>
                <a:prstGeom prst="roundRect">
                  <a:avLst/>
                </a:prstGeom>
                <a:solidFill>
                  <a:srgbClr val="327B0F"/>
                </a:solidFill>
                <a:ln>
                  <a:solidFill>
                    <a:srgbClr val="419D1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>
                      <a:solidFill>
                        <a:schemeClr val="bg1"/>
                      </a:solidFill>
                    </a:rPr>
                    <a:t>5</a:t>
                  </a:r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C4A0CB0D-EB71-E70C-4E1D-B3F76FB6C8D6}"/>
                  </a:ext>
                </a:extLst>
              </p:cNvPr>
              <p:cNvGrpSpPr/>
              <p:nvPr/>
            </p:nvGrpSpPr>
            <p:grpSpPr>
              <a:xfrm>
                <a:off x="4180113" y="4644325"/>
                <a:ext cx="2950016" cy="660625"/>
                <a:chOff x="1212682" y="2035629"/>
                <a:chExt cx="5225142" cy="925285"/>
              </a:xfrm>
              <a:solidFill>
                <a:schemeClr val="bg1"/>
              </a:solidFill>
            </p:grpSpPr>
            <p:sp>
              <p:nvSpPr>
                <p:cNvPr id="39" name="Rectangle: Rounded Corners 38">
                  <a:extLst>
                    <a:ext uri="{FF2B5EF4-FFF2-40B4-BE49-F238E27FC236}">
                      <a16:creationId xmlns:a16="http://schemas.microsoft.com/office/drawing/2014/main" id="{D97717F4-A97B-B767-EC93-29C2940A9FCB}"/>
                    </a:ext>
                  </a:extLst>
                </p:cNvPr>
                <p:cNvSpPr/>
                <p:nvPr/>
              </p:nvSpPr>
              <p:spPr>
                <a:xfrm>
                  <a:off x="1212682" y="2035629"/>
                  <a:ext cx="5225142" cy="925285"/>
                </a:xfrm>
                <a:prstGeom prst="roundRect">
                  <a:avLst/>
                </a:prstGeom>
                <a:grpFill/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b="1">
                      <a:solidFill>
                        <a:srgbClr val="327B0F"/>
                      </a:solidFill>
                    </a:rPr>
                    <a:t>Delivery</a:t>
                  </a:r>
                </a:p>
              </p:txBody>
            </p:sp>
            <p:sp>
              <p:nvSpPr>
                <p:cNvPr id="40" name="Rectangle: Rounded Corners 39">
                  <a:extLst>
                    <a:ext uri="{FF2B5EF4-FFF2-40B4-BE49-F238E27FC236}">
                      <a16:creationId xmlns:a16="http://schemas.microsoft.com/office/drawing/2014/main" id="{1FD39862-19B4-630B-386C-5392C1631C26}"/>
                    </a:ext>
                  </a:extLst>
                </p:cNvPr>
                <p:cNvSpPr/>
                <p:nvPr/>
              </p:nvSpPr>
              <p:spPr>
                <a:xfrm>
                  <a:off x="5226847" y="2170680"/>
                  <a:ext cx="988158" cy="655182"/>
                </a:xfrm>
                <a:prstGeom prst="roundRect">
                  <a:avLst/>
                </a:prstGeom>
                <a:solidFill>
                  <a:srgbClr val="327B0F"/>
                </a:solidFill>
                <a:ln>
                  <a:solidFill>
                    <a:srgbClr val="419D1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>
                      <a:solidFill>
                        <a:schemeClr val="bg1"/>
                      </a:solidFill>
                    </a:rPr>
                    <a:t>6</a:t>
                  </a:r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2A6AF3B-BBB2-31A0-4E16-7DF513A4E0DE}"/>
                  </a:ext>
                </a:extLst>
              </p:cNvPr>
              <p:cNvGrpSpPr/>
              <p:nvPr/>
            </p:nvGrpSpPr>
            <p:grpSpPr>
              <a:xfrm>
                <a:off x="4180113" y="5489065"/>
                <a:ext cx="2950017" cy="660625"/>
                <a:chOff x="1212682" y="2035629"/>
                <a:chExt cx="5225142" cy="925285"/>
              </a:xfrm>
              <a:solidFill>
                <a:schemeClr val="bg1"/>
              </a:solidFill>
            </p:grpSpPr>
            <p:sp>
              <p:nvSpPr>
                <p:cNvPr id="42" name="Rectangle: Rounded Corners 41">
                  <a:extLst>
                    <a:ext uri="{FF2B5EF4-FFF2-40B4-BE49-F238E27FC236}">
                      <a16:creationId xmlns:a16="http://schemas.microsoft.com/office/drawing/2014/main" id="{38938CE6-6304-31B3-9853-FF8F19878218}"/>
                    </a:ext>
                  </a:extLst>
                </p:cNvPr>
                <p:cNvSpPr/>
                <p:nvPr/>
              </p:nvSpPr>
              <p:spPr>
                <a:xfrm>
                  <a:off x="1212682" y="2035629"/>
                  <a:ext cx="5225142" cy="925285"/>
                </a:xfrm>
                <a:prstGeom prst="roundRect">
                  <a:avLst/>
                </a:prstGeom>
                <a:grpFill/>
                <a:ln>
                  <a:solidFill>
                    <a:srgbClr val="327B0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GB" b="1">
                      <a:solidFill>
                        <a:srgbClr val="327B0F"/>
                      </a:solidFill>
                    </a:rPr>
                    <a:t>Recap &amp;</a:t>
                  </a:r>
                </a:p>
                <a:p>
                  <a:r>
                    <a:rPr lang="en-GB" b="1">
                      <a:solidFill>
                        <a:srgbClr val="327B0F"/>
                      </a:solidFill>
                    </a:rPr>
                    <a:t>Considerations</a:t>
                  </a:r>
                </a:p>
              </p:txBody>
            </p:sp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8F5C060B-DA82-2A17-1435-E1FC30704A9C}"/>
                    </a:ext>
                  </a:extLst>
                </p:cNvPr>
                <p:cNvSpPr/>
                <p:nvPr/>
              </p:nvSpPr>
              <p:spPr>
                <a:xfrm>
                  <a:off x="5226847" y="2170680"/>
                  <a:ext cx="988158" cy="655182"/>
                </a:xfrm>
                <a:prstGeom prst="roundRect">
                  <a:avLst/>
                </a:prstGeom>
                <a:solidFill>
                  <a:srgbClr val="327B0F"/>
                </a:solidFill>
                <a:ln>
                  <a:solidFill>
                    <a:srgbClr val="419D13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b="1">
                      <a:solidFill>
                        <a:schemeClr val="bg1"/>
                      </a:solidFill>
                    </a:rPr>
                    <a:t>7</a:t>
                  </a:r>
                </a:p>
              </p:txBody>
            </p:sp>
          </p:grpSp>
        </p:grp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8D25DBC-662C-E73D-8ED2-3978B7F12997}"/>
                </a:ext>
              </a:extLst>
            </p:cNvPr>
            <p:cNvSpPr/>
            <p:nvPr/>
          </p:nvSpPr>
          <p:spPr>
            <a:xfrm>
              <a:off x="3663044" y="671981"/>
              <a:ext cx="141511" cy="142281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439463A-74DA-8EFD-68A2-E6CCCAE4AC54}"/>
                </a:ext>
              </a:extLst>
            </p:cNvPr>
            <p:cNvSpPr/>
            <p:nvPr/>
          </p:nvSpPr>
          <p:spPr>
            <a:xfrm>
              <a:off x="3663044" y="5748236"/>
              <a:ext cx="141511" cy="142281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AF243D1-1B17-2DAC-4541-D6F2B3FF4D06}"/>
                </a:ext>
              </a:extLst>
            </p:cNvPr>
            <p:cNvSpPr/>
            <p:nvPr/>
          </p:nvSpPr>
          <p:spPr>
            <a:xfrm>
              <a:off x="3663044" y="1524536"/>
              <a:ext cx="141511" cy="142281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0A7EDCF-3639-BB9A-5608-7BD5680136A7}"/>
                </a:ext>
              </a:extLst>
            </p:cNvPr>
            <p:cNvSpPr/>
            <p:nvPr/>
          </p:nvSpPr>
          <p:spPr>
            <a:xfrm>
              <a:off x="3663044" y="2367508"/>
              <a:ext cx="141511" cy="142281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FF53AF31-F322-C632-3761-17E4B040F4CC}"/>
                </a:ext>
              </a:extLst>
            </p:cNvPr>
            <p:cNvSpPr/>
            <p:nvPr/>
          </p:nvSpPr>
          <p:spPr>
            <a:xfrm>
              <a:off x="3663044" y="3210480"/>
              <a:ext cx="141511" cy="142281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B3157943-00B5-20F8-7EE4-8FCE195B8B59}"/>
                </a:ext>
              </a:extLst>
            </p:cNvPr>
            <p:cNvSpPr/>
            <p:nvPr/>
          </p:nvSpPr>
          <p:spPr>
            <a:xfrm>
              <a:off x="3663043" y="4058756"/>
              <a:ext cx="141511" cy="142281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932E8B5-5933-8636-EE22-9C665DBA7FF5}"/>
                </a:ext>
              </a:extLst>
            </p:cNvPr>
            <p:cNvSpPr/>
            <p:nvPr/>
          </p:nvSpPr>
          <p:spPr>
            <a:xfrm>
              <a:off x="3663043" y="4907032"/>
              <a:ext cx="141511" cy="142281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33908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94B1F-2F70-A1D6-745E-0ADFBD18F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Recap and consideration dates</a:t>
            </a:r>
          </a:p>
        </p:txBody>
      </p:sp>
      <p:grpSp>
        <p:nvGrpSpPr>
          <p:cNvPr id="140" name="Group 139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79256DF9-63D3-01BA-8C09-BB55B1FE981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14484037-461B-E348-BB7B-6951CEF94D85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68" name="Rectangle: Rounded Corners 167">
                <a:extLst>
                  <a:ext uri="{FF2B5EF4-FFF2-40B4-BE49-F238E27FC236}">
                    <a16:creationId xmlns:a16="http://schemas.microsoft.com/office/drawing/2014/main" id="{D5C21300-B788-552B-1E55-835B0E8EEE9E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169" name="Rectangle: Rounded Corners 168">
                <a:extLst>
                  <a:ext uri="{FF2B5EF4-FFF2-40B4-BE49-F238E27FC236}">
                    <a16:creationId xmlns:a16="http://schemas.microsoft.com/office/drawing/2014/main" id="{7D1A8716-6B0C-A023-57F2-C434D18D970E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57F3C3D9-2E7E-4F4B-7C6B-6E31B845C8B5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66" name="Rectangle: Rounded Corners 165">
                <a:extLst>
                  <a:ext uri="{FF2B5EF4-FFF2-40B4-BE49-F238E27FC236}">
                    <a16:creationId xmlns:a16="http://schemas.microsoft.com/office/drawing/2014/main" id="{FD14F5C8-2B38-DE8D-5CDD-183342412D25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67" name="Rectangle: Rounded Corners 166">
                <a:extLst>
                  <a:ext uri="{FF2B5EF4-FFF2-40B4-BE49-F238E27FC236}">
                    <a16:creationId xmlns:a16="http://schemas.microsoft.com/office/drawing/2014/main" id="{C882B3D5-70B2-E1FE-70D1-1BD0A24B86E0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0F4269D1-4F52-C20D-8E9C-73284C5C4B75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64" name="Rectangle: Rounded Corners 163">
                <a:extLst>
                  <a:ext uri="{FF2B5EF4-FFF2-40B4-BE49-F238E27FC236}">
                    <a16:creationId xmlns:a16="http://schemas.microsoft.com/office/drawing/2014/main" id="{2DEF8CBD-EB9F-603D-1ED7-F715EC6DB4CB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65" name="Rectangle: Rounded Corners 164">
                <a:extLst>
                  <a:ext uri="{FF2B5EF4-FFF2-40B4-BE49-F238E27FC236}">
                    <a16:creationId xmlns:a16="http://schemas.microsoft.com/office/drawing/2014/main" id="{3854FF6E-BC35-21FA-C04E-791ACCC4FB90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3</a:t>
                </a:r>
              </a:p>
            </p:txBody>
          </p: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08565F48-50E4-1D07-6A12-3590108C1320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62" name="Rectangle: Rounded Corners 161">
                <a:extLst>
                  <a:ext uri="{FF2B5EF4-FFF2-40B4-BE49-F238E27FC236}">
                    <a16:creationId xmlns:a16="http://schemas.microsoft.com/office/drawing/2014/main" id="{B67F9326-9BCD-232A-F8CF-EE7B5354EEB9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163" name="Rectangle: Rounded Corners 162">
                <a:extLst>
                  <a:ext uri="{FF2B5EF4-FFF2-40B4-BE49-F238E27FC236}">
                    <a16:creationId xmlns:a16="http://schemas.microsoft.com/office/drawing/2014/main" id="{EB6E9D18-706B-0DF6-6BE8-9AB87FC3970F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FBAEAA6C-8E9A-3E6D-3AFE-4365D515CAAE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60" name="Rectangle: Rounded Corners 159">
                <a:extLst>
                  <a:ext uri="{FF2B5EF4-FFF2-40B4-BE49-F238E27FC236}">
                    <a16:creationId xmlns:a16="http://schemas.microsoft.com/office/drawing/2014/main" id="{1A4BBB54-0630-B688-858B-19BAFB812CFF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161" name="Rectangle: Rounded Corners 160">
                <a:extLst>
                  <a:ext uri="{FF2B5EF4-FFF2-40B4-BE49-F238E27FC236}">
                    <a16:creationId xmlns:a16="http://schemas.microsoft.com/office/drawing/2014/main" id="{5E1FBE5D-7947-9CE0-FFA6-F99D73026648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5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09E844D-2A8C-CFA6-1ABA-6DD1A416AF8A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58" name="Rectangle: Rounded Corners 157">
                <a:extLst>
                  <a:ext uri="{FF2B5EF4-FFF2-40B4-BE49-F238E27FC236}">
                    <a16:creationId xmlns:a16="http://schemas.microsoft.com/office/drawing/2014/main" id="{333119B6-7E67-EFD7-1C51-138D1AA9BB7D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159" name="Rectangle: Rounded Corners 158">
                <a:extLst>
                  <a:ext uri="{FF2B5EF4-FFF2-40B4-BE49-F238E27FC236}">
                    <a16:creationId xmlns:a16="http://schemas.microsoft.com/office/drawing/2014/main" id="{E4C1EE02-EF5D-C2F1-9E72-A3A94F0B7D15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6</a:t>
                </a:r>
              </a:p>
            </p:txBody>
          </p: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54D1BACC-4BD5-2A6B-826D-0B75C8A08224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56" name="Rectangle: Rounded Corners 155">
                <a:extLst>
                  <a:ext uri="{FF2B5EF4-FFF2-40B4-BE49-F238E27FC236}">
                    <a16:creationId xmlns:a16="http://schemas.microsoft.com/office/drawing/2014/main" id="{06F2CB2E-284E-3DB0-6697-848F514F70B6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Considerations</a:t>
                </a:r>
              </a:p>
            </p:txBody>
          </p:sp>
          <p:sp>
            <p:nvSpPr>
              <p:cNvPr id="157" name="Rectangle: Rounded Corners 156">
                <a:extLst>
                  <a:ext uri="{FF2B5EF4-FFF2-40B4-BE49-F238E27FC236}">
                    <a16:creationId xmlns:a16="http://schemas.microsoft.com/office/drawing/2014/main" id="{BE967DEE-02FE-6B17-4FA3-B8D1D008BC6C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7</a:t>
                </a:r>
              </a:p>
            </p:txBody>
          </p:sp>
        </p:grp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E557F574-D5D8-EC44-465B-A366E5114EBB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0DB4E925-3473-536D-7F5D-AD73F0730F43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6444451B-7E1F-3381-7916-BCE065835133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8EBD47A3-7E39-D3E9-E2E4-5D91F8802F27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0A32397E-A333-020B-8EC0-CDAF9357EC41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BF95275D-E2D6-7821-DD25-5F89A5557A04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6DB9DA0B-D0A1-F227-80BA-B8336B21B60E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DCD5A6C5-C68A-7F04-8865-104B3203A1E3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105" name="Group 104" descr="21/08/2025 – Window 1 of Public Building Retrofit fund launches&#10;&#10;05/09/2025 – Registration period ends&#10;&#10;10/10/2025 – Gateway 1 application period ends&#10;&#10;28/11/2025 – Assessment period ends&#10;&#10;12/12/2025 – Gateway 2 invites sent by&#10;&#10;29/05/2026 – Gateway 2 application period ends">
            <a:extLst>
              <a:ext uri="{FF2B5EF4-FFF2-40B4-BE49-F238E27FC236}">
                <a16:creationId xmlns:a16="http://schemas.microsoft.com/office/drawing/2014/main" id="{FD5A11EE-6B61-E70D-AC70-891D9C2DD4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571083" y="367461"/>
            <a:ext cx="5431791" cy="6108182"/>
            <a:chOff x="3773163" y="749818"/>
            <a:chExt cx="4653592" cy="5446706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08C21F9E-CB23-12CB-8E0E-F716E0500362}"/>
                </a:ext>
              </a:extLst>
            </p:cNvPr>
            <p:cNvGrpSpPr/>
            <p:nvPr/>
          </p:nvGrpSpPr>
          <p:grpSpPr>
            <a:xfrm>
              <a:off x="5774872" y="749818"/>
              <a:ext cx="642253" cy="4974053"/>
              <a:chOff x="5774872" y="749818"/>
              <a:chExt cx="642253" cy="4974053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89BB5F28-C10D-6AE5-45C1-4BEEB7AC98A1}"/>
                  </a:ext>
                </a:extLst>
              </p:cNvPr>
              <p:cNvGrpSpPr/>
              <p:nvPr/>
            </p:nvGrpSpPr>
            <p:grpSpPr>
              <a:xfrm>
                <a:off x="5774872" y="749818"/>
                <a:ext cx="642253" cy="1476718"/>
                <a:chOff x="6095998" y="1315002"/>
                <a:chExt cx="642253" cy="1476718"/>
              </a:xfrm>
            </p:grpSpPr>
            <p:grpSp>
              <p:nvGrpSpPr>
                <p:cNvPr id="38" name="Group 37">
                  <a:extLst>
                    <a:ext uri="{FF2B5EF4-FFF2-40B4-BE49-F238E27FC236}">
                      <a16:creationId xmlns:a16="http://schemas.microsoft.com/office/drawing/2014/main" id="{21F9DF23-233D-57CF-3072-2FA0EAE1EA43}"/>
                    </a:ext>
                  </a:extLst>
                </p:cNvPr>
                <p:cNvGrpSpPr/>
                <p:nvPr/>
              </p:nvGrpSpPr>
              <p:grpSpPr>
                <a:xfrm>
                  <a:off x="6095998" y="1315002"/>
                  <a:ext cx="642251" cy="635299"/>
                  <a:chOff x="4349851" y="3210575"/>
                  <a:chExt cx="642251" cy="635299"/>
                </a:xfrm>
              </p:grpSpPr>
              <p:sp>
                <p:nvSpPr>
                  <p:cNvPr id="36" name="Oval 35">
                    <a:extLst>
                      <a:ext uri="{FF2B5EF4-FFF2-40B4-BE49-F238E27FC236}">
                        <a16:creationId xmlns:a16="http://schemas.microsoft.com/office/drawing/2014/main" id="{4388BF5B-CF6F-384C-B533-3B30466E4CDF}"/>
                      </a:ext>
                    </a:extLst>
                  </p:cNvPr>
                  <p:cNvSpPr/>
                  <p:nvPr/>
                </p:nvSpPr>
                <p:spPr>
                  <a:xfrm>
                    <a:off x="4349851" y="3210575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9EB947B4-4380-E906-EA61-0F2C7F30BBB8}"/>
                      </a:ext>
                    </a:extLst>
                  </p:cNvPr>
                  <p:cNvSpPr/>
                  <p:nvPr/>
                </p:nvSpPr>
                <p:spPr>
                  <a:xfrm>
                    <a:off x="4478822" y="3330460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" name="Group 38">
                  <a:extLst>
                    <a:ext uri="{FF2B5EF4-FFF2-40B4-BE49-F238E27FC236}">
                      <a16:creationId xmlns:a16="http://schemas.microsoft.com/office/drawing/2014/main" id="{CD512D87-0526-FDA3-F186-23435702FCF5}"/>
                    </a:ext>
                  </a:extLst>
                </p:cNvPr>
                <p:cNvGrpSpPr/>
                <p:nvPr/>
              </p:nvGrpSpPr>
              <p:grpSpPr>
                <a:xfrm>
                  <a:off x="6096000" y="2156421"/>
                  <a:ext cx="642251" cy="635299"/>
                  <a:chOff x="4349853" y="2792472"/>
                  <a:chExt cx="642251" cy="635299"/>
                </a:xfrm>
              </p:grpSpPr>
              <p:sp>
                <p:nvSpPr>
                  <p:cNvPr id="40" name="Oval 39">
                    <a:extLst>
                      <a:ext uri="{FF2B5EF4-FFF2-40B4-BE49-F238E27FC236}">
                        <a16:creationId xmlns:a16="http://schemas.microsoft.com/office/drawing/2014/main" id="{BF3D3308-65CD-ADCA-7767-B0B7A04B911A}"/>
                      </a:ext>
                    </a:extLst>
                  </p:cNvPr>
                  <p:cNvSpPr/>
                  <p:nvPr/>
                </p:nvSpPr>
                <p:spPr>
                  <a:xfrm>
                    <a:off x="4349853" y="2792472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" name="Oval 40">
                    <a:extLst>
                      <a:ext uri="{FF2B5EF4-FFF2-40B4-BE49-F238E27FC236}">
                        <a16:creationId xmlns:a16="http://schemas.microsoft.com/office/drawing/2014/main" id="{ECD3584E-B56B-9032-8F20-ABDFAE6D2E16}"/>
                      </a:ext>
                    </a:extLst>
                  </p:cNvPr>
                  <p:cNvSpPr/>
                  <p:nvPr/>
                </p:nvSpPr>
                <p:spPr>
                  <a:xfrm>
                    <a:off x="4478824" y="2912357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C37F720E-DC49-BE9F-BF11-109283487055}"/>
                    </a:ext>
                  </a:extLst>
                </p:cNvPr>
                <p:cNvCxnSpPr>
                  <a:cxnSpLocks/>
                  <a:stCxn id="36" idx="4"/>
                  <a:endCxn id="40" idx="0"/>
                </p:cNvCxnSpPr>
                <p:nvPr/>
              </p:nvCxnSpPr>
              <p:spPr>
                <a:xfrm>
                  <a:off x="6417124" y="1950301"/>
                  <a:ext cx="2" cy="206120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D14FB570-1A27-0586-304F-DA5B44815F79}"/>
                  </a:ext>
                </a:extLst>
              </p:cNvPr>
              <p:cNvGrpSpPr/>
              <p:nvPr/>
            </p:nvGrpSpPr>
            <p:grpSpPr>
              <a:xfrm>
                <a:off x="5774872" y="2456855"/>
                <a:ext cx="642251" cy="1492064"/>
                <a:chOff x="6095999" y="1007333"/>
                <a:chExt cx="642251" cy="1492064"/>
              </a:xfrm>
            </p:grpSpPr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2759C755-10A7-2AC8-6917-2E3CC8159BFB}"/>
                    </a:ext>
                  </a:extLst>
                </p:cNvPr>
                <p:cNvGrpSpPr/>
                <p:nvPr/>
              </p:nvGrpSpPr>
              <p:grpSpPr>
                <a:xfrm>
                  <a:off x="6095999" y="1007333"/>
                  <a:ext cx="642251" cy="635299"/>
                  <a:chOff x="4349852" y="2902906"/>
                  <a:chExt cx="642251" cy="635299"/>
                </a:xfrm>
              </p:grpSpPr>
              <p:sp>
                <p:nvSpPr>
                  <p:cNvPr id="51" name="Oval 50">
                    <a:extLst>
                      <a:ext uri="{FF2B5EF4-FFF2-40B4-BE49-F238E27FC236}">
                        <a16:creationId xmlns:a16="http://schemas.microsoft.com/office/drawing/2014/main" id="{B87669F0-5AC7-780B-62C6-D8CEC2B9AE71}"/>
                      </a:ext>
                    </a:extLst>
                  </p:cNvPr>
                  <p:cNvSpPr/>
                  <p:nvPr/>
                </p:nvSpPr>
                <p:spPr>
                  <a:xfrm>
                    <a:off x="4349852" y="2902906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2" name="Oval 51">
                    <a:extLst>
                      <a:ext uri="{FF2B5EF4-FFF2-40B4-BE49-F238E27FC236}">
                        <a16:creationId xmlns:a16="http://schemas.microsoft.com/office/drawing/2014/main" id="{B2D8B1DE-A4CF-2D20-EF66-7B625DC8DE5D}"/>
                      </a:ext>
                    </a:extLst>
                  </p:cNvPr>
                  <p:cNvSpPr/>
                  <p:nvPr/>
                </p:nvSpPr>
                <p:spPr>
                  <a:xfrm>
                    <a:off x="4478823" y="3022791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3307E1DA-D934-A171-2561-1DA77FA9F305}"/>
                    </a:ext>
                  </a:extLst>
                </p:cNvPr>
                <p:cNvGrpSpPr/>
                <p:nvPr/>
              </p:nvGrpSpPr>
              <p:grpSpPr>
                <a:xfrm>
                  <a:off x="6095999" y="1864098"/>
                  <a:ext cx="642251" cy="635299"/>
                  <a:chOff x="4349852" y="2500149"/>
                  <a:chExt cx="642251" cy="635299"/>
                </a:xfrm>
              </p:grpSpPr>
              <p:sp>
                <p:nvSpPr>
                  <p:cNvPr id="49" name="Oval 48">
                    <a:extLst>
                      <a:ext uri="{FF2B5EF4-FFF2-40B4-BE49-F238E27FC236}">
                        <a16:creationId xmlns:a16="http://schemas.microsoft.com/office/drawing/2014/main" id="{873D2E12-28E0-8429-EE4C-B424C7B11B69}"/>
                      </a:ext>
                    </a:extLst>
                  </p:cNvPr>
                  <p:cNvSpPr/>
                  <p:nvPr/>
                </p:nvSpPr>
                <p:spPr>
                  <a:xfrm>
                    <a:off x="4349852" y="2500149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F413C480-E264-2FE1-64C2-D23079ED97F2}"/>
                      </a:ext>
                    </a:extLst>
                  </p:cNvPr>
                  <p:cNvSpPr/>
                  <p:nvPr/>
                </p:nvSpPr>
                <p:spPr>
                  <a:xfrm>
                    <a:off x="4478823" y="2620034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0A96AF0C-2BD4-EEF4-2AAC-B24BBB1B673B}"/>
                    </a:ext>
                  </a:extLst>
                </p:cNvPr>
                <p:cNvCxnSpPr>
                  <a:cxnSpLocks/>
                  <a:stCxn id="51" idx="4"/>
                  <a:endCxn id="49" idx="0"/>
                </p:cNvCxnSpPr>
                <p:nvPr/>
              </p:nvCxnSpPr>
              <p:spPr>
                <a:xfrm>
                  <a:off x="6417125" y="1642632"/>
                  <a:ext cx="0" cy="221466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8C9E6232-F234-BD49-646C-719BD5807452}"/>
                  </a:ext>
                </a:extLst>
              </p:cNvPr>
              <p:cNvGrpSpPr/>
              <p:nvPr/>
            </p:nvGrpSpPr>
            <p:grpSpPr>
              <a:xfrm>
                <a:off x="5774872" y="4203751"/>
                <a:ext cx="642251" cy="1520120"/>
                <a:chOff x="6096000" y="739523"/>
                <a:chExt cx="642251" cy="1520120"/>
              </a:xfrm>
            </p:grpSpPr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F500F188-7FC4-06DE-D944-A6C1D3AADB83}"/>
                    </a:ext>
                  </a:extLst>
                </p:cNvPr>
                <p:cNvGrpSpPr/>
                <p:nvPr/>
              </p:nvGrpSpPr>
              <p:grpSpPr>
                <a:xfrm>
                  <a:off x="6096000" y="739523"/>
                  <a:ext cx="642251" cy="635299"/>
                  <a:chOff x="4349853" y="2635096"/>
                  <a:chExt cx="642251" cy="635299"/>
                </a:xfrm>
              </p:grpSpPr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0AA36787-6F46-FC31-ACCF-266D06D4040A}"/>
                      </a:ext>
                    </a:extLst>
                  </p:cNvPr>
                  <p:cNvSpPr/>
                  <p:nvPr/>
                </p:nvSpPr>
                <p:spPr>
                  <a:xfrm>
                    <a:off x="4349853" y="2635096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1ECF71F6-243D-CF16-4A8A-4E44BF107904}"/>
                      </a:ext>
                    </a:extLst>
                  </p:cNvPr>
                  <p:cNvSpPr/>
                  <p:nvPr/>
                </p:nvSpPr>
                <p:spPr>
                  <a:xfrm>
                    <a:off x="4478824" y="2754981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0AE92A98-17B9-714F-23D2-2250EC0C8052}"/>
                    </a:ext>
                  </a:extLst>
                </p:cNvPr>
                <p:cNvGrpSpPr/>
                <p:nvPr/>
              </p:nvGrpSpPr>
              <p:grpSpPr>
                <a:xfrm>
                  <a:off x="6096000" y="1624344"/>
                  <a:ext cx="642251" cy="635299"/>
                  <a:chOff x="4349853" y="2260395"/>
                  <a:chExt cx="642251" cy="635299"/>
                </a:xfrm>
              </p:grpSpPr>
              <p:sp>
                <p:nvSpPr>
                  <p:cNvPr id="57" name="Oval 56">
                    <a:extLst>
                      <a:ext uri="{FF2B5EF4-FFF2-40B4-BE49-F238E27FC236}">
                        <a16:creationId xmlns:a16="http://schemas.microsoft.com/office/drawing/2014/main" id="{6A062530-86C7-38A6-321D-12B25EF77EDE}"/>
                      </a:ext>
                    </a:extLst>
                  </p:cNvPr>
                  <p:cNvSpPr/>
                  <p:nvPr/>
                </p:nvSpPr>
                <p:spPr>
                  <a:xfrm>
                    <a:off x="4349853" y="2260395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" name="Oval 57">
                    <a:extLst>
                      <a:ext uri="{FF2B5EF4-FFF2-40B4-BE49-F238E27FC236}">
                        <a16:creationId xmlns:a16="http://schemas.microsoft.com/office/drawing/2014/main" id="{4F5FF6DD-49C4-330D-D8D1-24B080AF786A}"/>
                      </a:ext>
                    </a:extLst>
                  </p:cNvPr>
                  <p:cNvSpPr/>
                  <p:nvPr/>
                </p:nvSpPr>
                <p:spPr>
                  <a:xfrm>
                    <a:off x="4478824" y="2380280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45C38B16-966B-3E99-DD40-AFD9A3DB7399}"/>
                    </a:ext>
                  </a:extLst>
                </p:cNvPr>
                <p:cNvCxnSpPr>
                  <a:cxnSpLocks/>
                  <a:stCxn id="59" idx="4"/>
                  <a:endCxn id="57" idx="0"/>
                </p:cNvCxnSpPr>
                <p:nvPr/>
              </p:nvCxnSpPr>
              <p:spPr>
                <a:xfrm>
                  <a:off x="6417126" y="1374822"/>
                  <a:ext cx="0" cy="249522"/>
                </a:xfrm>
                <a:prstGeom prst="line">
                  <a:avLst/>
                </a:prstGeom>
                <a:ln>
                  <a:prstDash val="sysDash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61B0A807-C143-C716-B274-5410705D3DA9}"/>
                  </a:ext>
                </a:extLst>
              </p:cNvPr>
              <p:cNvCxnSpPr>
                <a:stCxn id="40" idx="4"/>
                <a:endCxn id="51" idx="0"/>
              </p:cNvCxnSpPr>
              <p:nvPr/>
            </p:nvCxnSpPr>
            <p:spPr>
              <a:xfrm flipH="1">
                <a:off x="6095998" y="2226536"/>
                <a:ext cx="2" cy="230319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42DAD010-4EC2-2321-EC08-A5DE53904C0C}"/>
                  </a:ext>
                </a:extLst>
              </p:cNvPr>
              <p:cNvCxnSpPr>
                <a:stCxn id="49" idx="4"/>
                <a:endCxn id="59" idx="0"/>
              </p:cNvCxnSpPr>
              <p:nvPr/>
            </p:nvCxnSpPr>
            <p:spPr>
              <a:xfrm>
                <a:off x="6095998" y="3948919"/>
                <a:ext cx="0" cy="254832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5" name="Graphic 74" descr="Monthly calendar outline">
                <a:extLst>
                  <a:ext uri="{FF2B5EF4-FFF2-40B4-BE49-F238E27FC236}">
                    <a16:creationId xmlns:a16="http://schemas.microsoft.com/office/drawing/2014/main" id="{12B35B03-9BB7-B965-EFC8-80F7730E9A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46499" y="913926"/>
                <a:ext cx="298996" cy="298996"/>
              </a:xfrm>
              <a:prstGeom prst="rect">
                <a:avLst/>
              </a:prstGeom>
            </p:spPr>
          </p:pic>
          <p:pic>
            <p:nvPicPr>
              <p:cNvPr id="76" name="Graphic 75" descr="Monthly calendar outline">
                <a:extLst>
                  <a:ext uri="{FF2B5EF4-FFF2-40B4-BE49-F238E27FC236}">
                    <a16:creationId xmlns:a16="http://schemas.microsoft.com/office/drawing/2014/main" id="{19B08E34-5BC5-C17C-E392-E68D80F762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46499" y="1755797"/>
                <a:ext cx="298996" cy="298996"/>
              </a:xfrm>
              <a:prstGeom prst="rect">
                <a:avLst/>
              </a:prstGeom>
            </p:spPr>
          </p:pic>
          <p:pic>
            <p:nvPicPr>
              <p:cNvPr id="77" name="Graphic 76" descr="Monthly calendar outline">
                <a:extLst>
                  <a:ext uri="{FF2B5EF4-FFF2-40B4-BE49-F238E27FC236}">
                    <a16:creationId xmlns:a16="http://schemas.microsoft.com/office/drawing/2014/main" id="{09457176-6051-45CE-9B72-08CA73C47D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46499" y="2627521"/>
                <a:ext cx="298996" cy="298996"/>
              </a:xfrm>
              <a:prstGeom prst="rect">
                <a:avLst/>
              </a:prstGeom>
            </p:spPr>
          </p:pic>
          <p:pic>
            <p:nvPicPr>
              <p:cNvPr id="78" name="Graphic 77" descr="Monthly calendar outline">
                <a:extLst>
                  <a:ext uri="{FF2B5EF4-FFF2-40B4-BE49-F238E27FC236}">
                    <a16:creationId xmlns:a16="http://schemas.microsoft.com/office/drawing/2014/main" id="{9CDED51C-838E-D4AA-160F-83C576A6F6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56665" y="3470846"/>
                <a:ext cx="298996" cy="298996"/>
              </a:xfrm>
              <a:prstGeom prst="rect">
                <a:avLst/>
              </a:prstGeom>
            </p:spPr>
          </p:pic>
          <p:pic>
            <p:nvPicPr>
              <p:cNvPr id="79" name="Graphic 78" descr="Monthly calendar outline">
                <a:extLst>
                  <a:ext uri="{FF2B5EF4-FFF2-40B4-BE49-F238E27FC236}">
                    <a16:creationId xmlns:a16="http://schemas.microsoft.com/office/drawing/2014/main" id="{21A59E82-C1B0-1962-3B3F-0362727CC8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46499" y="4345486"/>
                <a:ext cx="298996" cy="298996"/>
              </a:xfrm>
              <a:prstGeom prst="rect">
                <a:avLst/>
              </a:prstGeom>
            </p:spPr>
          </p:pic>
          <p:pic>
            <p:nvPicPr>
              <p:cNvPr id="80" name="Graphic 79" descr="Monthly calendar outline">
                <a:extLst>
                  <a:ext uri="{FF2B5EF4-FFF2-40B4-BE49-F238E27FC236}">
                    <a16:creationId xmlns:a16="http://schemas.microsoft.com/office/drawing/2014/main" id="{D8F000E2-B702-2CE5-F578-68922A863F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5946499" y="5245798"/>
                <a:ext cx="298996" cy="298996"/>
              </a:xfrm>
              <a:prstGeom prst="rect">
                <a:avLst/>
              </a:prstGeom>
            </p:spPr>
          </p:pic>
        </p:grpSp>
        <p:sp>
          <p:nvSpPr>
            <p:cNvPr id="82" name="Arrow: Pentagon 81">
              <a:extLst>
                <a:ext uri="{FF2B5EF4-FFF2-40B4-BE49-F238E27FC236}">
                  <a16:creationId xmlns:a16="http://schemas.microsoft.com/office/drawing/2014/main" id="{1E76F4E2-C3FE-882A-1C46-E6417D866B46}"/>
                </a:ext>
              </a:extLst>
            </p:cNvPr>
            <p:cNvSpPr/>
            <p:nvPr/>
          </p:nvSpPr>
          <p:spPr>
            <a:xfrm>
              <a:off x="4074162" y="840639"/>
              <a:ext cx="1621714" cy="544478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rgbClr val="327B0F"/>
                  </a:solidFill>
                </a:rPr>
                <a:t>21/08/2025</a:t>
              </a:r>
            </a:p>
          </p:txBody>
        </p:sp>
        <p:sp>
          <p:nvSpPr>
            <p:cNvPr id="83" name="Arrow: Pentagon 82">
              <a:extLst>
                <a:ext uri="{FF2B5EF4-FFF2-40B4-BE49-F238E27FC236}">
                  <a16:creationId xmlns:a16="http://schemas.microsoft.com/office/drawing/2014/main" id="{16BB971B-46C0-C8C0-79E4-0303B7060B95}"/>
                </a:ext>
              </a:extLst>
            </p:cNvPr>
            <p:cNvSpPr/>
            <p:nvPr/>
          </p:nvSpPr>
          <p:spPr>
            <a:xfrm>
              <a:off x="4074162" y="2542484"/>
              <a:ext cx="1621714" cy="544478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rgbClr val="327B0F"/>
                  </a:solidFill>
                </a:rPr>
                <a:t>10/10/2025</a:t>
              </a:r>
            </a:p>
          </p:txBody>
        </p:sp>
        <p:sp>
          <p:nvSpPr>
            <p:cNvPr id="84" name="Arrow: Pentagon 83">
              <a:extLst>
                <a:ext uri="{FF2B5EF4-FFF2-40B4-BE49-F238E27FC236}">
                  <a16:creationId xmlns:a16="http://schemas.microsoft.com/office/drawing/2014/main" id="{CB8DD6CC-5498-A464-5EF4-E7EC72638A5E}"/>
                </a:ext>
              </a:extLst>
            </p:cNvPr>
            <p:cNvSpPr/>
            <p:nvPr/>
          </p:nvSpPr>
          <p:spPr>
            <a:xfrm>
              <a:off x="4074162" y="4203751"/>
              <a:ext cx="1621714" cy="544478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rgbClr val="327B0F"/>
                  </a:solidFill>
                </a:rPr>
                <a:t>12/12/2025</a:t>
              </a:r>
            </a:p>
          </p:txBody>
        </p:sp>
        <p:sp>
          <p:nvSpPr>
            <p:cNvPr id="87" name="Arrow: Pentagon 86">
              <a:extLst>
                <a:ext uri="{FF2B5EF4-FFF2-40B4-BE49-F238E27FC236}">
                  <a16:creationId xmlns:a16="http://schemas.microsoft.com/office/drawing/2014/main" id="{E55FFF36-B6E9-29E6-452F-5E7ACB88A05B}"/>
                </a:ext>
              </a:extLst>
            </p:cNvPr>
            <p:cNvSpPr/>
            <p:nvPr/>
          </p:nvSpPr>
          <p:spPr>
            <a:xfrm flipH="1">
              <a:off x="6546096" y="1625722"/>
              <a:ext cx="1621714" cy="544478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rgbClr val="327B0F"/>
                  </a:solidFill>
                </a:rPr>
                <a:t>05/09/2025</a:t>
              </a:r>
            </a:p>
          </p:txBody>
        </p:sp>
        <p:sp>
          <p:nvSpPr>
            <p:cNvPr id="89" name="Arrow: Pentagon 88">
              <a:extLst>
                <a:ext uri="{FF2B5EF4-FFF2-40B4-BE49-F238E27FC236}">
                  <a16:creationId xmlns:a16="http://schemas.microsoft.com/office/drawing/2014/main" id="{AEDD27C5-4280-D7EE-F5AE-ACC1A6D594A9}"/>
                </a:ext>
              </a:extLst>
            </p:cNvPr>
            <p:cNvSpPr/>
            <p:nvPr/>
          </p:nvSpPr>
          <p:spPr>
            <a:xfrm flipH="1">
              <a:off x="6546096" y="3353139"/>
              <a:ext cx="1621714" cy="544478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rgbClr val="327B0F"/>
                  </a:solidFill>
                </a:rPr>
                <a:t>28/11/2025</a:t>
              </a:r>
            </a:p>
          </p:txBody>
        </p:sp>
        <p:sp>
          <p:nvSpPr>
            <p:cNvPr id="90" name="Arrow: Pentagon 89">
              <a:extLst>
                <a:ext uri="{FF2B5EF4-FFF2-40B4-BE49-F238E27FC236}">
                  <a16:creationId xmlns:a16="http://schemas.microsoft.com/office/drawing/2014/main" id="{7334A102-A649-1CBB-B62F-5F48EA9E6CDE}"/>
                </a:ext>
              </a:extLst>
            </p:cNvPr>
            <p:cNvSpPr/>
            <p:nvPr/>
          </p:nvSpPr>
          <p:spPr>
            <a:xfrm flipH="1">
              <a:off x="6546094" y="5123057"/>
              <a:ext cx="1621714" cy="544478"/>
            </a:xfrm>
            <a:prstGeom prst="homePlate">
              <a:avLst/>
            </a:prstGeom>
            <a:solidFill>
              <a:schemeClr val="bg1"/>
            </a:solidFill>
            <a:ln>
              <a:solidFill>
                <a:srgbClr val="327B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>
                  <a:solidFill>
                    <a:srgbClr val="327B0F"/>
                  </a:solidFill>
                </a:rPr>
                <a:t>29/05/2026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E513390A-6D9F-628A-63F4-21E0756F4EF1}"/>
                </a:ext>
              </a:extLst>
            </p:cNvPr>
            <p:cNvSpPr txBox="1"/>
            <p:nvPr/>
          </p:nvSpPr>
          <p:spPr>
            <a:xfrm>
              <a:off x="6611267" y="2170200"/>
              <a:ext cx="17232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buNone/>
              </a:pPr>
              <a:r>
                <a:rPr lang="en-GB" sz="1400"/>
                <a:t>Registration period ends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11B2300B-90A8-419B-EA79-31A7E04AB09B}"/>
                </a:ext>
              </a:extLst>
            </p:cNvPr>
            <p:cNvSpPr txBox="1"/>
            <p:nvPr/>
          </p:nvSpPr>
          <p:spPr>
            <a:xfrm>
              <a:off x="3801393" y="1405439"/>
              <a:ext cx="2016135" cy="4665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buNone/>
              </a:pPr>
              <a:r>
                <a:rPr lang="en-GB" sz="1400"/>
                <a:t>Window 1 of Public Building Retrofit fund launches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116384C-6A27-D923-A0CE-233DE7CB6541}"/>
                </a:ext>
              </a:extLst>
            </p:cNvPr>
            <p:cNvSpPr txBox="1"/>
            <p:nvPr/>
          </p:nvSpPr>
          <p:spPr>
            <a:xfrm>
              <a:off x="3773163" y="3098067"/>
              <a:ext cx="2072463" cy="46655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lvl="0" algn="ctr"/>
              <a:r>
                <a:rPr lang="en-GB" sz="1400"/>
                <a:t>Gateway 1 application period ends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C1DFADBB-815D-6827-5F71-33646A2C8EC5}"/>
                </a:ext>
              </a:extLst>
            </p:cNvPr>
            <p:cNvSpPr txBox="1"/>
            <p:nvPr/>
          </p:nvSpPr>
          <p:spPr>
            <a:xfrm>
              <a:off x="6510778" y="3920739"/>
              <a:ext cx="181365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400"/>
                <a:t>Assessment period ends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D47335A9-95B3-1D17-3539-BA5ACBAE8149}"/>
                </a:ext>
              </a:extLst>
            </p:cNvPr>
            <p:cNvSpPr txBox="1"/>
            <p:nvPr/>
          </p:nvSpPr>
          <p:spPr>
            <a:xfrm>
              <a:off x="3806085" y="4742898"/>
              <a:ext cx="1947459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400"/>
                <a:t>Gateway 2 invites sent by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B7895FF-1C0F-83D7-834D-FA8ED1B49AAF}"/>
                </a:ext>
              </a:extLst>
            </p:cNvPr>
            <p:cNvSpPr txBox="1"/>
            <p:nvPr/>
          </p:nvSpPr>
          <p:spPr>
            <a:xfrm>
              <a:off x="6438451" y="5673304"/>
              <a:ext cx="198830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400"/>
                <a:t>Gateway 2 application period ends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1088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E3BFEA-35C4-B32E-F100-4878795B8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0181A-88EB-123A-F0C9-5DFB96D2127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85863" y="2289847"/>
            <a:ext cx="9144000" cy="120032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0" i="0" u="none" strike="noStrike" kern="1200" cap="none" spc="0" normalizeH="0" baseline="0" noProof="0" dirty="0">
                <a:ln>
                  <a:noFill/>
                </a:ln>
                <a:solidFill>
                  <a:srgbClr val="327B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8A80739-5B43-5754-6EC2-50ABE642A0D7}"/>
              </a:ext>
            </a:extLst>
          </p:cNvPr>
          <p:cNvSpPr/>
          <p:nvPr/>
        </p:nvSpPr>
        <p:spPr>
          <a:xfrm>
            <a:off x="253336" y="6122068"/>
            <a:ext cx="8812605" cy="535259"/>
          </a:xfrm>
          <a:prstGeom prst="roundRect">
            <a:avLst/>
          </a:prstGeom>
          <a:solidFill>
            <a:srgbClr val="FFFEFB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>
                <a:solidFill>
                  <a:schemeClr val="tx1"/>
                </a:solidFill>
              </a:rPr>
              <a:t>For follow up questions, please visit the FAQs section on the Public Building Retrofit fund website page or email us on </a:t>
            </a:r>
            <a:r>
              <a:rPr lang="en-GB" sz="1400">
                <a:solidFill>
                  <a:schemeClr val="tx1"/>
                </a:solidFill>
                <a:hlinkClick r:id="rId3"/>
              </a:rPr>
              <a:t>PBRF@greatermanchester-ca.gov.uk</a:t>
            </a:r>
            <a:endParaRPr lang="en-GB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2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EA9881-2D7C-8842-70AB-CD68CC40E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DACFCDC-644F-2A98-2AF8-9B60E42CB17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66988" y="2226536"/>
            <a:ext cx="8141267" cy="193899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327B0F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£120m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invested so far in retrofitting public buildings.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The 5-year Environment Plan outlines the ambition for Greater Manchester to retrofit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327B0F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650 more </a:t>
            </a: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public sector buildings by 2030.</a:t>
            </a:r>
          </a:p>
        </p:txBody>
      </p:sp>
      <p:grpSp>
        <p:nvGrpSpPr>
          <p:cNvPr id="5" name="Group 4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86CF46F5-C773-8B8B-01C8-496AF961F9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BD793C7-A487-7849-F879-A39406CBDB99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78D7D77F-DA07-E41B-8CEE-F535FDF14F0E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Introduction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F1A3010D-00F3-D662-1CAD-CB7353445A99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5B23A1F-9F72-972F-5192-EC386C9E9088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652B8796-0C22-262B-9F7B-CB3B6B8D0DA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37" name="Rectangle: Rounded Corners 36">
                <a:extLst>
                  <a:ext uri="{FF2B5EF4-FFF2-40B4-BE49-F238E27FC236}">
                    <a16:creationId xmlns:a16="http://schemas.microsoft.com/office/drawing/2014/main" id="{4B9A183E-7466-85D5-8820-40556C57BCEF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D15F90B-D23E-38C4-AED2-1E145D7F89FF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19E9427B-E10B-7915-FF82-926193AE411A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22A2FFDC-720F-70C8-D90D-4B77B51412F2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5877F1B-ADBA-8D57-F35A-BEF3EE215549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CA1C1449-A52B-6EE8-87D9-3BCCF33D870A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F8543192-8786-53CE-43E4-96C5A0880539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4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A82CD3F-B281-9F4B-9288-E0A4C9011921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E3317AC3-D5E7-941C-7F2C-31273770F847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B456D1F1-A163-051B-AF14-37309D624266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2496032-B3C9-7828-2E49-78D0B54B4B78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D5E5468F-4EEE-FFCA-1835-0A94ACEEDD5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D39A8E02-028E-EAB4-E875-08306C253C49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3C3DF96-784C-9D2F-7D6F-D1D4251E6BA4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A1360967-0C89-8A96-3C38-653B0F2BC302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0FB37405-CA9C-5A69-2C29-E6FB390EDD1F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F5D0101-BD5B-AD3C-54ED-8CFDC699DB19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2FB307A-586F-77D7-4607-D92782F8A0CC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A678A05-B559-D8C6-DFA5-DCEB70135E7F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30F93EB-52D0-110E-3C45-064AA7A63AF8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F90146E-D8AA-B58C-8ED3-9B4EB2FC334F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706B747-075F-2E1F-18AA-43CC4738A6F6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F6A2241-5AC8-C26D-0EEA-F854F0739F09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1FD625A-46F6-C8E8-E0F4-1BA9D2B9A4BB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</p:spTree>
    <p:extLst>
      <p:ext uri="{BB962C8B-B14F-4D97-AF65-F5344CB8AC3E}">
        <p14:creationId xmlns:p14="http://schemas.microsoft.com/office/powerpoint/2010/main" val="55670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EE7A63-9AAF-F8E9-247C-EC2ABC9D7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281E899-2C1F-9D15-6182-2F6778F79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Introduction</a:t>
            </a:r>
          </a:p>
        </p:txBody>
      </p:sp>
      <p:grpSp>
        <p:nvGrpSpPr>
          <p:cNvPr id="3" name="Group 2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A193A86E-2DE7-0A4E-C8EE-2C157EFE40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832712D-C548-D8CA-D1B7-FCCC0DA7F839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F3995F7C-E1C3-B1EE-8924-0BF02951E76E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 dirty="0">
                    <a:solidFill>
                      <a:schemeClr val="bg1"/>
                    </a:solidFill>
                  </a:rPr>
                  <a:t>Introduction </a:t>
                </a:r>
                <a:endParaRPr lang="en-GB" sz="1200" b="1" dirty="0">
                  <a:solidFill>
                    <a:srgbClr val="327B0F"/>
                  </a:solidFill>
                </a:endParaRPr>
              </a:p>
            </p:txBody>
          </p:sp>
          <p:sp>
            <p:nvSpPr>
              <p:cNvPr id="67" name="Rectangle: Rounded Corners 66">
                <a:extLst>
                  <a:ext uri="{FF2B5EF4-FFF2-40B4-BE49-F238E27FC236}">
                    <a16:creationId xmlns:a16="http://schemas.microsoft.com/office/drawing/2014/main" id="{6D4E5E7D-0231-3F1F-784C-CE99C52888A1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1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3D7BA6B-0E91-F9C8-D05A-0085CDED8167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549BBF37-B8AD-84A8-461F-A07CFDF1BCBC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D8AF55E0-A887-05ED-AA45-50C7B12F832B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A6FF31D-1795-0918-7AA0-F60007EC5C2E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E424068E-AD35-F395-6E5D-9858DF815086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CDD46E56-4F30-65E5-5CB9-678ED5918DEE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50FCDE2-B479-3323-75D1-2C1C9B6C4FC6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FC0BF917-0288-AC49-6B11-A987C49F0872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A1A17BF1-0B1B-F816-E3F9-770883A27DE0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4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91DE4FB-EA36-D7F3-F2B8-DC5C2CC83AD0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58" name="Rectangle: Rounded Corners 57">
                <a:extLst>
                  <a:ext uri="{FF2B5EF4-FFF2-40B4-BE49-F238E27FC236}">
                    <a16:creationId xmlns:a16="http://schemas.microsoft.com/office/drawing/2014/main" id="{94E0F34E-A901-065F-3A50-96BBD41A30DF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BE1B9FCC-28B7-B559-8560-A32B2B16BE26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D6E95F1-9FD9-8899-19E5-C208AFD866F5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D97F164E-A5CD-1648-7984-7943D2E5ECC7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33E6CF6A-D2B4-61AC-BF0D-A90D476E3DDF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3B4EE5E-3917-28BE-BC1A-6C3EA90F8390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A66378D1-43CF-828D-500F-0AEB10737168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AF985703-C13F-DF4F-8D1F-B76B74295088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720C741-AA5E-5691-AABA-07A3E2D9D2B0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0056AD6B-DD99-65B1-04EE-F60F740FCD27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9F59779-2C5D-6F04-1806-C6B00146EFBB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7383BBB-37B5-1F24-94FD-E648C8AB84A0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B6C68E-34D5-CCF0-5528-E83E54D81C93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812A085B-ECBE-62DA-0967-69F7E7FA7E29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30557B29-C0CD-A31C-2AC3-45D6D76E7533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28AEC84E-066E-2188-05DF-FA219EC2BB1F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7F9F4C8-9CA5-3D4B-360A-2B989183E652}"/>
              </a:ext>
            </a:extLst>
          </p:cNvPr>
          <p:cNvSpPr txBox="1"/>
          <p:nvPr/>
        </p:nvSpPr>
        <p:spPr>
          <a:xfrm>
            <a:off x="3270486" y="1431839"/>
            <a:ext cx="6961051" cy="3711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/>
              <a:t>GMCA will </a:t>
            </a:r>
            <a:r>
              <a:rPr lang="en-GB" sz="2400" kern="0">
                <a:ea typeface="Verdana" panose="020B0604030504040204" pitchFamily="34" charset="0"/>
              </a:rPr>
              <a:t>make up to</a:t>
            </a:r>
            <a:r>
              <a:rPr lang="en-GB" sz="2400" kern="0">
                <a:solidFill>
                  <a:srgbClr val="327B0F"/>
                </a:solidFill>
                <a:ea typeface="Verdana" panose="020B0604030504040204" pitchFamily="34" charset="0"/>
              </a:rPr>
              <a:t> </a:t>
            </a:r>
            <a:r>
              <a:rPr lang="en-GB" sz="2400" b="1" kern="0">
                <a:solidFill>
                  <a:srgbClr val="327B0F"/>
                </a:solidFill>
                <a:ea typeface="Verdana" panose="020B0604030504040204" pitchFamily="34" charset="0"/>
              </a:rPr>
              <a:t>£28M of capital funding </a:t>
            </a:r>
            <a:r>
              <a:rPr lang="en-GB" sz="2400" kern="0">
                <a:ea typeface="Verdana" panose="020B0604030504040204" pitchFamily="34" charset="0"/>
              </a:rPr>
              <a:t>available from 2025/26 to 2027/28. </a:t>
            </a:r>
          </a:p>
          <a:p>
            <a:pPr algn="ctr"/>
            <a:endParaRPr lang="en-GB" sz="2400" kern="0">
              <a:ea typeface="Verdana" panose="020B0604030504040204" pitchFamily="34" charset="0"/>
            </a:endParaRPr>
          </a:p>
          <a:p>
            <a:pPr lvl="0" algn="ctr">
              <a:lnSpc>
                <a:spcPct val="115000"/>
              </a:lnSpc>
            </a:pPr>
            <a:r>
              <a:rPr lang="en-US" sz="2400" b="1">
                <a:solidFill>
                  <a:srgbClr val="327B0F"/>
                </a:solidFill>
                <a:effectLst/>
                <a:ea typeface="Verdana" panose="020B0604030504040204" pitchFamily="34" charset="0"/>
                <a:cs typeface="Verdana" panose="020B0604030504040204" pitchFamily="34" charset="0"/>
              </a:rPr>
              <a:t>£1.6M in FY 2025/26</a:t>
            </a:r>
            <a:endParaRPr lang="en-GB" sz="2400" b="1">
              <a:solidFill>
                <a:srgbClr val="327B0F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15000"/>
              </a:lnSpc>
            </a:pPr>
            <a:r>
              <a:rPr lang="en-US" sz="240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£13.2M in FY 2026/27</a:t>
            </a:r>
            <a:endParaRPr lang="en-GB" sz="240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15000"/>
              </a:lnSpc>
              <a:spcAft>
                <a:spcPts val="1500"/>
              </a:spcAft>
            </a:pPr>
            <a:r>
              <a:rPr lang="en-US" sz="2400">
                <a:effectLst/>
                <a:ea typeface="Verdana" panose="020B0604030504040204" pitchFamily="34" charset="0"/>
                <a:cs typeface="Verdana" panose="020B0604030504040204" pitchFamily="34" charset="0"/>
              </a:rPr>
              <a:t>£13.2M in FY 2027/28</a:t>
            </a:r>
          </a:p>
          <a:p>
            <a:pPr algn="ctr">
              <a:lnSpc>
                <a:spcPct val="115000"/>
              </a:lnSpc>
              <a:spcAft>
                <a:spcPts val="1500"/>
              </a:spcAft>
            </a:pPr>
            <a:r>
              <a:rPr lang="en-GB" sz="2000" i="1" kern="0">
                <a:effectLst/>
                <a:latin typeface="Aptos" panose="020B0004020202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However, the GMCA reserves the right to adjust the amount of grant funding allocated in each financial year, depending on the quantity or quality of applications received</a:t>
            </a:r>
            <a:endParaRPr lang="en-GB" sz="2400" i="1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77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EE7A63-9AAF-F8E9-247C-EC2ABC9D78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99846-BD6B-8503-C262-BBFA6572E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Eligibility</a:t>
            </a:r>
          </a:p>
        </p:txBody>
      </p:sp>
      <p:grpSp>
        <p:nvGrpSpPr>
          <p:cNvPr id="3" name="Group 2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5A4D5E78-7633-F01B-C448-4D58CCE98C2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45AF4C3-FBC8-18A9-7E19-9CD6DDAEEC86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068AF41A-4F99-FFF2-C13C-A370FB40858D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</a:t>
                </a:r>
                <a:r>
                  <a:rPr lang="en-GB" sz="1200" b="1">
                    <a:solidFill>
                      <a:schemeClr val="bg1"/>
                    </a:solidFill>
                  </a:rPr>
                  <a:t> </a:t>
                </a:r>
                <a:endParaRPr lang="en-GB" sz="1200" b="1">
                  <a:solidFill>
                    <a:srgbClr val="327B0F"/>
                  </a:solidFill>
                </a:endParaRPr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E5EB2A73-3801-E5C3-E381-A67E9896C0CD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CFCE132-CEA1-24B7-0430-1C9E7D2B3A72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E27792A4-7B24-D3D5-8B6B-D675CD8AED42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Eligibility</a:t>
                </a:r>
              </a:p>
            </p:txBody>
          </p:sp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1558C996-9CCE-57CD-F409-FBB78E894C79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2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7E21F65-6D80-E999-5258-63629C08D933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9C0FCFB2-0E03-8F08-B88F-8E1F6A34CD01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C358F65E-91E8-C87C-9AEF-DF4FB32678DD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662CD8C-7A00-4B0C-F9DB-D04E9488398B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3BE56F73-3A8C-5FE6-4568-9833D5BD4345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ED345F2F-8F96-DAC3-664E-A4266CEB42FB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4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DECD47C-6BEE-5EDC-63BD-C53AB25E2FAD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DA49D7DD-16FA-C0DF-DAC5-B0D46D4F91BD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58" name="Rectangle: Rounded Corners 57">
                <a:extLst>
                  <a:ext uri="{FF2B5EF4-FFF2-40B4-BE49-F238E27FC236}">
                    <a16:creationId xmlns:a16="http://schemas.microsoft.com/office/drawing/2014/main" id="{93340698-9747-39F2-EE64-813E10AC63B2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45842A5E-2CFC-A717-975A-9831514501B7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902D3D92-A2EA-C0B7-02B1-13229FAE7D06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CC7965CE-C8FE-0C0E-D509-0F25F19F8148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266706E-845E-09E3-1A30-F035072ED482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id="{0E89437D-9C62-1730-8B05-B2DA7DF3D37E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54" name="Rectangle: Rounded Corners 53">
                <a:extLst>
                  <a:ext uri="{FF2B5EF4-FFF2-40B4-BE49-F238E27FC236}">
                    <a16:creationId xmlns:a16="http://schemas.microsoft.com/office/drawing/2014/main" id="{87FB581D-6AA3-76CE-16D4-327B337E37B7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D266AD6-9E44-EB2D-0947-1EB987C9FF65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0AA2988-2CDF-08B9-8540-5E7F2FAC68FE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DD8FE55-87D0-EEF9-5E0B-6EBE4A8F3DCC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CF36E18-6BF3-6183-FD00-0A28CCDB67B3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A043917-56CE-DC3C-9F50-9B82C83162CD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3001EE2-B863-040E-52DF-8AF8D3DD5396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315614E-DF9A-29F1-18B4-5091955E2CBC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973E53E-041A-5E0E-3030-D213F662428E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461541A-1BE9-44AB-A0D4-BC6E5EEF338F}"/>
              </a:ext>
            </a:extLst>
          </p:cNvPr>
          <p:cNvSpPr/>
          <p:nvPr/>
        </p:nvSpPr>
        <p:spPr>
          <a:xfrm>
            <a:off x="3259852" y="873518"/>
            <a:ext cx="5931116" cy="4881647"/>
          </a:xfrm>
          <a:prstGeom prst="roundRect">
            <a:avLst/>
          </a:prstGeom>
          <a:solidFill>
            <a:srgbClr val="FFFEFB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rgbClr val="327B0F"/>
                </a:solidFill>
              </a:rPr>
              <a:t>In Scope:</a:t>
            </a:r>
          </a:p>
          <a:p>
            <a:pPr marL="342900" indent="-342900">
              <a:buFont typeface="Aptos" panose="020B0004020202020204" pitchFamily="34" charset="0"/>
              <a:buChar char="☑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Local authorities</a:t>
            </a:r>
          </a:p>
          <a:p>
            <a:pPr marL="342900" indent="-342900">
              <a:buFont typeface="Aptos" panose="020B0004020202020204" pitchFamily="34" charset="0"/>
              <a:buChar char="☑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Emergency Services</a:t>
            </a:r>
          </a:p>
          <a:p>
            <a:pPr marL="342900" indent="-342900">
              <a:buFont typeface="Aptos" panose="020B0004020202020204" pitchFamily="34" charset="0"/>
              <a:buChar char="☑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Schools </a:t>
            </a:r>
          </a:p>
          <a:p>
            <a:pPr marL="342900" indent="-342900">
              <a:buFont typeface="Aptos" panose="020B0004020202020204" pitchFamily="34" charset="0"/>
              <a:buChar char="☑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Further education providers</a:t>
            </a:r>
          </a:p>
          <a:p>
            <a:pPr marL="342900" indent="-342900">
              <a:buFont typeface="Aptos" panose="020B0004020202020204" pitchFamily="34" charset="0"/>
              <a:buChar char="☑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Nursery schools maintained by a local authority</a:t>
            </a:r>
          </a:p>
          <a:p>
            <a:pPr marL="342900" indent="-342900">
              <a:buFont typeface="Aptos" panose="020B0004020202020204" pitchFamily="34" charset="0"/>
              <a:buChar char="☑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Community and mental health NHS trusts</a:t>
            </a:r>
          </a:p>
          <a:p>
            <a:endParaRPr lang="en-GB" sz="2000" kern="0" dirty="0">
              <a:solidFill>
                <a:schemeClr val="tx1"/>
              </a:solidFill>
              <a:ea typeface="Verdana" panose="020B0604030504040204" pitchFamily="34" charset="0"/>
            </a:endParaRPr>
          </a:p>
          <a:p>
            <a:r>
              <a:rPr lang="en-GB" sz="2000" b="1" kern="0" dirty="0">
                <a:solidFill>
                  <a:srgbClr val="327B0F"/>
                </a:solidFill>
                <a:ea typeface="Verdana" panose="020B0604030504040204" pitchFamily="34" charset="0"/>
              </a:rPr>
              <a:t>Out of Scope:</a:t>
            </a:r>
          </a:p>
          <a:p>
            <a:pPr marL="342900" indent="-342900">
              <a:buFont typeface="Aptos" panose="020B0004020202020204" pitchFamily="34" charset="0"/>
              <a:buChar char="⮽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Central Government departments and their arm’s length bodies</a:t>
            </a:r>
          </a:p>
          <a:p>
            <a:pPr marL="342900" indent="-342900">
              <a:buFont typeface="Aptos" panose="020B0004020202020204" pitchFamily="34" charset="0"/>
              <a:buChar char="⮽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Acute and cancer NHS trusts and foundation trusts</a:t>
            </a:r>
          </a:p>
          <a:p>
            <a:pPr marL="342900" indent="-342900">
              <a:buFont typeface="Aptos" panose="020B0004020202020204" pitchFamily="34" charset="0"/>
              <a:buChar char="⮽"/>
            </a:pPr>
            <a:r>
              <a:rPr lang="en-GB" sz="2000" kern="0" dirty="0">
                <a:solidFill>
                  <a:schemeClr val="tx1"/>
                </a:solidFill>
                <a:ea typeface="Verdana" panose="020B0604030504040204" pitchFamily="34" charset="0"/>
              </a:rPr>
              <a:t>Universities</a:t>
            </a:r>
          </a:p>
        </p:txBody>
      </p:sp>
    </p:spTree>
    <p:extLst>
      <p:ext uri="{BB962C8B-B14F-4D97-AF65-F5344CB8AC3E}">
        <p14:creationId xmlns:p14="http://schemas.microsoft.com/office/powerpoint/2010/main" val="57555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51A88D-DCBE-7A02-AA61-E26B53687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733E-C53B-324C-D347-FD81C19BA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Key Features</a:t>
            </a:r>
          </a:p>
        </p:txBody>
      </p:sp>
      <p:grpSp>
        <p:nvGrpSpPr>
          <p:cNvPr id="6" name="Group 5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74D5882C-531C-1BB9-1B27-614AFFEA518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4E0F271-4891-2EA5-12FF-F56504FB725A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68" name="Rectangle: Rounded Corners 67">
                <a:extLst>
                  <a:ext uri="{FF2B5EF4-FFF2-40B4-BE49-F238E27FC236}">
                    <a16:creationId xmlns:a16="http://schemas.microsoft.com/office/drawing/2014/main" id="{5AA07F56-564D-FE79-AB08-87F6A6AACF6E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 </a:t>
                </a:r>
              </a:p>
            </p:txBody>
          </p:sp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41F5B0FE-F008-7583-D079-5C950FC413D9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099B6527-40C7-44D3-3143-5CFF7CA95AAC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6D04D11B-B12A-C3A4-93A8-B75DD5282F8B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67" name="Rectangle: Rounded Corners 66">
                <a:extLst>
                  <a:ext uri="{FF2B5EF4-FFF2-40B4-BE49-F238E27FC236}">
                    <a16:creationId xmlns:a16="http://schemas.microsoft.com/office/drawing/2014/main" id="{75E473D4-B146-4AAC-2DB6-820270C1AA05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9B5D92E7-B2E0-E3B1-00E7-0BCA43989166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43B6319D-ED8A-C174-64B1-CE288AC77C3A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Key Features</a:t>
                </a:r>
              </a:p>
            </p:txBody>
          </p:sp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93E563A7-0159-677B-C3EC-A917FAEBF24B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93E3E92-2765-7ABA-7C8E-B2C14D8D67EF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3A4B1CE0-9294-7C27-FDBD-D373A8830446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3C5A80A6-D063-3FD6-607B-A7BED5B0609A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4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0C5E7B2B-C06C-2B12-2FB9-C82D636E76FF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7A1B79AC-E494-0C03-414E-678F205522AE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B07805D6-6C8A-7107-8435-845A98F591BD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EE333A6-8E44-8AA6-50D1-D58F737846DA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58" name="Rectangle: Rounded Corners 57">
                <a:extLst>
                  <a:ext uri="{FF2B5EF4-FFF2-40B4-BE49-F238E27FC236}">
                    <a16:creationId xmlns:a16="http://schemas.microsoft.com/office/drawing/2014/main" id="{B1E2A55D-6EDF-4A22-2EE5-AB99BB9D6A69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EEECD29D-FEA7-A636-A093-475C1B394140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F7F80F1-4DDA-9F4A-11B0-744EF2D3C31E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56" name="Rectangle: Rounded Corners 55">
                <a:extLst>
                  <a:ext uri="{FF2B5EF4-FFF2-40B4-BE49-F238E27FC236}">
                    <a16:creationId xmlns:a16="http://schemas.microsoft.com/office/drawing/2014/main" id="{4B08A13C-28EB-2DA9-9A45-CEC2886D024F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2B2B4080-7EBF-C096-B79D-E0CB534113D1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A4322BD9-2C48-FFD2-339F-4B4B5AC2F537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FC64963-0B85-6032-9E2A-8002D8D85A29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42066133-EB62-A414-5F71-EC79ECBAE3A7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6193FB8-B656-FECE-A807-ED7AA6130830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4F992CF-E1D5-C6E8-29E4-913A4876F432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B9344997-3D38-8ABE-B491-5E53BA74FCA4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EA3A463-36AC-3FB3-D854-2941DC360AC8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D5AB8A9-988C-4C42-D2DA-988ACA770885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9C8139A-BD6E-A7F8-1965-E0324B8D2D6E}"/>
              </a:ext>
            </a:extLst>
          </p:cNvPr>
          <p:cNvSpPr/>
          <p:nvPr/>
        </p:nvSpPr>
        <p:spPr>
          <a:xfrm>
            <a:off x="3085594" y="485691"/>
            <a:ext cx="5931116" cy="5768606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327B0F"/>
                </a:solidFill>
              </a:rPr>
              <a:t>Key Features:</a:t>
            </a:r>
          </a:p>
          <a:p>
            <a:pPr algn="ctr"/>
            <a:endParaRPr lang="en-GB" sz="2000" b="1" dirty="0">
              <a:solidFill>
                <a:srgbClr val="327B0F"/>
              </a:solidFill>
            </a:endParaRPr>
          </a:p>
          <a:p>
            <a:pPr marL="457200" indent="-457200" algn="ctr">
              <a:buAutoNum type="arabicPeriod"/>
            </a:pPr>
            <a:r>
              <a:rPr lang="en-GB" sz="2000" b="1" dirty="0">
                <a:solidFill>
                  <a:srgbClr val="327B0F"/>
                </a:solidFill>
              </a:rPr>
              <a:t>One site per applications</a:t>
            </a:r>
          </a:p>
          <a:p>
            <a:pPr algn="ctr"/>
            <a:r>
              <a:rPr lang="en-GB" sz="1400" b="0" i="1" dirty="0">
                <a:solidFill>
                  <a:srgbClr val="000000"/>
                </a:solidFill>
                <a:effectLst/>
              </a:rPr>
              <a:t>Applicants can only submit one site per application, however, are not limited in the number of applications they can submit.</a:t>
            </a:r>
          </a:p>
          <a:p>
            <a:pPr lvl="1"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sz="2000" b="1" dirty="0">
                <a:solidFill>
                  <a:srgbClr val="327B0F"/>
                </a:solidFill>
              </a:rPr>
              <a:t>2. Grant carbon cost</a:t>
            </a:r>
          </a:p>
          <a:p>
            <a:pPr algn="ctr"/>
            <a:r>
              <a:rPr lang="en-GB" sz="1400" i="1" dirty="0">
                <a:solidFill>
                  <a:srgbClr val="000000"/>
                </a:solidFill>
              </a:rPr>
              <a:t>The application form will rank </a:t>
            </a:r>
            <a:r>
              <a:rPr lang="en-GB" sz="1400" b="0" i="1" dirty="0">
                <a:solidFill>
                  <a:srgbClr val="000000"/>
                </a:solidFill>
                <a:effectLst/>
                <a:latin typeface="+mn-lt"/>
              </a:rPr>
              <a:t>each measure based on the carbon saved, with the most carbon cost-effective measures will be funded by the grant. (£510/tCO2e LT)</a:t>
            </a:r>
          </a:p>
          <a:p>
            <a:pPr algn="ctr"/>
            <a:endParaRPr lang="en-GB" i="1" dirty="0">
              <a:solidFill>
                <a:srgbClr val="327B0F"/>
              </a:solidFill>
            </a:endParaRPr>
          </a:p>
          <a:p>
            <a:pPr algn="ctr"/>
            <a:r>
              <a:rPr lang="en-GB" sz="2000" b="1" dirty="0">
                <a:solidFill>
                  <a:srgbClr val="327B0F"/>
                </a:solidFill>
              </a:rPr>
              <a:t>3. Additionality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</a:rPr>
              <a:t>The project would not take place without grant via the Public Building Retrofit fund.</a:t>
            </a:r>
          </a:p>
          <a:p>
            <a:pPr algn="ctr"/>
            <a:endParaRPr lang="en-GB" sz="1600" i="1" dirty="0">
              <a:solidFill>
                <a:schemeClr val="tx1"/>
              </a:solidFill>
            </a:endParaRPr>
          </a:p>
          <a:p>
            <a:pPr algn="ctr"/>
            <a:r>
              <a:rPr lang="en-GB" sz="2000" b="1" dirty="0">
                <a:solidFill>
                  <a:srgbClr val="327B0F"/>
                </a:solidFill>
              </a:rPr>
              <a:t>4. Whole building approach</a:t>
            </a:r>
          </a:p>
          <a:p>
            <a:pPr algn="ctr"/>
            <a:r>
              <a:rPr lang="en-GB" sz="1400" b="0" i="1" dirty="0">
                <a:solidFill>
                  <a:srgbClr val="000000"/>
                </a:solidFill>
                <a:effectLst/>
              </a:rPr>
              <a:t>Applicants must demonstrate that a whole building approach to decarbonisation has been undertaken.</a:t>
            </a:r>
          </a:p>
        </p:txBody>
      </p:sp>
    </p:spTree>
    <p:extLst>
      <p:ext uri="{BB962C8B-B14F-4D97-AF65-F5344CB8AC3E}">
        <p14:creationId xmlns:p14="http://schemas.microsoft.com/office/powerpoint/2010/main" val="228339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B9BA70-18F0-03CB-0043-8B949B6EEE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220C35-ECCD-830E-F423-BF8618F1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More Key Features</a:t>
            </a:r>
          </a:p>
        </p:txBody>
      </p:sp>
      <p:grpSp>
        <p:nvGrpSpPr>
          <p:cNvPr id="69" name="Group 68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FD15F810-C8AE-A703-85B3-BD54EC3C368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CD27F1F-8A46-E72F-4590-24D28B9CB827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3C68317F-779C-6CCC-5F7C-89EF1B65D8E1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Introduction </a:t>
                </a:r>
              </a:p>
            </p:txBody>
          </p:sp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id="{4F74B6A7-CFCF-E303-66BA-F4A266BF765D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FB7E68C3-C9D6-B199-92E1-6F7FD50278F2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6F039CDF-CF36-65FD-5169-CBDD7E9F7B44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47BA4C9E-41BE-084B-EA44-B26D3CFF59CD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242DF8B6-3FE6-172A-E1D9-780FD57C6E69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175AA8CC-2225-D881-4B83-89685F0A24FF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Key Features</a:t>
                </a:r>
              </a:p>
            </p:txBody>
          </p:sp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4BBC71DF-3809-A1AC-3B80-E9B2BA7A2210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DAF226AB-1466-3FFB-42C0-5B89700AD0E1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FB14AAD6-B28A-A88B-C028-F40C2F9211A5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Process</a:t>
                </a:r>
              </a:p>
            </p:txBody>
          </p:sp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id="{D5A1E522-9778-7CA7-D17E-5932E80E5C46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4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A74A39D0-9FA3-91C0-00B4-78C429BB8FFF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89" name="Rectangle: Rounded Corners 88">
                <a:extLst>
                  <a:ext uri="{FF2B5EF4-FFF2-40B4-BE49-F238E27FC236}">
                    <a16:creationId xmlns:a16="http://schemas.microsoft.com/office/drawing/2014/main" id="{BAD98540-2214-F844-8545-97CE5DB81E42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02981EF3-7E8B-3B2F-1958-8C0DEDFF449E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8A143E96-C996-2800-6D63-7DB0E61D047C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87" name="Rectangle: Rounded Corners 86">
                <a:extLst>
                  <a:ext uri="{FF2B5EF4-FFF2-40B4-BE49-F238E27FC236}">
                    <a16:creationId xmlns:a16="http://schemas.microsoft.com/office/drawing/2014/main" id="{0D7DDBAF-A073-761E-6AB8-BF21E5159353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189C86A3-12DF-9E6D-901B-74D847287A8E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92D1F7C-8A7F-1D2D-C9A5-A25671FB06EF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978453AA-1DCD-C6B6-7A15-B37BD51521B3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75ABB1C5-411A-F025-9FC8-85CBE1C15B10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E0A5F9E-068E-10F2-3B37-1FD4E0F71950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E983A8A6-BBEC-3D70-6BE2-A4FD74445F11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DB324F2-3B4C-A8CF-7B15-B22DCABBF932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304008E-77D1-35EB-8E37-1F9B0229A26E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5A10F7F1-388C-E9D1-FC90-3EBA230F0A8C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5388B3D9-E050-4C06-B13B-4DCFF3CAF9E0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5B1367E-49B7-055E-8926-C950875A0B51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4157214C-71CC-6E49-1510-21D72BD49024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5E4F17B-D833-4ABF-D7E0-250A040F09DE}"/>
              </a:ext>
            </a:extLst>
          </p:cNvPr>
          <p:cNvSpPr/>
          <p:nvPr/>
        </p:nvSpPr>
        <p:spPr>
          <a:xfrm>
            <a:off x="3367988" y="551990"/>
            <a:ext cx="6222265" cy="4973803"/>
          </a:xfrm>
          <a:prstGeom prst="roundRect">
            <a:avLst/>
          </a:prstGeom>
          <a:solidFill>
            <a:schemeClr val="bg1"/>
          </a:solidFill>
          <a:ln>
            <a:solidFill>
              <a:srgbClr val="327B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327B0F"/>
                </a:solidFill>
              </a:rPr>
              <a:t>Key Features: </a:t>
            </a:r>
          </a:p>
          <a:p>
            <a:pPr algn="ctr"/>
            <a:endParaRPr lang="en-GB" sz="2000" b="1" dirty="0">
              <a:solidFill>
                <a:srgbClr val="327B0F"/>
              </a:solidFill>
            </a:endParaRPr>
          </a:p>
          <a:p>
            <a:pPr algn="ctr"/>
            <a:r>
              <a:rPr lang="en-GB" sz="2000" b="1" dirty="0">
                <a:solidFill>
                  <a:srgbClr val="327B0F"/>
                </a:solidFill>
              </a:rPr>
              <a:t>5. No end-of-life boiler requirement</a:t>
            </a:r>
          </a:p>
          <a:p>
            <a:pPr algn="ctr"/>
            <a:r>
              <a:rPr lang="en-GB" sz="1600" i="1" dirty="0">
                <a:solidFill>
                  <a:schemeClr val="tx1"/>
                </a:solidFill>
              </a:rPr>
              <a:t>Introduced to enable key strategic projects or those with potential for decarbonisation.</a:t>
            </a:r>
          </a:p>
          <a:p>
            <a:pPr algn="ctr"/>
            <a:endParaRPr lang="en-GB" sz="2000" b="1" i="1" dirty="0">
              <a:solidFill>
                <a:srgbClr val="327B0F"/>
              </a:solidFill>
            </a:endParaRPr>
          </a:p>
          <a:p>
            <a:pPr algn="ctr"/>
            <a:r>
              <a:rPr lang="en-GB" sz="2000" b="1" i="1" dirty="0">
                <a:solidFill>
                  <a:srgbClr val="327B0F"/>
                </a:solidFill>
              </a:rPr>
              <a:t>6. No minimum applicant contributions</a:t>
            </a:r>
          </a:p>
          <a:p>
            <a:pPr algn="ctr"/>
            <a:r>
              <a:rPr lang="en-GB" sz="1600" i="1" dirty="0">
                <a:solidFill>
                  <a:schemeClr val="tx1"/>
                </a:solidFill>
              </a:rPr>
              <a:t>As no low carbon heating source is required no minimum contribution is stipulated. </a:t>
            </a:r>
          </a:p>
          <a:p>
            <a:pPr algn="ctr"/>
            <a:endParaRPr lang="en-GB" sz="1800" b="1" dirty="0">
              <a:solidFill>
                <a:srgbClr val="327B0F"/>
              </a:solidFill>
            </a:endParaRPr>
          </a:p>
          <a:p>
            <a:pPr algn="ctr"/>
            <a:r>
              <a:rPr lang="en-GB" sz="2000" b="1" dirty="0">
                <a:solidFill>
                  <a:srgbClr val="327B0F"/>
                </a:solidFill>
              </a:rPr>
              <a:t>7. No requirement to remove fossil fuel heating plant </a:t>
            </a:r>
          </a:p>
          <a:p>
            <a:pPr algn="ctr"/>
            <a:r>
              <a:rPr lang="en-GB" sz="1600" i="1" dirty="0">
                <a:solidFill>
                  <a:schemeClr val="tx1"/>
                </a:solidFill>
              </a:rPr>
              <a:t>Applications do not need to include a low carbon heat source. </a:t>
            </a:r>
          </a:p>
          <a:p>
            <a:pPr algn="ctr"/>
            <a:endParaRPr lang="en-GB" sz="1800" b="1" i="1" dirty="0">
              <a:solidFill>
                <a:srgbClr val="327B0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7267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D53FC3-87AE-9C76-5A12-519394DD4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A0488-A770-6E44-9125-460591867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Application Process</a:t>
            </a:r>
          </a:p>
        </p:txBody>
      </p:sp>
      <p:grpSp>
        <p:nvGrpSpPr>
          <p:cNvPr id="6" name="Group 5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51B94AF5-75EB-D72E-95AE-BAA21E6EBF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C5E9268-2EA9-5B1E-E2B2-3F0DE20CC508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id="{B3E6A44B-1315-3019-6772-A9C9836DCF17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accent3"/>
                    </a:solidFill>
                  </a:rPr>
                  <a:t>Introduction </a:t>
                </a:r>
              </a:p>
            </p:txBody>
          </p:sp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id="{E661B2DA-30C8-F2BE-5E0E-B4F5196AD556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24892B9-4F81-B086-927A-0CC08535937A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id="{D2032CFC-49A0-D620-6032-E3E6D4CBB71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id="{45A64868-21EA-7D87-73B6-191FF434E4D5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854FD2F-AD50-5570-DA2C-50895A95372B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591D8AC9-CA16-532F-FC80-17ECEE88FA27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476EDBC5-8C2A-A451-0E92-8ADFD765BC12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CA32BE3C-E6E9-F89E-221D-01EB636E481B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0B30C3A0-6BB1-CF60-5B61-189D7647B126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Process</a:t>
                </a:r>
              </a:p>
            </p:txBody>
          </p:sp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id="{BEBC744F-60DF-9A07-E289-B457CC258D90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4AFE779-6164-D855-5449-B316EAA2DCAB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056D87F8-D6F3-4E62-7AF5-A1AAE6D6D7E6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148130B9-8DC4-61B2-1ADA-7C22F0C56F15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E9E9676-0A52-FD24-4BE6-92FEA30D7879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A482AFA8-2A4C-2894-C1C4-4E873E485035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E7787833-FF12-7A8C-A7A2-CCDC10DDF008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E3843446-BCD0-7E8A-D5DD-DC575D196C15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id="{BFAD9BB9-726A-5C63-9FC0-C3F792595CD2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17D99DDE-1419-72BE-B583-D7DD5E7F5DC1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17CFF93-9390-CE48-E13F-EC2DA393F3DB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0599254-7B5B-0775-D583-E6BC32400C9B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3BC1FBC3-EFA9-093C-7DCA-A4935CB68FE7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9E3BE4CE-1CE1-6DD0-5171-1AC94DF80792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3E94669-FC48-83EA-1878-AF5493C62246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2F93F71-F92F-A392-55CF-6E15B790804C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E7BAFFAF-6002-24B8-B308-D8FF4BCD043C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E9C4415-F6BD-3D25-4DF0-722120EA5D20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96" name="Group 95" descr="Step 1:&#10;Register project on the GMCA website.&#10;&#10;Step 2:&#10;Applicant sent details to access the SharePoint platform.&#10;&#10;Step 3:&#10;Gateway 1 application process commences.&#10;&#10;Step 4:&#10;Quality control check.&#10;&#10;Step 5:&#10;Gateway 1 application assessed and scored.">
            <a:extLst>
              <a:ext uri="{FF2B5EF4-FFF2-40B4-BE49-F238E27FC236}">
                <a16:creationId xmlns:a16="http://schemas.microsoft.com/office/drawing/2014/main" id="{92E882A4-47DB-0C14-5F2B-D79A970DA9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588766" y="732984"/>
            <a:ext cx="7077948" cy="4824174"/>
            <a:chOff x="3337581" y="1666045"/>
            <a:chExt cx="7077948" cy="4824174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9944D55-F18D-2612-FF04-6A8E0CD9502C}"/>
                </a:ext>
              </a:extLst>
            </p:cNvPr>
            <p:cNvGrpSpPr/>
            <p:nvPr/>
          </p:nvGrpSpPr>
          <p:grpSpPr>
            <a:xfrm>
              <a:off x="3337581" y="1704595"/>
              <a:ext cx="1973034" cy="2789568"/>
              <a:chOff x="3337581" y="1704595"/>
              <a:chExt cx="1973034" cy="2789568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297DD169-C0D6-E918-6168-87A313EF8B34}"/>
                  </a:ext>
                </a:extLst>
              </p:cNvPr>
              <p:cNvGrpSpPr/>
              <p:nvPr/>
            </p:nvGrpSpPr>
            <p:grpSpPr>
              <a:xfrm>
                <a:off x="3337581" y="1704595"/>
                <a:ext cx="1973034" cy="2789568"/>
                <a:chOff x="2902494" y="1731004"/>
                <a:chExt cx="1973034" cy="2789568"/>
              </a:xfrm>
            </p:grpSpPr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F3749E0B-283A-7558-955F-272C670A3B2F}"/>
                    </a:ext>
                  </a:extLst>
                </p:cNvPr>
                <p:cNvGrpSpPr/>
                <p:nvPr/>
              </p:nvGrpSpPr>
              <p:grpSpPr>
                <a:xfrm>
                  <a:off x="3561632" y="3037218"/>
                  <a:ext cx="642251" cy="1483354"/>
                  <a:chOff x="3561632" y="3037218"/>
                  <a:chExt cx="642251" cy="1483354"/>
                </a:xfrm>
              </p:grpSpPr>
              <p:sp>
                <p:nvSpPr>
                  <p:cNvPr id="39" name="Oval 38">
                    <a:extLst>
                      <a:ext uri="{FF2B5EF4-FFF2-40B4-BE49-F238E27FC236}">
                        <a16:creationId xmlns:a16="http://schemas.microsoft.com/office/drawing/2014/main" id="{0C643EAF-0463-E4AA-D4EF-42893BD7D1B4}"/>
                      </a:ext>
                    </a:extLst>
                  </p:cNvPr>
                  <p:cNvSpPr/>
                  <p:nvPr/>
                </p:nvSpPr>
                <p:spPr>
                  <a:xfrm>
                    <a:off x="3561632" y="3885273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43" name="Straight Arrow Connector 42">
                    <a:extLst>
                      <a:ext uri="{FF2B5EF4-FFF2-40B4-BE49-F238E27FC236}">
                        <a16:creationId xmlns:a16="http://schemas.microsoft.com/office/drawing/2014/main" id="{F8E40643-DAE0-C431-A615-D07C49463ECC}"/>
                      </a:ext>
                    </a:extLst>
                  </p:cNvPr>
                  <p:cNvCxnSpPr>
                    <a:stCxn id="39" idx="0"/>
                  </p:cNvCxnSpPr>
                  <p:nvPr/>
                </p:nvCxnSpPr>
                <p:spPr>
                  <a:xfrm flipV="1">
                    <a:off x="3882758" y="3037218"/>
                    <a:ext cx="5446" cy="848055"/>
                  </a:xfrm>
                  <a:prstGeom prst="straightConnector1">
                    <a:avLst/>
                  </a:prstGeom>
                  <a:ln>
                    <a:solidFill>
                      <a:srgbClr val="327B0F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B8D840C0-1CDD-E6DC-5B18-1A12973ABD0C}"/>
                    </a:ext>
                  </a:extLst>
                </p:cNvPr>
                <p:cNvSpPr txBox="1"/>
                <p:nvPr/>
              </p:nvSpPr>
              <p:spPr>
                <a:xfrm>
                  <a:off x="2902494" y="1731004"/>
                  <a:ext cx="1973034" cy="120032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1800" b="1">
                      <a:solidFill>
                        <a:srgbClr val="000000"/>
                      </a:solidFill>
                    </a:rPr>
                    <a:t>Step 1:</a:t>
                  </a:r>
                  <a:endParaRPr lang="en-GB" b="1">
                    <a:solidFill>
                      <a:srgbClr val="000000"/>
                    </a:solidFill>
                  </a:endParaRPr>
                </a:p>
                <a:p>
                  <a:pPr algn="ctr"/>
                  <a:r>
                    <a:rPr lang="en-GB" sz="1800">
                      <a:solidFill>
                        <a:srgbClr val="000000"/>
                      </a:solidFill>
                    </a:rPr>
                    <a:t>Register project on the GMCA website.</a:t>
                  </a:r>
                </a:p>
              </p:txBody>
            </p:sp>
          </p:grp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F0BE26EF-F32A-2A21-2E28-9ED2F78480DD}"/>
                  </a:ext>
                </a:extLst>
              </p:cNvPr>
              <p:cNvSpPr/>
              <p:nvPr/>
            </p:nvSpPr>
            <p:spPr>
              <a:xfrm>
                <a:off x="4125690" y="3978749"/>
                <a:ext cx="386300" cy="3736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27B0F"/>
                  </a:solidFill>
                </a:endParaRP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B3B2EA4E-34D5-2C83-1F2E-54B402543BB6}"/>
                </a:ext>
              </a:extLst>
            </p:cNvPr>
            <p:cNvGrpSpPr/>
            <p:nvPr/>
          </p:nvGrpSpPr>
          <p:grpSpPr>
            <a:xfrm>
              <a:off x="4512425" y="3890116"/>
              <a:ext cx="2047386" cy="2600103"/>
              <a:chOff x="5310615" y="3922532"/>
              <a:chExt cx="2047386" cy="2600103"/>
            </a:xfrm>
          </p:grpSpPr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AA306B22-CF40-4BA6-057D-1A6A3F07FDAB}"/>
                  </a:ext>
                </a:extLst>
              </p:cNvPr>
              <p:cNvGrpSpPr/>
              <p:nvPr/>
            </p:nvGrpSpPr>
            <p:grpSpPr>
              <a:xfrm>
                <a:off x="5310615" y="3922532"/>
                <a:ext cx="2047386" cy="2600103"/>
                <a:chOff x="3827359" y="3860995"/>
                <a:chExt cx="2047386" cy="2600103"/>
              </a:xfrm>
            </p:grpSpPr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id="{7BE4DD54-F780-39FE-31D3-9597F2555BCC}"/>
                    </a:ext>
                  </a:extLst>
                </p:cNvPr>
                <p:cNvGrpSpPr/>
                <p:nvPr/>
              </p:nvGrpSpPr>
              <p:grpSpPr>
                <a:xfrm rot="10800000">
                  <a:off x="4554402" y="3860995"/>
                  <a:ext cx="642251" cy="1483354"/>
                  <a:chOff x="3561632" y="3037218"/>
                  <a:chExt cx="642251" cy="1483354"/>
                </a:xfrm>
              </p:grpSpPr>
              <p:sp>
                <p:nvSpPr>
                  <p:cNvPr id="48" name="Oval 47">
                    <a:extLst>
                      <a:ext uri="{FF2B5EF4-FFF2-40B4-BE49-F238E27FC236}">
                        <a16:creationId xmlns:a16="http://schemas.microsoft.com/office/drawing/2014/main" id="{B1C5FACB-9D9F-75CA-6BCD-913769FDA339}"/>
                      </a:ext>
                    </a:extLst>
                  </p:cNvPr>
                  <p:cNvSpPr/>
                  <p:nvPr/>
                </p:nvSpPr>
                <p:spPr>
                  <a:xfrm>
                    <a:off x="3561632" y="3885273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49" name="Straight Arrow Connector 48">
                    <a:extLst>
                      <a:ext uri="{FF2B5EF4-FFF2-40B4-BE49-F238E27FC236}">
                        <a16:creationId xmlns:a16="http://schemas.microsoft.com/office/drawing/2014/main" id="{CE5EDBED-F952-5640-07ED-0E681F185B81}"/>
                      </a:ext>
                    </a:extLst>
                  </p:cNvPr>
                  <p:cNvCxnSpPr>
                    <a:stCxn id="48" idx="0"/>
                  </p:cNvCxnSpPr>
                  <p:nvPr/>
                </p:nvCxnSpPr>
                <p:spPr>
                  <a:xfrm flipV="1">
                    <a:off x="3882758" y="3037218"/>
                    <a:ext cx="5446" cy="848055"/>
                  </a:xfrm>
                  <a:prstGeom prst="straightConnector1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107B0597-4305-1896-8139-930D5B372DB0}"/>
                    </a:ext>
                  </a:extLst>
                </p:cNvPr>
                <p:cNvSpPr txBox="1"/>
                <p:nvPr/>
              </p:nvSpPr>
              <p:spPr>
                <a:xfrm>
                  <a:off x="3827359" y="5383880"/>
                  <a:ext cx="2047386" cy="107721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1600" b="1">
                      <a:solidFill>
                        <a:srgbClr val="000000"/>
                      </a:solidFill>
                    </a:rPr>
                    <a:t>Step 2: </a:t>
                  </a:r>
                </a:p>
                <a:p>
                  <a:pPr algn="ctr"/>
                  <a:r>
                    <a:rPr lang="en-GB" sz="1600">
                      <a:solidFill>
                        <a:srgbClr val="000000"/>
                      </a:solidFill>
                    </a:rPr>
                    <a:t>Applicant sent details to access the SharePoint platform.</a:t>
                  </a:r>
                </a:p>
              </p:txBody>
            </p:sp>
          </p:grp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33D27A87-CC5F-C476-C893-54EFA28B6201}"/>
                  </a:ext>
                </a:extLst>
              </p:cNvPr>
              <p:cNvSpPr/>
              <p:nvPr/>
            </p:nvSpPr>
            <p:spPr>
              <a:xfrm>
                <a:off x="6168640" y="4041992"/>
                <a:ext cx="386300" cy="3736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27B0F"/>
                  </a:solidFill>
                </a:endParaRPr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AF4C2C9E-8C5B-0401-13DD-A74D21D6E849}"/>
                </a:ext>
              </a:extLst>
            </p:cNvPr>
            <p:cNvGrpSpPr/>
            <p:nvPr/>
          </p:nvGrpSpPr>
          <p:grpSpPr>
            <a:xfrm>
              <a:off x="5555146" y="1674878"/>
              <a:ext cx="2224262" cy="2827224"/>
              <a:chOff x="5555146" y="1674878"/>
              <a:chExt cx="2224262" cy="2827224"/>
            </a:xfrm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27848A0C-72C4-B56F-BAC9-CDA1C38F1C6C}"/>
                  </a:ext>
                </a:extLst>
              </p:cNvPr>
              <p:cNvGrpSpPr/>
              <p:nvPr/>
            </p:nvGrpSpPr>
            <p:grpSpPr>
              <a:xfrm>
                <a:off x="5555146" y="1674878"/>
                <a:ext cx="2224262" cy="2827224"/>
                <a:chOff x="4659377" y="1663171"/>
                <a:chExt cx="2224262" cy="2827224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A60D655B-C6E0-5A22-C398-503C22A11D52}"/>
                    </a:ext>
                  </a:extLst>
                </p:cNvPr>
                <p:cNvGrpSpPr/>
                <p:nvPr/>
              </p:nvGrpSpPr>
              <p:grpSpPr>
                <a:xfrm>
                  <a:off x="5504002" y="3007041"/>
                  <a:ext cx="642251" cy="1483354"/>
                  <a:chOff x="3561632" y="3037218"/>
                  <a:chExt cx="642251" cy="1483354"/>
                </a:xfrm>
              </p:grpSpPr>
              <p:sp>
                <p:nvSpPr>
                  <p:cNvPr id="53" name="Oval 52">
                    <a:extLst>
                      <a:ext uri="{FF2B5EF4-FFF2-40B4-BE49-F238E27FC236}">
                        <a16:creationId xmlns:a16="http://schemas.microsoft.com/office/drawing/2014/main" id="{1396CF35-DF1A-7725-3634-A718846BF8EE}"/>
                      </a:ext>
                    </a:extLst>
                  </p:cNvPr>
                  <p:cNvSpPr/>
                  <p:nvPr/>
                </p:nvSpPr>
                <p:spPr>
                  <a:xfrm>
                    <a:off x="3561632" y="3885273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54" name="Straight Arrow Connector 53">
                    <a:extLst>
                      <a:ext uri="{FF2B5EF4-FFF2-40B4-BE49-F238E27FC236}">
                        <a16:creationId xmlns:a16="http://schemas.microsoft.com/office/drawing/2014/main" id="{499BF68F-635D-7195-139D-5766748DAD2A}"/>
                      </a:ext>
                    </a:extLst>
                  </p:cNvPr>
                  <p:cNvCxnSpPr>
                    <a:stCxn id="53" idx="0"/>
                  </p:cNvCxnSpPr>
                  <p:nvPr/>
                </p:nvCxnSpPr>
                <p:spPr>
                  <a:xfrm flipV="1">
                    <a:off x="3882758" y="3037218"/>
                    <a:ext cx="5446" cy="848055"/>
                  </a:xfrm>
                  <a:prstGeom prst="straightConnector1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20F52145-1ACA-B155-41AF-3DC9B2359A33}"/>
                    </a:ext>
                  </a:extLst>
                </p:cNvPr>
                <p:cNvSpPr txBox="1"/>
                <p:nvPr/>
              </p:nvSpPr>
              <p:spPr>
                <a:xfrm>
                  <a:off x="4659377" y="1663171"/>
                  <a:ext cx="2224262" cy="120032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1800" b="1" dirty="0">
                      <a:solidFill>
                        <a:srgbClr val="000000"/>
                      </a:solidFill>
                    </a:rPr>
                    <a:t>Step 3:</a:t>
                  </a:r>
                </a:p>
                <a:p>
                  <a:pPr algn="ctr"/>
                  <a:r>
                    <a:rPr lang="en-GB" sz="1800" dirty="0">
                      <a:solidFill>
                        <a:srgbClr val="000000"/>
                      </a:solidFill>
                    </a:rPr>
                    <a:t>Gateway 1 application process commences. </a:t>
                  </a:r>
                </a:p>
              </p:txBody>
            </p:sp>
          </p:grp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26D7406C-6013-42B6-6C6A-782A7266FEF9}"/>
                  </a:ext>
                </a:extLst>
              </p:cNvPr>
              <p:cNvSpPr/>
              <p:nvPr/>
            </p:nvSpPr>
            <p:spPr>
              <a:xfrm>
                <a:off x="6529607" y="3998448"/>
                <a:ext cx="386300" cy="3736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27B0F"/>
                  </a:solidFill>
                </a:endParaRP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4242625D-5692-5005-9414-8E416D661300}"/>
                </a:ext>
              </a:extLst>
            </p:cNvPr>
            <p:cNvGrpSpPr/>
            <p:nvPr/>
          </p:nvGrpSpPr>
          <p:grpSpPr>
            <a:xfrm>
              <a:off x="7007312" y="3891876"/>
              <a:ext cx="1697455" cy="2492363"/>
              <a:chOff x="7007312" y="3913648"/>
              <a:chExt cx="1697455" cy="2492363"/>
            </a:xfrm>
          </p:grpSpPr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D61AF3F6-6A9C-3DCB-11CD-282CC7B0FAFD}"/>
                  </a:ext>
                </a:extLst>
              </p:cNvPr>
              <p:cNvGrpSpPr/>
              <p:nvPr/>
            </p:nvGrpSpPr>
            <p:grpSpPr>
              <a:xfrm>
                <a:off x="7007312" y="3913648"/>
                <a:ext cx="1697455" cy="2492363"/>
                <a:chOff x="5844465" y="3860995"/>
                <a:chExt cx="1697455" cy="2492363"/>
              </a:xfrm>
            </p:grpSpPr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id="{E133672F-D27C-76AB-33E2-1A028D0D8B5D}"/>
                    </a:ext>
                  </a:extLst>
                </p:cNvPr>
                <p:cNvGrpSpPr/>
                <p:nvPr/>
              </p:nvGrpSpPr>
              <p:grpSpPr>
                <a:xfrm rot="10800000">
                  <a:off x="6403834" y="3860995"/>
                  <a:ext cx="642251" cy="1483354"/>
                  <a:chOff x="3561632" y="3037218"/>
                  <a:chExt cx="642251" cy="1483354"/>
                </a:xfrm>
              </p:grpSpPr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FD1B4E00-160C-1F80-F94C-FDBACD9FA09D}"/>
                      </a:ext>
                    </a:extLst>
                  </p:cNvPr>
                  <p:cNvSpPr/>
                  <p:nvPr/>
                </p:nvSpPr>
                <p:spPr>
                  <a:xfrm>
                    <a:off x="3561632" y="3885273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60" name="Straight Arrow Connector 59">
                    <a:extLst>
                      <a:ext uri="{FF2B5EF4-FFF2-40B4-BE49-F238E27FC236}">
                        <a16:creationId xmlns:a16="http://schemas.microsoft.com/office/drawing/2014/main" id="{6716BC13-92E2-DF95-C91C-7208B9D4608B}"/>
                      </a:ext>
                    </a:extLst>
                  </p:cNvPr>
                  <p:cNvCxnSpPr>
                    <a:stCxn id="59" idx="0"/>
                  </p:cNvCxnSpPr>
                  <p:nvPr/>
                </p:nvCxnSpPr>
                <p:spPr>
                  <a:xfrm flipV="1">
                    <a:off x="3882758" y="3037218"/>
                    <a:ext cx="5446" cy="848055"/>
                  </a:xfrm>
                  <a:prstGeom prst="straightConnector1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13AE676A-9FE2-6668-CBC4-066AC049AD2C}"/>
                    </a:ext>
                  </a:extLst>
                </p:cNvPr>
                <p:cNvSpPr txBox="1"/>
                <p:nvPr/>
              </p:nvSpPr>
              <p:spPr>
                <a:xfrm>
                  <a:off x="5844465" y="5430028"/>
                  <a:ext cx="1697455" cy="92333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1800" b="1">
                      <a:solidFill>
                        <a:srgbClr val="000000"/>
                      </a:solidFill>
                    </a:rPr>
                    <a:t>Step 4:</a:t>
                  </a:r>
                </a:p>
                <a:p>
                  <a:pPr algn="ctr"/>
                  <a:r>
                    <a:rPr lang="en-GB" sz="1800">
                      <a:solidFill>
                        <a:srgbClr val="000000"/>
                      </a:solidFill>
                    </a:rPr>
                    <a:t>Quality control check.</a:t>
                  </a:r>
                </a:p>
              </p:txBody>
            </p:sp>
          </p:grp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47CC31F4-B715-BD70-849F-16E06E3AC9C1}"/>
                  </a:ext>
                </a:extLst>
              </p:cNvPr>
              <p:cNvSpPr/>
              <p:nvPr/>
            </p:nvSpPr>
            <p:spPr>
              <a:xfrm>
                <a:off x="7700427" y="4042893"/>
                <a:ext cx="386300" cy="3736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27B0F"/>
                  </a:solidFill>
                </a:endParaRPr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7CBA676F-227C-D247-CCCC-467EB055BA5E}"/>
                </a:ext>
              </a:extLst>
            </p:cNvPr>
            <p:cNvGrpSpPr/>
            <p:nvPr/>
          </p:nvGrpSpPr>
          <p:grpSpPr>
            <a:xfrm>
              <a:off x="7856039" y="1666045"/>
              <a:ext cx="2312254" cy="2832778"/>
              <a:chOff x="7856039" y="1666045"/>
              <a:chExt cx="2312254" cy="2832778"/>
            </a:xfrm>
          </p:grpSpPr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8817D911-08F5-8D9F-A380-D0985170DD7A}"/>
                  </a:ext>
                </a:extLst>
              </p:cNvPr>
              <p:cNvGrpSpPr/>
              <p:nvPr/>
            </p:nvGrpSpPr>
            <p:grpSpPr>
              <a:xfrm>
                <a:off x="7856039" y="1666045"/>
                <a:ext cx="2312254" cy="2832778"/>
                <a:chOff x="6345799" y="1662756"/>
                <a:chExt cx="2312254" cy="2832778"/>
              </a:xfrm>
            </p:grpSpPr>
            <p:grpSp>
              <p:nvGrpSpPr>
                <p:cNvPr id="66" name="Group 65">
                  <a:extLst>
                    <a:ext uri="{FF2B5EF4-FFF2-40B4-BE49-F238E27FC236}">
                      <a16:creationId xmlns:a16="http://schemas.microsoft.com/office/drawing/2014/main" id="{331B5439-674B-DD75-50E9-5DD08D6A2FDD}"/>
                    </a:ext>
                  </a:extLst>
                </p:cNvPr>
                <p:cNvGrpSpPr/>
                <p:nvPr/>
              </p:nvGrpSpPr>
              <p:grpSpPr>
                <a:xfrm>
                  <a:off x="7224104" y="3012180"/>
                  <a:ext cx="642251" cy="1483354"/>
                  <a:chOff x="3561632" y="3037218"/>
                  <a:chExt cx="642251" cy="1483354"/>
                </a:xfrm>
              </p:grpSpPr>
              <p:sp>
                <p:nvSpPr>
                  <p:cNvPr id="67" name="Oval 66">
                    <a:extLst>
                      <a:ext uri="{FF2B5EF4-FFF2-40B4-BE49-F238E27FC236}">
                        <a16:creationId xmlns:a16="http://schemas.microsoft.com/office/drawing/2014/main" id="{5272795D-8A61-016D-1CC7-F28BB8396319}"/>
                      </a:ext>
                    </a:extLst>
                  </p:cNvPr>
                  <p:cNvSpPr/>
                  <p:nvPr/>
                </p:nvSpPr>
                <p:spPr>
                  <a:xfrm>
                    <a:off x="3561632" y="3885273"/>
                    <a:ext cx="642251" cy="635299"/>
                  </a:xfrm>
                  <a:prstGeom prst="ellipse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68" name="Straight Arrow Connector 67">
                    <a:extLst>
                      <a:ext uri="{FF2B5EF4-FFF2-40B4-BE49-F238E27FC236}">
                        <a16:creationId xmlns:a16="http://schemas.microsoft.com/office/drawing/2014/main" id="{1BB17A7B-1855-C405-9FCF-8707CC51587D}"/>
                      </a:ext>
                    </a:extLst>
                  </p:cNvPr>
                  <p:cNvCxnSpPr>
                    <a:stCxn id="67" idx="0"/>
                  </p:cNvCxnSpPr>
                  <p:nvPr/>
                </p:nvCxnSpPr>
                <p:spPr>
                  <a:xfrm flipV="1">
                    <a:off x="3882758" y="3037218"/>
                    <a:ext cx="5446" cy="848055"/>
                  </a:xfrm>
                  <a:prstGeom prst="straightConnector1">
                    <a:avLst/>
                  </a:prstGeom>
                  <a:solidFill>
                    <a:srgbClr val="327B0F"/>
                  </a:solidFill>
                  <a:ln>
                    <a:solidFill>
                      <a:srgbClr val="327B0F"/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590010A3-1C45-E14F-9306-7A9B66AFADF8}"/>
                    </a:ext>
                  </a:extLst>
                </p:cNvPr>
                <p:cNvSpPr txBox="1"/>
                <p:nvPr/>
              </p:nvSpPr>
              <p:spPr>
                <a:xfrm>
                  <a:off x="6345799" y="1662756"/>
                  <a:ext cx="2312254" cy="120032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1800" b="1">
                      <a:solidFill>
                        <a:srgbClr val="000000"/>
                      </a:solidFill>
                    </a:rPr>
                    <a:t>Step 5:</a:t>
                  </a:r>
                </a:p>
                <a:p>
                  <a:pPr algn="ctr"/>
                  <a:r>
                    <a:rPr lang="en-GB" sz="1800">
                      <a:solidFill>
                        <a:srgbClr val="000000"/>
                      </a:solidFill>
                    </a:rPr>
                    <a:t>Gateway 1 application assessed and scored.</a:t>
                  </a:r>
                </a:p>
              </p:txBody>
            </p:sp>
          </p:grp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0A3643FC-E8F1-F00D-E758-ADB7CCEA72EF}"/>
                  </a:ext>
                </a:extLst>
              </p:cNvPr>
              <p:cNvSpPr/>
              <p:nvPr/>
            </p:nvSpPr>
            <p:spPr>
              <a:xfrm>
                <a:off x="8865845" y="3998690"/>
                <a:ext cx="386300" cy="3736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rgbClr val="327B0F"/>
                  </a:solidFill>
                </a:endParaRPr>
              </a:p>
            </p:txBody>
          </p:sp>
        </p:grp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90AB08BD-751C-3B7D-46FB-BF765CF44149}"/>
                </a:ext>
              </a:extLst>
            </p:cNvPr>
            <p:cNvSpPr/>
            <p:nvPr/>
          </p:nvSpPr>
          <p:spPr>
            <a:xfrm>
              <a:off x="10029229" y="4020926"/>
              <a:ext cx="386300" cy="3736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791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62A502-79B8-591F-B8FD-9E9FA1862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344B2-7360-B273-4C3D-21607E227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Application process </a:t>
            </a:r>
            <a:r>
              <a:rPr lang="en-GB" dirty="0" err="1"/>
              <a:t>steos</a:t>
            </a:r>
            <a:endParaRPr lang="en-GB" dirty="0"/>
          </a:p>
        </p:txBody>
      </p:sp>
      <p:grpSp>
        <p:nvGrpSpPr>
          <p:cNvPr id="105" name="Group 104" descr="Introduction 1&#10;&#10;Eligibility 2&#10;&#10;Key Features 3&#10;&#10;Application Process 4&#10;&#10;Assessment Criteria 5&#10;&#10;Delivery 6&#10;&#10;Recap &amp; Considerations 7">
            <a:extLst>
              <a:ext uri="{FF2B5EF4-FFF2-40B4-BE49-F238E27FC236}">
                <a16:creationId xmlns:a16="http://schemas.microsoft.com/office/drawing/2014/main" id="{277AE5D6-BC0D-2465-965D-30ADB6A7C93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4624" y="601826"/>
            <a:ext cx="2073932" cy="5509430"/>
            <a:chOff x="371077" y="601826"/>
            <a:chExt cx="2073932" cy="5509430"/>
          </a:xfrm>
        </p:grpSpPr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AD0C62F2-3967-96D8-B2A2-3387814A0604}"/>
                </a:ext>
              </a:extLst>
            </p:cNvPr>
            <p:cNvGrpSpPr/>
            <p:nvPr/>
          </p:nvGrpSpPr>
          <p:grpSpPr>
            <a:xfrm>
              <a:off x="590436" y="601826"/>
              <a:ext cx="1846570" cy="635299"/>
              <a:chOff x="1212684" y="2035629"/>
              <a:chExt cx="3270693" cy="925285"/>
            </a:xfrm>
            <a:solidFill>
              <a:schemeClr val="bg1"/>
            </a:solidFill>
          </p:grpSpPr>
          <p:sp>
            <p:nvSpPr>
              <p:cNvPr id="133" name="Rectangle: Rounded Corners 132">
                <a:extLst>
                  <a:ext uri="{FF2B5EF4-FFF2-40B4-BE49-F238E27FC236}">
                    <a16:creationId xmlns:a16="http://schemas.microsoft.com/office/drawing/2014/main" id="{9EE0A613-57AB-92B0-7820-BE77B7200DF4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0693" cy="92528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accent3"/>
                    </a:solidFill>
                  </a:rPr>
                  <a:t>Introduction </a:t>
                </a:r>
              </a:p>
            </p:txBody>
          </p:sp>
          <p:sp>
            <p:nvSpPr>
              <p:cNvPr id="134" name="Rectangle: Rounded Corners 133">
                <a:extLst>
                  <a:ext uri="{FF2B5EF4-FFF2-40B4-BE49-F238E27FC236}">
                    <a16:creationId xmlns:a16="http://schemas.microsoft.com/office/drawing/2014/main" id="{105A68C8-FE75-2DA9-DE3D-0E4A562EB09C}"/>
                  </a:ext>
                </a:extLst>
              </p:cNvPr>
              <p:cNvSpPr/>
              <p:nvPr/>
            </p:nvSpPr>
            <p:spPr>
              <a:xfrm>
                <a:off x="3321513" y="213780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1</a:t>
                </a:r>
              </a:p>
            </p:txBody>
          </p:sp>
        </p:grp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C2F9A7AF-B75A-3153-6453-464A11B83AFF}"/>
                </a:ext>
              </a:extLst>
            </p:cNvPr>
            <p:cNvGrpSpPr/>
            <p:nvPr/>
          </p:nvGrpSpPr>
          <p:grpSpPr>
            <a:xfrm>
              <a:off x="590435" y="1414181"/>
              <a:ext cx="1846567" cy="635299"/>
              <a:chOff x="1212682" y="2035629"/>
              <a:chExt cx="3270688" cy="925285"/>
            </a:xfrm>
            <a:solidFill>
              <a:schemeClr val="bg1"/>
            </a:solidFill>
          </p:grpSpPr>
          <p:sp>
            <p:nvSpPr>
              <p:cNvPr id="131" name="Rectangle: Rounded Corners 130">
                <a:extLst>
                  <a:ext uri="{FF2B5EF4-FFF2-40B4-BE49-F238E27FC236}">
                    <a16:creationId xmlns:a16="http://schemas.microsoft.com/office/drawing/2014/main" id="{2D924227-8124-41CF-A922-C2E7A3DF9DDE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0688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Eligibility</a:t>
                </a:r>
              </a:p>
            </p:txBody>
          </p:sp>
          <p:sp>
            <p:nvSpPr>
              <p:cNvPr id="132" name="Rectangle: Rounded Corners 131">
                <a:extLst>
                  <a:ext uri="{FF2B5EF4-FFF2-40B4-BE49-F238E27FC236}">
                    <a16:creationId xmlns:a16="http://schemas.microsoft.com/office/drawing/2014/main" id="{012BF3F1-AA94-DDEC-4AA8-CD42E6AD87BD}"/>
                  </a:ext>
                </a:extLst>
              </p:cNvPr>
              <p:cNvSpPr/>
              <p:nvPr/>
            </p:nvSpPr>
            <p:spPr>
              <a:xfrm>
                <a:off x="3321511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2</a:t>
                </a:r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29A94365-BB5B-C8D2-DC04-EADFDBF2CAE0}"/>
                </a:ext>
              </a:extLst>
            </p:cNvPr>
            <p:cNvGrpSpPr/>
            <p:nvPr/>
          </p:nvGrpSpPr>
          <p:grpSpPr>
            <a:xfrm>
              <a:off x="579547" y="2226536"/>
              <a:ext cx="1857455" cy="635299"/>
              <a:chOff x="1212682" y="2035629"/>
              <a:chExt cx="3277876" cy="925285"/>
            </a:xfrm>
            <a:solidFill>
              <a:schemeClr val="bg1"/>
            </a:solidFill>
          </p:grpSpPr>
          <p:sp>
            <p:nvSpPr>
              <p:cNvPr id="129" name="Rectangle: Rounded Corners 128">
                <a:extLst>
                  <a:ext uri="{FF2B5EF4-FFF2-40B4-BE49-F238E27FC236}">
                    <a16:creationId xmlns:a16="http://schemas.microsoft.com/office/drawing/2014/main" id="{3FA0781E-14C5-F914-5099-F749DF14DB7E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77876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 dirty="0">
                    <a:solidFill>
                      <a:srgbClr val="327B0F"/>
                    </a:solidFill>
                  </a:rPr>
                  <a:t>Key Features</a:t>
                </a:r>
              </a:p>
            </p:txBody>
          </p:sp>
          <p:sp>
            <p:nvSpPr>
              <p:cNvPr id="130" name="Rectangle: Rounded Corners 129">
                <a:extLst>
                  <a:ext uri="{FF2B5EF4-FFF2-40B4-BE49-F238E27FC236}">
                    <a16:creationId xmlns:a16="http://schemas.microsoft.com/office/drawing/2014/main" id="{8E7E9DD5-36A3-607D-2B3E-00D6C6E45FF0}"/>
                  </a:ext>
                </a:extLst>
              </p:cNvPr>
              <p:cNvSpPr/>
              <p:nvPr/>
            </p:nvSpPr>
            <p:spPr>
              <a:xfrm>
                <a:off x="3329338" y="2198450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3</a:t>
                </a:r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F37D216F-21A3-47EA-09C5-9F704875411D}"/>
                </a:ext>
              </a:extLst>
            </p:cNvPr>
            <p:cNvGrpSpPr/>
            <p:nvPr/>
          </p:nvGrpSpPr>
          <p:grpSpPr>
            <a:xfrm>
              <a:off x="579536" y="3038892"/>
              <a:ext cx="1857456" cy="635299"/>
              <a:chOff x="1212684" y="2035629"/>
              <a:chExt cx="3277864" cy="925285"/>
            </a:xfrm>
            <a:solidFill>
              <a:schemeClr val="bg1"/>
            </a:solidFill>
          </p:grpSpPr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id="{8F699A03-733D-B0C6-29F0-9B7A717BDD73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77864" cy="925285"/>
              </a:xfrm>
              <a:prstGeom prst="roundRect">
                <a:avLst/>
              </a:prstGeom>
              <a:solidFill>
                <a:srgbClr val="327B0F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chemeClr val="bg1"/>
                    </a:solidFill>
                  </a:rPr>
                  <a:t>Application </a:t>
                </a:r>
              </a:p>
              <a:p>
                <a:r>
                  <a:rPr lang="en-GB" sz="1200" b="1">
                    <a:solidFill>
                      <a:schemeClr val="bg1"/>
                    </a:solidFill>
                  </a:rPr>
                  <a:t>Process</a:t>
                </a:r>
              </a:p>
            </p:txBody>
          </p:sp>
          <p:sp>
            <p:nvSpPr>
              <p:cNvPr id="128" name="Rectangle: Rounded Corners 127">
                <a:extLst>
                  <a:ext uri="{FF2B5EF4-FFF2-40B4-BE49-F238E27FC236}">
                    <a16:creationId xmlns:a16="http://schemas.microsoft.com/office/drawing/2014/main" id="{53F2A1D1-6531-8909-DB72-19FA85D59A55}"/>
                  </a:ext>
                </a:extLst>
              </p:cNvPr>
              <p:cNvSpPr/>
              <p:nvPr/>
            </p:nvSpPr>
            <p:spPr>
              <a:xfrm>
                <a:off x="3329347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rgbClr val="327B0F"/>
                    </a:solidFill>
                  </a:rPr>
                  <a:t>4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189F619F-34E6-8F19-06BE-38F62B7A5DA6}"/>
                </a:ext>
              </a:extLst>
            </p:cNvPr>
            <p:cNvGrpSpPr/>
            <p:nvPr/>
          </p:nvGrpSpPr>
          <p:grpSpPr>
            <a:xfrm>
              <a:off x="579536" y="3851247"/>
              <a:ext cx="1854582" cy="635299"/>
              <a:chOff x="1212685" y="2035629"/>
              <a:chExt cx="3272799" cy="925285"/>
            </a:xfrm>
            <a:solidFill>
              <a:schemeClr val="bg1"/>
            </a:solidFill>
          </p:grpSpPr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id="{CA09B454-9951-B8D6-DD98-6D6AE721CA16}"/>
                  </a:ext>
                </a:extLst>
              </p:cNvPr>
              <p:cNvSpPr/>
              <p:nvPr/>
            </p:nvSpPr>
            <p:spPr>
              <a:xfrm>
                <a:off x="1212685" y="2035629"/>
                <a:ext cx="3272799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Assessment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Criteria</a:t>
                </a:r>
              </a:p>
            </p:txBody>
          </p:sp>
          <p:sp>
            <p:nvSpPr>
              <p:cNvPr id="126" name="Rectangle: Rounded Corners 125">
                <a:extLst>
                  <a:ext uri="{FF2B5EF4-FFF2-40B4-BE49-F238E27FC236}">
                    <a16:creationId xmlns:a16="http://schemas.microsoft.com/office/drawing/2014/main" id="{907AABBB-A5B0-1219-3C26-01C288869894}"/>
                  </a:ext>
                </a:extLst>
              </p:cNvPr>
              <p:cNvSpPr/>
              <p:nvPr/>
            </p:nvSpPr>
            <p:spPr>
              <a:xfrm>
                <a:off x="3329352" y="219027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5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102D525B-E2A4-9678-7B75-0A55631DFE73}"/>
                </a:ext>
              </a:extLst>
            </p:cNvPr>
            <p:cNvGrpSpPr/>
            <p:nvPr/>
          </p:nvGrpSpPr>
          <p:grpSpPr>
            <a:xfrm>
              <a:off x="590426" y="4663602"/>
              <a:ext cx="1854582" cy="635299"/>
              <a:chOff x="1212682" y="2035629"/>
              <a:chExt cx="3284882" cy="925285"/>
            </a:xfrm>
            <a:solidFill>
              <a:schemeClr val="bg1"/>
            </a:solidFill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78BFC48C-17E9-16E9-86E5-C38DE4CBAAB8}"/>
                  </a:ext>
                </a:extLst>
              </p:cNvPr>
              <p:cNvSpPr/>
              <p:nvPr/>
            </p:nvSpPr>
            <p:spPr>
              <a:xfrm>
                <a:off x="1212682" y="2035629"/>
                <a:ext cx="3284882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Delivery</a:t>
                </a:r>
              </a:p>
            </p:txBody>
          </p:sp>
          <p:sp>
            <p:nvSpPr>
              <p:cNvPr id="124" name="Rectangle: Rounded Corners 123">
                <a:extLst>
                  <a:ext uri="{FF2B5EF4-FFF2-40B4-BE49-F238E27FC236}">
                    <a16:creationId xmlns:a16="http://schemas.microsoft.com/office/drawing/2014/main" id="{919FA334-15B7-CCA7-B573-176F32DFE4F8}"/>
                  </a:ext>
                </a:extLst>
              </p:cNvPr>
              <p:cNvSpPr/>
              <p:nvPr/>
            </p:nvSpPr>
            <p:spPr>
              <a:xfrm>
                <a:off x="3317875" y="2167434"/>
                <a:ext cx="988158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6</a:t>
                </a:r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520C6525-D401-87B4-29BD-73DCB4EA6E78}"/>
                </a:ext>
              </a:extLst>
            </p:cNvPr>
            <p:cNvGrpSpPr/>
            <p:nvPr/>
          </p:nvGrpSpPr>
          <p:grpSpPr>
            <a:xfrm>
              <a:off x="590427" y="5475957"/>
              <a:ext cx="1854582" cy="635299"/>
              <a:chOff x="1212684" y="2035629"/>
              <a:chExt cx="3284881" cy="925285"/>
            </a:xfrm>
            <a:solidFill>
              <a:schemeClr val="bg1"/>
            </a:solidFill>
          </p:grpSpPr>
          <p:sp>
            <p:nvSpPr>
              <p:cNvPr id="121" name="Rectangle: Rounded Corners 120">
                <a:extLst>
                  <a:ext uri="{FF2B5EF4-FFF2-40B4-BE49-F238E27FC236}">
                    <a16:creationId xmlns:a16="http://schemas.microsoft.com/office/drawing/2014/main" id="{BBFD6593-3044-D0D8-1789-AB61D565C585}"/>
                  </a:ext>
                </a:extLst>
              </p:cNvPr>
              <p:cNvSpPr/>
              <p:nvPr/>
            </p:nvSpPr>
            <p:spPr>
              <a:xfrm>
                <a:off x="1212684" y="2035629"/>
                <a:ext cx="3284881" cy="925285"/>
              </a:xfrm>
              <a:prstGeom prst="roundRect">
                <a:avLst/>
              </a:prstGeom>
              <a:grpFill/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GB" sz="1200" b="1">
                    <a:solidFill>
                      <a:srgbClr val="327B0F"/>
                    </a:solidFill>
                  </a:rPr>
                  <a:t>Recap &amp;</a:t>
                </a:r>
              </a:p>
              <a:p>
                <a:r>
                  <a:rPr lang="en-GB" sz="1200" b="1">
                    <a:solidFill>
                      <a:srgbClr val="327B0F"/>
                    </a:solidFill>
                  </a:rPr>
                  <a:t>Considerations</a:t>
                </a:r>
              </a:p>
            </p:txBody>
          </p:sp>
          <p:sp>
            <p:nvSpPr>
              <p:cNvPr id="122" name="Rectangle: Rounded Corners 121">
                <a:extLst>
                  <a:ext uri="{FF2B5EF4-FFF2-40B4-BE49-F238E27FC236}">
                    <a16:creationId xmlns:a16="http://schemas.microsoft.com/office/drawing/2014/main" id="{F31854EC-1563-297B-EF17-15A9DF067713}"/>
                  </a:ext>
                </a:extLst>
              </p:cNvPr>
              <p:cNvSpPr/>
              <p:nvPr/>
            </p:nvSpPr>
            <p:spPr>
              <a:xfrm>
                <a:off x="3317872" y="2190274"/>
                <a:ext cx="988157" cy="6551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327B0F">
                    <a:alpha val="35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>
                    <a:solidFill>
                      <a:schemeClr val="accent3"/>
                    </a:solidFill>
                  </a:rPr>
                  <a:t>7</a:t>
                </a:r>
              </a:p>
            </p:txBody>
          </p:sp>
        </p:grp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A94938A1-426E-6C14-65FA-D9728A7A7824}"/>
                </a:ext>
              </a:extLst>
            </p:cNvPr>
            <p:cNvCxnSpPr>
              <a:cxnSpLocks/>
            </p:cNvCxnSpPr>
            <p:nvPr/>
          </p:nvCxnSpPr>
          <p:spPr>
            <a:xfrm>
              <a:off x="441834" y="843546"/>
              <a:ext cx="0" cy="4950060"/>
            </a:xfrm>
            <a:prstGeom prst="line">
              <a:avLst/>
            </a:prstGeom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C45A85D1-586B-3BCF-1975-666E45BEE559}"/>
                </a:ext>
              </a:extLst>
            </p:cNvPr>
            <p:cNvSpPr/>
            <p:nvPr/>
          </p:nvSpPr>
          <p:spPr>
            <a:xfrm>
              <a:off x="371078" y="84354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47C64097-12AF-187C-35BA-D443AD2BA762}"/>
                </a:ext>
              </a:extLst>
            </p:cNvPr>
            <p:cNvSpPr/>
            <p:nvPr/>
          </p:nvSpPr>
          <p:spPr>
            <a:xfrm>
              <a:off x="371078" y="5725193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D452DD1-1142-1381-0AA7-D2FCF4751240}"/>
                </a:ext>
              </a:extLst>
            </p:cNvPr>
            <p:cNvSpPr/>
            <p:nvPr/>
          </p:nvSpPr>
          <p:spPr>
            <a:xfrm>
              <a:off x="371078" y="166341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B006D11C-8496-91F0-720E-936F5ADDA657}"/>
                </a:ext>
              </a:extLst>
            </p:cNvPr>
            <p:cNvSpPr/>
            <p:nvPr/>
          </p:nvSpPr>
          <p:spPr>
            <a:xfrm>
              <a:off x="371078" y="2474071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D01D0D5A-AEC9-700A-635E-EE40295B3791}"/>
                </a:ext>
              </a:extLst>
            </p:cNvPr>
            <p:cNvSpPr/>
            <p:nvPr/>
          </p:nvSpPr>
          <p:spPr>
            <a:xfrm>
              <a:off x="371078" y="3284726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0C6B374D-3DC8-A1B7-9CC9-F3C48AF19054}"/>
                </a:ext>
              </a:extLst>
            </p:cNvPr>
            <p:cNvSpPr/>
            <p:nvPr/>
          </p:nvSpPr>
          <p:spPr>
            <a:xfrm>
              <a:off x="371077" y="4100482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C6404B49-0F45-AA8F-BD6A-A603150F0FB2}"/>
                </a:ext>
              </a:extLst>
            </p:cNvPr>
            <p:cNvSpPr/>
            <p:nvPr/>
          </p:nvSpPr>
          <p:spPr>
            <a:xfrm>
              <a:off x="371077" y="4916238"/>
              <a:ext cx="141511" cy="136826"/>
            </a:xfrm>
            <a:prstGeom prst="ellipse">
              <a:avLst/>
            </a:prstGeom>
            <a:solidFill>
              <a:srgbClr val="327B0F"/>
            </a:solidFill>
            <a:ln>
              <a:solidFill>
                <a:srgbClr val="327B0F">
                  <a:alpha val="35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  <p:grpSp>
        <p:nvGrpSpPr>
          <p:cNvPr id="55" name="Group 54" descr="Step 6:&#10;Successful applicants invited to apply for Gateway 2&#10;&#10;Step 7:&#10;Applicant submits Gateway 2 applications.&#10;&#10;Step 8:&#10;Full technical assessment.&#10;&#10;Step 9:&#10;Successful applicants issued with Grant Offer Letter&#10;&#10;Step 10:&#10;Project commences.">
            <a:extLst>
              <a:ext uri="{FF2B5EF4-FFF2-40B4-BE49-F238E27FC236}">
                <a16:creationId xmlns:a16="http://schemas.microsoft.com/office/drawing/2014/main" id="{70B454FE-6932-7E27-5F5C-4277D46E28C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596170" y="671976"/>
            <a:ext cx="7209815" cy="4865404"/>
            <a:chOff x="3205714" y="1722423"/>
            <a:chExt cx="7209815" cy="4865404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21D70FB-A9FC-F1E7-46E6-0D9A053D2A74}"/>
                </a:ext>
              </a:extLst>
            </p:cNvPr>
            <p:cNvSpPr txBox="1"/>
            <p:nvPr/>
          </p:nvSpPr>
          <p:spPr>
            <a:xfrm>
              <a:off x="5762942" y="1754904"/>
              <a:ext cx="1819908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800" b="1" dirty="0">
                  <a:solidFill>
                    <a:srgbClr val="000000"/>
                  </a:solidFill>
                </a:rPr>
                <a:t>Step 8: </a:t>
              </a:r>
            </a:p>
            <a:p>
              <a:pPr algn="ctr"/>
              <a:r>
                <a:rPr lang="en-GB" sz="1800" dirty="0">
                  <a:solidFill>
                    <a:srgbClr val="000000"/>
                  </a:solidFill>
                </a:rPr>
                <a:t>Full technical assessment.</a:t>
              </a: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3FD0DA44-066C-CB7B-44A4-281CC3F0876E}"/>
                </a:ext>
              </a:extLst>
            </p:cNvPr>
            <p:cNvGrpSpPr/>
            <p:nvPr/>
          </p:nvGrpSpPr>
          <p:grpSpPr>
            <a:xfrm>
              <a:off x="3205714" y="1722423"/>
              <a:ext cx="7209815" cy="4865404"/>
              <a:chOff x="3205714" y="1722423"/>
              <a:chExt cx="7209815" cy="4865404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D42AEAF4-E4C4-BF22-6110-B83662B4B6B7}"/>
                  </a:ext>
                </a:extLst>
              </p:cNvPr>
              <p:cNvGrpSpPr/>
              <p:nvPr/>
            </p:nvGrpSpPr>
            <p:grpSpPr>
              <a:xfrm>
                <a:off x="3205714" y="1722423"/>
                <a:ext cx="7209815" cy="4029132"/>
                <a:chOff x="3205714" y="1722423"/>
                <a:chExt cx="7209815" cy="4029132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79A7F28C-05F0-DF62-3F97-90B7E4206183}"/>
                    </a:ext>
                  </a:extLst>
                </p:cNvPr>
                <p:cNvGrpSpPr/>
                <p:nvPr/>
              </p:nvGrpSpPr>
              <p:grpSpPr>
                <a:xfrm>
                  <a:off x="3205714" y="1722423"/>
                  <a:ext cx="2224259" cy="2771740"/>
                  <a:chOff x="3205714" y="1722423"/>
                  <a:chExt cx="2224259" cy="2771740"/>
                </a:xfrm>
              </p:grpSpPr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9B696714-CABB-C58F-72CF-9B707BF3E471}"/>
                      </a:ext>
                    </a:extLst>
                  </p:cNvPr>
                  <p:cNvGrpSpPr/>
                  <p:nvPr/>
                </p:nvGrpSpPr>
                <p:grpSpPr>
                  <a:xfrm>
                    <a:off x="3205714" y="1722423"/>
                    <a:ext cx="2224259" cy="2771740"/>
                    <a:chOff x="2770627" y="1748832"/>
                    <a:chExt cx="2224259" cy="2771740"/>
                  </a:xfrm>
                </p:grpSpPr>
                <p:grpSp>
                  <p:nvGrpSpPr>
                    <p:cNvPr id="46" name="Group 45">
                      <a:extLst>
                        <a:ext uri="{FF2B5EF4-FFF2-40B4-BE49-F238E27FC236}">
                          <a16:creationId xmlns:a16="http://schemas.microsoft.com/office/drawing/2014/main" id="{EF5158AE-A35A-B466-D0C7-B81D705E919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561632" y="3037218"/>
                      <a:ext cx="642251" cy="1483354"/>
                      <a:chOff x="3561632" y="3037218"/>
                      <a:chExt cx="642251" cy="1483354"/>
                    </a:xfrm>
                  </p:grpSpPr>
                  <p:sp>
                    <p:nvSpPr>
                      <p:cNvPr id="39" name="Oval 38">
                        <a:extLst>
                          <a:ext uri="{FF2B5EF4-FFF2-40B4-BE49-F238E27FC236}">
                            <a16:creationId xmlns:a16="http://schemas.microsoft.com/office/drawing/2014/main" id="{7BCE7471-383E-EFE1-B27D-F8BEDE25AFE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561632" y="3885273"/>
                        <a:ext cx="642251" cy="635299"/>
                      </a:xfrm>
                      <a:prstGeom prst="ellipse">
                        <a:avLst/>
                      </a:prstGeom>
                      <a:solidFill>
                        <a:srgbClr val="327B0F"/>
                      </a:solidFill>
                      <a:ln>
                        <a:solidFill>
                          <a:srgbClr val="327B0F"/>
                        </a:solidFill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cxnSp>
                    <p:nvCxnSpPr>
                      <p:cNvPr id="43" name="Straight Arrow Connector 42">
                        <a:extLst>
                          <a:ext uri="{FF2B5EF4-FFF2-40B4-BE49-F238E27FC236}">
                            <a16:creationId xmlns:a16="http://schemas.microsoft.com/office/drawing/2014/main" id="{E90D8F1A-5EFE-66BA-7A75-83C8172A8436}"/>
                          </a:ext>
                        </a:extLst>
                      </p:cNvPr>
                      <p:cNvCxnSpPr>
                        <a:stCxn id="39" idx="0"/>
                      </p:cNvCxnSpPr>
                      <p:nvPr/>
                    </p:nvCxnSpPr>
                    <p:spPr>
                      <a:xfrm flipV="1">
                        <a:off x="3882758" y="3037218"/>
                        <a:ext cx="5446" cy="848055"/>
                      </a:xfrm>
                      <a:prstGeom prst="straightConnector1">
                        <a:avLst/>
                      </a:prstGeom>
                      <a:ln>
                        <a:solidFill>
                          <a:srgbClr val="327B0F"/>
                        </a:solidFill>
                        <a:tailEnd type="triangle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45" name="TextBox 44">
                      <a:extLst>
                        <a:ext uri="{FF2B5EF4-FFF2-40B4-BE49-F238E27FC236}">
                          <a16:creationId xmlns:a16="http://schemas.microsoft.com/office/drawing/2014/main" id="{6B7757E8-1C72-25FD-C52B-89E8F0862FE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770627" y="1748832"/>
                      <a:ext cx="2224259" cy="1200329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000000"/>
                          </a:solidFill>
                        </a:rPr>
                        <a:t>Step 6: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rgbClr val="000000"/>
                          </a:solidFill>
                        </a:rPr>
                        <a:t>Successful applicants invited to apply for Gateway 2</a:t>
                      </a:r>
                      <a:endParaRPr lang="en-GB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84" name="Oval 83">
                    <a:extLst>
                      <a:ext uri="{FF2B5EF4-FFF2-40B4-BE49-F238E27FC236}">
                        <a16:creationId xmlns:a16="http://schemas.microsoft.com/office/drawing/2014/main" id="{F8951576-45F5-067D-D521-F77F2D69B3CD}"/>
                      </a:ext>
                    </a:extLst>
                  </p:cNvPr>
                  <p:cNvSpPr/>
                  <p:nvPr/>
                </p:nvSpPr>
                <p:spPr>
                  <a:xfrm>
                    <a:off x="4125690" y="3978749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solidFill>
                        <a:srgbClr val="327B0F"/>
                      </a:solidFill>
                    </a:endParaRPr>
                  </a:p>
                </p:txBody>
              </p:sp>
            </p:grpSp>
            <p:grpSp>
              <p:nvGrpSpPr>
                <p:cNvPr id="87" name="Group 86">
                  <a:extLst>
                    <a:ext uri="{FF2B5EF4-FFF2-40B4-BE49-F238E27FC236}">
                      <a16:creationId xmlns:a16="http://schemas.microsoft.com/office/drawing/2014/main" id="{43BDF50D-8DB6-6B8B-722E-22D3970A927D}"/>
                    </a:ext>
                  </a:extLst>
                </p:cNvPr>
                <p:cNvGrpSpPr/>
                <p:nvPr/>
              </p:nvGrpSpPr>
              <p:grpSpPr>
                <a:xfrm>
                  <a:off x="4512425" y="3890116"/>
                  <a:ext cx="2047386" cy="1861439"/>
                  <a:chOff x="5310615" y="3922532"/>
                  <a:chExt cx="2047386" cy="1861439"/>
                </a:xfrm>
              </p:grpSpPr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38151443-218B-719E-3954-AB4798F0333E}"/>
                      </a:ext>
                    </a:extLst>
                  </p:cNvPr>
                  <p:cNvGrpSpPr/>
                  <p:nvPr/>
                </p:nvGrpSpPr>
                <p:grpSpPr>
                  <a:xfrm>
                    <a:off x="5310615" y="3922532"/>
                    <a:ext cx="2047386" cy="1861439"/>
                    <a:chOff x="3827359" y="3860995"/>
                    <a:chExt cx="2047386" cy="1861439"/>
                  </a:xfrm>
                </p:grpSpPr>
                <p:grpSp>
                  <p:nvGrpSpPr>
                    <p:cNvPr id="47" name="Group 46">
                      <a:extLst>
                        <a:ext uri="{FF2B5EF4-FFF2-40B4-BE49-F238E27FC236}">
                          <a16:creationId xmlns:a16="http://schemas.microsoft.com/office/drawing/2014/main" id="{C9FF87EC-BC20-56E1-372F-29EDF799814D}"/>
                        </a:ext>
                      </a:extLst>
                    </p:cNvPr>
                    <p:cNvGrpSpPr/>
                    <p:nvPr/>
                  </p:nvGrpSpPr>
                  <p:grpSpPr>
                    <a:xfrm rot="10800000">
                      <a:off x="4554402" y="3860995"/>
                      <a:ext cx="642251" cy="1483354"/>
                      <a:chOff x="3561632" y="3037218"/>
                      <a:chExt cx="642251" cy="1483354"/>
                    </a:xfrm>
                  </p:grpSpPr>
                  <p:sp>
                    <p:nvSpPr>
                      <p:cNvPr id="48" name="Oval 47">
                        <a:extLst>
                          <a:ext uri="{FF2B5EF4-FFF2-40B4-BE49-F238E27FC236}">
                            <a16:creationId xmlns:a16="http://schemas.microsoft.com/office/drawing/2014/main" id="{CD2B94AE-7C90-B146-3AE3-AAB05F048D4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561632" y="3885273"/>
                        <a:ext cx="642251" cy="635299"/>
                      </a:xfrm>
                      <a:prstGeom prst="ellipse">
                        <a:avLst/>
                      </a:prstGeom>
                      <a:solidFill>
                        <a:srgbClr val="327B0F"/>
                      </a:solidFill>
                      <a:ln>
                        <a:solidFill>
                          <a:srgbClr val="327B0F"/>
                        </a:solidFill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cxnSp>
                    <p:nvCxnSpPr>
                      <p:cNvPr id="49" name="Straight Arrow Connector 48">
                        <a:extLst>
                          <a:ext uri="{FF2B5EF4-FFF2-40B4-BE49-F238E27FC236}">
                            <a16:creationId xmlns:a16="http://schemas.microsoft.com/office/drawing/2014/main" id="{2D4F5830-E36E-021F-AE57-48DAE842CAED}"/>
                          </a:ext>
                        </a:extLst>
                      </p:cNvPr>
                      <p:cNvCxnSpPr>
                        <a:stCxn id="48" idx="0"/>
                      </p:cNvCxnSpPr>
                      <p:nvPr/>
                    </p:nvCxnSpPr>
                    <p:spPr>
                      <a:xfrm flipV="1">
                        <a:off x="3882758" y="3037218"/>
                        <a:ext cx="5446" cy="848055"/>
                      </a:xfrm>
                      <a:prstGeom prst="straightConnector1">
                        <a:avLst/>
                      </a:prstGeom>
                      <a:solidFill>
                        <a:srgbClr val="327B0F"/>
                      </a:solidFill>
                      <a:ln>
                        <a:solidFill>
                          <a:srgbClr val="327B0F"/>
                        </a:solidFill>
                        <a:tailEnd type="triangle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1" name="TextBox 50">
                      <a:extLst>
                        <a:ext uri="{FF2B5EF4-FFF2-40B4-BE49-F238E27FC236}">
                          <a16:creationId xmlns:a16="http://schemas.microsoft.com/office/drawing/2014/main" id="{13ABF665-E515-4E06-A58E-176CCC14C62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827359" y="5383880"/>
                      <a:ext cx="2047386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endParaRPr lang="en-GB" sz="16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85" name="Oval 84">
                    <a:extLst>
                      <a:ext uri="{FF2B5EF4-FFF2-40B4-BE49-F238E27FC236}">
                        <a16:creationId xmlns:a16="http://schemas.microsoft.com/office/drawing/2014/main" id="{F1BB7D8B-1149-ECFC-FC42-A0AA68A52A7F}"/>
                      </a:ext>
                    </a:extLst>
                  </p:cNvPr>
                  <p:cNvSpPr/>
                  <p:nvPr/>
                </p:nvSpPr>
                <p:spPr>
                  <a:xfrm>
                    <a:off x="6168640" y="4041992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solidFill>
                        <a:srgbClr val="327B0F"/>
                      </a:solidFill>
                    </a:endParaRPr>
                  </a:p>
                </p:txBody>
              </p:sp>
            </p:grpSp>
            <p:grpSp>
              <p:nvGrpSpPr>
                <p:cNvPr id="90" name="Group 89">
                  <a:extLst>
                    <a:ext uri="{FF2B5EF4-FFF2-40B4-BE49-F238E27FC236}">
                      <a16:creationId xmlns:a16="http://schemas.microsoft.com/office/drawing/2014/main" id="{6EC67816-7631-56EC-0D74-E028340D3E46}"/>
                    </a:ext>
                  </a:extLst>
                </p:cNvPr>
                <p:cNvGrpSpPr/>
                <p:nvPr/>
              </p:nvGrpSpPr>
              <p:grpSpPr>
                <a:xfrm>
                  <a:off x="6399771" y="3018748"/>
                  <a:ext cx="642251" cy="1483354"/>
                  <a:chOff x="6399771" y="3018748"/>
                  <a:chExt cx="642251" cy="1483354"/>
                </a:xfrm>
              </p:grpSpPr>
              <p:grpSp>
                <p:nvGrpSpPr>
                  <p:cNvPr id="52" name="Group 51">
                    <a:extLst>
                      <a:ext uri="{FF2B5EF4-FFF2-40B4-BE49-F238E27FC236}">
                        <a16:creationId xmlns:a16="http://schemas.microsoft.com/office/drawing/2014/main" id="{DF9CD68A-7D71-2596-949B-C571C9F49BDB}"/>
                      </a:ext>
                    </a:extLst>
                  </p:cNvPr>
                  <p:cNvGrpSpPr/>
                  <p:nvPr/>
                </p:nvGrpSpPr>
                <p:grpSpPr>
                  <a:xfrm>
                    <a:off x="6399771" y="3018748"/>
                    <a:ext cx="642251" cy="1483354"/>
                    <a:chOff x="3561632" y="3037218"/>
                    <a:chExt cx="642251" cy="1483354"/>
                  </a:xfrm>
                </p:grpSpPr>
                <p:sp>
                  <p:nvSpPr>
                    <p:cNvPr id="53" name="Oval 52">
                      <a:extLst>
                        <a:ext uri="{FF2B5EF4-FFF2-40B4-BE49-F238E27FC236}">
                          <a16:creationId xmlns:a16="http://schemas.microsoft.com/office/drawing/2014/main" id="{2EFE9993-7393-FC97-0EAB-E434F857F5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1632" y="3885273"/>
                      <a:ext cx="642251" cy="635299"/>
                    </a:xfrm>
                    <a:prstGeom prst="ellipse">
                      <a:avLst/>
                    </a:prstGeom>
                    <a:solidFill>
                      <a:srgbClr val="327B0F"/>
                    </a:solidFill>
                    <a:ln>
                      <a:solidFill>
                        <a:srgbClr val="327B0F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54" name="Straight Arrow Connector 53">
                      <a:extLst>
                        <a:ext uri="{FF2B5EF4-FFF2-40B4-BE49-F238E27FC236}">
                          <a16:creationId xmlns:a16="http://schemas.microsoft.com/office/drawing/2014/main" id="{F3645B12-EEC6-5BA8-AF8F-7D4269E77E44}"/>
                        </a:ext>
                      </a:extLst>
                    </p:cNvPr>
                    <p:cNvCxnSpPr>
                      <a:stCxn id="53" idx="0"/>
                    </p:cNvCxnSpPr>
                    <p:nvPr/>
                  </p:nvCxnSpPr>
                  <p:spPr>
                    <a:xfrm flipV="1">
                      <a:off x="3882758" y="3037218"/>
                      <a:ext cx="5446" cy="848055"/>
                    </a:xfrm>
                    <a:prstGeom prst="straightConnector1">
                      <a:avLst/>
                    </a:prstGeom>
                    <a:solidFill>
                      <a:srgbClr val="327B0F"/>
                    </a:solidFill>
                    <a:ln>
                      <a:solidFill>
                        <a:srgbClr val="327B0F"/>
                      </a:solidFill>
                      <a:tailEnd type="triangle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8" name="Oval 87">
                    <a:extLst>
                      <a:ext uri="{FF2B5EF4-FFF2-40B4-BE49-F238E27FC236}">
                        <a16:creationId xmlns:a16="http://schemas.microsoft.com/office/drawing/2014/main" id="{EF6A6E7C-EF8E-8778-0796-A9B3A8267EC0}"/>
                      </a:ext>
                    </a:extLst>
                  </p:cNvPr>
                  <p:cNvSpPr/>
                  <p:nvPr/>
                </p:nvSpPr>
                <p:spPr>
                  <a:xfrm>
                    <a:off x="6529607" y="3998448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solidFill>
                        <a:srgbClr val="327B0F"/>
                      </a:solidFill>
                    </a:endParaRPr>
                  </a:p>
                </p:txBody>
              </p:sp>
            </p:grpSp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F9943652-763B-9642-2BEA-2460C6F28B97}"/>
                    </a:ext>
                  </a:extLst>
                </p:cNvPr>
                <p:cNvGrpSpPr/>
                <p:nvPr/>
              </p:nvGrpSpPr>
              <p:grpSpPr>
                <a:xfrm>
                  <a:off x="7566681" y="3891876"/>
                  <a:ext cx="642251" cy="1483354"/>
                  <a:chOff x="7566681" y="3913648"/>
                  <a:chExt cx="642251" cy="1483354"/>
                </a:xfrm>
              </p:grpSpPr>
              <p:grpSp>
                <p:nvGrpSpPr>
                  <p:cNvPr id="58" name="Group 57">
                    <a:extLst>
                      <a:ext uri="{FF2B5EF4-FFF2-40B4-BE49-F238E27FC236}">
                        <a16:creationId xmlns:a16="http://schemas.microsoft.com/office/drawing/2014/main" id="{3260D23C-EBA0-899E-E7B2-DC22FA790090}"/>
                      </a:ext>
                    </a:extLst>
                  </p:cNvPr>
                  <p:cNvGrpSpPr/>
                  <p:nvPr/>
                </p:nvGrpSpPr>
                <p:grpSpPr>
                  <a:xfrm rot="10800000">
                    <a:off x="7566681" y="3913648"/>
                    <a:ext cx="642251" cy="1483354"/>
                    <a:chOff x="3561632" y="3037218"/>
                    <a:chExt cx="642251" cy="1483354"/>
                  </a:xfrm>
                </p:grpSpPr>
                <p:sp>
                  <p:nvSpPr>
                    <p:cNvPr id="59" name="Oval 58">
                      <a:extLst>
                        <a:ext uri="{FF2B5EF4-FFF2-40B4-BE49-F238E27FC236}">
                          <a16:creationId xmlns:a16="http://schemas.microsoft.com/office/drawing/2014/main" id="{7B934215-7732-940C-543F-94673B6BBA2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61632" y="3885273"/>
                      <a:ext cx="642251" cy="635299"/>
                    </a:xfrm>
                    <a:prstGeom prst="ellipse">
                      <a:avLst/>
                    </a:prstGeom>
                    <a:solidFill>
                      <a:srgbClr val="327B0F"/>
                    </a:solidFill>
                    <a:ln>
                      <a:solidFill>
                        <a:srgbClr val="327B0F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60" name="Straight Arrow Connector 59">
                      <a:extLst>
                        <a:ext uri="{FF2B5EF4-FFF2-40B4-BE49-F238E27FC236}">
                          <a16:creationId xmlns:a16="http://schemas.microsoft.com/office/drawing/2014/main" id="{09BDE25A-138E-FD25-0555-E604285E2F31}"/>
                        </a:ext>
                      </a:extLst>
                    </p:cNvPr>
                    <p:cNvCxnSpPr>
                      <a:stCxn id="59" idx="0"/>
                    </p:cNvCxnSpPr>
                    <p:nvPr/>
                  </p:nvCxnSpPr>
                  <p:spPr>
                    <a:xfrm flipV="1">
                      <a:off x="3882758" y="3037218"/>
                      <a:ext cx="5446" cy="848055"/>
                    </a:xfrm>
                    <a:prstGeom prst="straightConnector1">
                      <a:avLst/>
                    </a:prstGeom>
                    <a:solidFill>
                      <a:srgbClr val="327B0F"/>
                    </a:solidFill>
                    <a:ln>
                      <a:solidFill>
                        <a:srgbClr val="327B0F"/>
                      </a:solidFill>
                      <a:tailEnd type="triangle"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9" name="Oval 88">
                    <a:extLst>
                      <a:ext uri="{FF2B5EF4-FFF2-40B4-BE49-F238E27FC236}">
                        <a16:creationId xmlns:a16="http://schemas.microsoft.com/office/drawing/2014/main" id="{E9885EFC-6A8F-4B48-0A56-EC17B7F93DBD}"/>
                      </a:ext>
                    </a:extLst>
                  </p:cNvPr>
                  <p:cNvSpPr/>
                  <p:nvPr/>
                </p:nvSpPr>
                <p:spPr>
                  <a:xfrm>
                    <a:off x="7700427" y="4042893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solidFill>
                        <a:srgbClr val="327B0F"/>
                      </a:solidFill>
                    </a:endParaRPr>
                  </a:p>
                </p:txBody>
              </p:sp>
            </p:grpSp>
            <p:grpSp>
              <p:nvGrpSpPr>
                <p:cNvPr id="93" name="Group 92">
                  <a:extLst>
                    <a:ext uri="{FF2B5EF4-FFF2-40B4-BE49-F238E27FC236}">
                      <a16:creationId xmlns:a16="http://schemas.microsoft.com/office/drawing/2014/main" id="{5D96451D-9559-2A3F-B5FB-5F97D404BDD3}"/>
                    </a:ext>
                  </a:extLst>
                </p:cNvPr>
                <p:cNvGrpSpPr/>
                <p:nvPr/>
              </p:nvGrpSpPr>
              <p:grpSpPr>
                <a:xfrm>
                  <a:off x="7876910" y="1776152"/>
                  <a:ext cx="2312254" cy="2722671"/>
                  <a:chOff x="7876910" y="1776152"/>
                  <a:chExt cx="2312254" cy="2722671"/>
                </a:xfrm>
              </p:grpSpPr>
              <p:grpSp>
                <p:nvGrpSpPr>
                  <p:cNvPr id="77" name="Group 76">
                    <a:extLst>
                      <a:ext uri="{FF2B5EF4-FFF2-40B4-BE49-F238E27FC236}">
                        <a16:creationId xmlns:a16="http://schemas.microsoft.com/office/drawing/2014/main" id="{D0AA5D40-E213-D4F9-CEA4-37D52C79A69B}"/>
                      </a:ext>
                    </a:extLst>
                  </p:cNvPr>
                  <p:cNvGrpSpPr/>
                  <p:nvPr/>
                </p:nvGrpSpPr>
                <p:grpSpPr>
                  <a:xfrm>
                    <a:off x="7876910" y="1776152"/>
                    <a:ext cx="2312254" cy="2722671"/>
                    <a:chOff x="6366670" y="1772863"/>
                    <a:chExt cx="2312254" cy="2722671"/>
                  </a:xfrm>
                </p:grpSpPr>
                <p:grpSp>
                  <p:nvGrpSpPr>
                    <p:cNvPr id="66" name="Group 65">
                      <a:extLst>
                        <a:ext uri="{FF2B5EF4-FFF2-40B4-BE49-F238E27FC236}">
                          <a16:creationId xmlns:a16="http://schemas.microsoft.com/office/drawing/2014/main" id="{CF139323-CB73-5A9E-E4F1-7010942A942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224104" y="3012180"/>
                      <a:ext cx="642251" cy="1483354"/>
                      <a:chOff x="3561632" y="3037218"/>
                      <a:chExt cx="642251" cy="1483354"/>
                    </a:xfrm>
                  </p:grpSpPr>
                  <p:sp>
                    <p:nvSpPr>
                      <p:cNvPr id="67" name="Oval 66">
                        <a:extLst>
                          <a:ext uri="{FF2B5EF4-FFF2-40B4-BE49-F238E27FC236}">
                            <a16:creationId xmlns:a16="http://schemas.microsoft.com/office/drawing/2014/main" id="{8C2056C6-3BB7-F364-C2BC-C42767DA381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561632" y="3885273"/>
                        <a:ext cx="642251" cy="635299"/>
                      </a:xfrm>
                      <a:prstGeom prst="ellipse">
                        <a:avLst/>
                      </a:prstGeom>
                      <a:solidFill>
                        <a:srgbClr val="327B0F"/>
                      </a:solidFill>
                      <a:ln>
                        <a:solidFill>
                          <a:srgbClr val="327B0F"/>
                        </a:solidFill>
                      </a:ln>
                    </p:spPr>
                    <p:style>
                      <a:lnRef idx="2">
                        <a:schemeClr val="accent1">
                          <a:shade val="15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cxnSp>
                    <p:nvCxnSpPr>
                      <p:cNvPr id="68" name="Straight Arrow Connector 67">
                        <a:extLst>
                          <a:ext uri="{FF2B5EF4-FFF2-40B4-BE49-F238E27FC236}">
                            <a16:creationId xmlns:a16="http://schemas.microsoft.com/office/drawing/2014/main" id="{11363E76-659E-C07C-A3B1-65F986F79BD3}"/>
                          </a:ext>
                        </a:extLst>
                      </p:cNvPr>
                      <p:cNvCxnSpPr>
                        <a:stCxn id="67" idx="0"/>
                      </p:cNvCxnSpPr>
                      <p:nvPr/>
                    </p:nvCxnSpPr>
                    <p:spPr>
                      <a:xfrm flipV="1">
                        <a:off x="3882758" y="3037218"/>
                        <a:ext cx="5446" cy="848055"/>
                      </a:xfrm>
                      <a:prstGeom prst="straightConnector1">
                        <a:avLst/>
                      </a:prstGeom>
                      <a:solidFill>
                        <a:srgbClr val="327B0F"/>
                      </a:solidFill>
                      <a:ln>
                        <a:solidFill>
                          <a:srgbClr val="327B0F"/>
                        </a:solidFill>
                        <a:tailEnd type="triangle"/>
                      </a:ln>
                    </p:spPr>
                    <p:style>
                      <a:lnRef idx="2">
                        <a:schemeClr val="accent1"/>
                      </a:lnRef>
                      <a:fillRef idx="0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70" name="TextBox 69">
                      <a:extLst>
                        <a:ext uri="{FF2B5EF4-FFF2-40B4-BE49-F238E27FC236}">
                          <a16:creationId xmlns:a16="http://schemas.microsoft.com/office/drawing/2014/main" id="{AD727EC2-F2DC-45B7-EF73-19219C004C1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366670" y="1772863"/>
                      <a:ext cx="2312254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>
                      <a:spAutoFit/>
                    </a:bodyPr>
                    <a:lstStyle/>
                    <a:p>
                      <a:pPr algn="ctr"/>
                      <a:r>
                        <a:rPr lang="en-GB" sz="1800" b="1">
                          <a:solidFill>
                            <a:srgbClr val="000000"/>
                          </a:solidFill>
                        </a:rPr>
                        <a:t>Step </a:t>
                      </a:r>
                      <a:r>
                        <a:rPr lang="en-GB" b="1">
                          <a:solidFill>
                            <a:srgbClr val="000000"/>
                          </a:solidFill>
                        </a:rPr>
                        <a:t>10:</a:t>
                      </a:r>
                    </a:p>
                    <a:p>
                      <a:pPr algn="ctr"/>
                      <a:r>
                        <a:rPr lang="en-GB" sz="1800">
                          <a:solidFill>
                            <a:srgbClr val="000000"/>
                          </a:solidFill>
                        </a:rPr>
                        <a:t>Project commen</a:t>
                      </a:r>
                      <a:r>
                        <a:rPr lang="en-GB">
                          <a:solidFill>
                            <a:srgbClr val="000000"/>
                          </a:solidFill>
                        </a:rPr>
                        <a:t>ces</a:t>
                      </a:r>
                      <a:r>
                        <a:rPr lang="en-GB" b="1">
                          <a:solidFill>
                            <a:srgbClr val="000000"/>
                          </a:solidFill>
                        </a:rPr>
                        <a:t>.</a:t>
                      </a:r>
                      <a:endParaRPr lang="en-GB" sz="1800" b="1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92" name="Oval 91">
                    <a:extLst>
                      <a:ext uri="{FF2B5EF4-FFF2-40B4-BE49-F238E27FC236}">
                        <a16:creationId xmlns:a16="http://schemas.microsoft.com/office/drawing/2014/main" id="{C8D76A00-8977-5741-816F-814CEAADB2BA}"/>
                      </a:ext>
                    </a:extLst>
                  </p:cNvPr>
                  <p:cNvSpPr/>
                  <p:nvPr/>
                </p:nvSpPr>
                <p:spPr>
                  <a:xfrm>
                    <a:off x="8865845" y="3998690"/>
                    <a:ext cx="386300" cy="373679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rgbClr val="327B0F"/>
                      </a:solidFill>
                    </a:endParaRPr>
                  </a:p>
                </p:txBody>
              </p:sp>
            </p:grpSp>
            <p:sp>
              <p:nvSpPr>
                <p:cNvPr id="94" name="Oval 93">
                  <a:extLst>
                    <a:ext uri="{FF2B5EF4-FFF2-40B4-BE49-F238E27FC236}">
                      <a16:creationId xmlns:a16="http://schemas.microsoft.com/office/drawing/2014/main" id="{0952FF85-A976-075F-36FC-6A76AEA07877}"/>
                    </a:ext>
                  </a:extLst>
                </p:cNvPr>
                <p:cNvSpPr/>
                <p:nvPr/>
              </p:nvSpPr>
              <p:spPr>
                <a:xfrm>
                  <a:off x="10029229" y="4020926"/>
                  <a:ext cx="386300" cy="37367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EF5953C-945A-0EBC-F817-A1BA115D92BE}"/>
                  </a:ext>
                </a:extLst>
              </p:cNvPr>
              <p:cNvSpPr txBox="1"/>
              <p:nvPr/>
            </p:nvSpPr>
            <p:spPr>
              <a:xfrm>
                <a:off x="4401267" y="5387498"/>
                <a:ext cx="2390235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800" b="1">
                    <a:solidFill>
                      <a:srgbClr val="000000"/>
                    </a:solidFill>
                  </a:rPr>
                  <a:t>Step 7:</a:t>
                </a:r>
              </a:p>
              <a:p>
                <a:pPr algn="ctr"/>
                <a:r>
                  <a:rPr lang="en-GB" sz="1800">
                    <a:solidFill>
                      <a:srgbClr val="000000"/>
                    </a:solidFill>
                  </a:rPr>
                  <a:t>Applicant submits Gateway 2 applications</a:t>
                </a:r>
                <a:r>
                  <a:rPr lang="en-GB" sz="1800" b="1">
                    <a:solidFill>
                      <a:srgbClr val="000000"/>
                    </a:solidFill>
                  </a:rPr>
                  <a:t>.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29F80C3-2BA4-93F9-4BDA-7BD279ADF258}"/>
                  </a:ext>
                </a:extLst>
              </p:cNvPr>
              <p:cNvSpPr txBox="1"/>
              <p:nvPr/>
            </p:nvSpPr>
            <p:spPr>
              <a:xfrm>
                <a:off x="6631409" y="5297001"/>
                <a:ext cx="2520465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800" b="1">
                    <a:solidFill>
                      <a:srgbClr val="000000"/>
                    </a:solidFill>
                  </a:rPr>
                  <a:t>Step 9: </a:t>
                </a:r>
              </a:p>
              <a:p>
                <a:pPr algn="ctr"/>
                <a:r>
                  <a:rPr lang="en-GB" sz="1800">
                    <a:solidFill>
                      <a:srgbClr val="000000"/>
                    </a:solidFill>
                  </a:rPr>
                  <a:t>Successful applicants issued with Grant Offer Letter</a:t>
                </a:r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4002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5a7eeb-58f5-4c05-8186-c0acf0521a64" xsi:nil="true"/>
    <lcf76f155ced4ddcb4097134ff3c332f xmlns="3a8e9a34-06bc-41da-9803-803f47ac06b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FDE62CBC19564280720F32BCB064CF" ma:contentTypeVersion="15" ma:contentTypeDescription="Create a new document." ma:contentTypeScope="" ma:versionID="68b91794ddde7e07f565fe7cfacadab3">
  <xsd:schema xmlns:xsd="http://www.w3.org/2001/XMLSchema" xmlns:xs="http://www.w3.org/2001/XMLSchema" xmlns:p="http://schemas.microsoft.com/office/2006/metadata/properties" xmlns:ns2="3a8e9a34-06bc-41da-9803-803f47ac06bf" xmlns:ns3="755a7eeb-58f5-4c05-8186-c0acf0521a64" targetNamespace="http://schemas.microsoft.com/office/2006/metadata/properties" ma:root="true" ma:fieldsID="bff754e710da81f2b11fd8bef69050db" ns2:_="" ns3:_="">
    <xsd:import namespace="3a8e9a34-06bc-41da-9803-803f47ac06bf"/>
    <xsd:import namespace="755a7eeb-58f5-4c05-8186-c0acf0521a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e9a34-06bc-41da-9803-803f47ac06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e4fde04-eaf7-46f4-90d8-754f3b92dd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5a7eeb-58f5-4c05-8186-c0acf0521a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379f79c-ee93-4447-8205-cc4de35ed57f}" ma:internalName="TaxCatchAll" ma:showField="CatchAllData" ma:web="755a7eeb-58f5-4c05-8186-c0acf0521a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B32BF2-92FF-4304-BB41-E692B74CADFE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55a7eeb-58f5-4c05-8186-c0acf0521a64"/>
    <ds:schemaRef ds:uri="3a8e9a34-06bc-41da-9803-803f47ac06b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8A26F1-6A93-43E9-9540-07D7B67BC574}">
  <ds:schemaRefs>
    <ds:schemaRef ds:uri="3a8e9a34-06bc-41da-9803-803f47ac06bf"/>
    <ds:schemaRef ds:uri="755a7eeb-58f5-4c05-8186-c0acf0521a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E1D169-2122-4366-9E1A-783189F0AC8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8d8036a-b5f9-4f3f-9d36-d7cd740299bb}" enabled="0" method="" siteId="{e8d8036a-b5f9-4f3f-9d36-d7cd740299b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1341</Words>
  <Application>Microsoft Office PowerPoint</Application>
  <PresentationFormat>Widescreen</PresentationFormat>
  <Paragraphs>531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Aptos Display</vt:lpstr>
      <vt:lpstr>Arial</vt:lpstr>
      <vt:lpstr>Montserrat</vt:lpstr>
      <vt:lpstr>Verdana</vt:lpstr>
      <vt:lpstr>WordVisiPilcrow_MSFontService</vt:lpstr>
      <vt:lpstr>office theme</vt:lpstr>
      <vt:lpstr>Public Building Retrofit fund</vt:lpstr>
      <vt:lpstr>Webinar Contents</vt:lpstr>
      <vt:lpstr>£120m invested so far in retrofitting public buildings.  The 5-year Environment Plan outlines the ambition for Greater Manchester to retrofit 650 more public sector buildings by 2030.</vt:lpstr>
      <vt:lpstr>Introduction</vt:lpstr>
      <vt:lpstr>Eligibility</vt:lpstr>
      <vt:lpstr>Key Features</vt:lpstr>
      <vt:lpstr>More Key Features</vt:lpstr>
      <vt:lpstr>Application Process</vt:lpstr>
      <vt:lpstr>Application process steos</vt:lpstr>
      <vt:lpstr>More Application process</vt:lpstr>
      <vt:lpstr>Application requirements</vt:lpstr>
      <vt:lpstr>Application Form Example</vt:lpstr>
      <vt:lpstr>Assessment criteria</vt:lpstr>
      <vt:lpstr>Scored Assessment Criteria</vt:lpstr>
      <vt:lpstr>Gateway 2 Assessment criteria</vt:lpstr>
      <vt:lpstr>Delivery</vt:lpstr>
      <vt:lpstr>Developing the project</vt:lpstr>
      <vt:lpstr>Further detail on project considerations</vt:lpstr>
      <vt:lpstr>Recap and considerations</vt:lpstr>
      <vt:lpstr>Recap and consideration dates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Hyde, Alexander</dc:creator>
  <cp:lastModifiedBy>Hayhurst, Poppy</cp:lastModifiedBy>
  <cp:revision>2</cp:revision>
  <dcterms:created xsi:type="dcterms:W3CDTF">2025-06-19T10:46:23Z</dcterms:created>
  <dcterms:modified xsi:type="dcterms:W3CDTF">2025-08-29T14:56:15Z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0x01010024FDE62CBC19564280720F32BCB064CF</vt:lpwstr>
  </property>
  <property fmtid="{D5CDD505-2E9C-101B-9397-08002B2CF9AE}" pid="3" name="MediaServiceImageTags">
    <vt:lpwstr/>
  </property>
</Properties>
</file>